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87" r:id="rId2"/>
  </p:sldMasterIdLst>
  <p:notesMasterIdLst>
    <p:notesMasterId r:id="rId14"/>
  </p:notesMasterIdLst>
  <p:handoutMasterIdLst>
    <p:handoutMasterId r:id="rId15"/>
  </p:handoutMasterIdLst>
  <p:sldIdLst>
    <p:sldId id="261" r:id="rId3"/>
    <p:sldId id="310" r:id="rId4"/>
    <p:sldId id="309" r:id="rId5"/>
    <p:sldId id="311" r:id="rId6"/>
    <p:sldId id="313" r:id="rId7"/>
    <p:sldId id="314" r:id="rId8"/>
    <p:sldId id="316" r:id="rId9"/>
    <p:sldId id="315" r:id="rId10"/>
    <p:sldId id="318" r:id="rId11"/>
    <p:sldId id="319" r:id="rId12"/>
    <p:sldId id="304" r:id="rId13"/>
  </p:sldIdLst>
  <p:sldSz cx="9144000" cy="5715000" type="screen16x10"/>
  <p:notesSz cx="6735763" cy="9866313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5625" indent="3175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07">
          <p15:clr>
            <a:srgbClr val="A4A3A4"/>
          </p15:clr>
        </p15:guide>
        <p15:guide id="4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15F"/>
    <a:srgbClr val="86AEDA"/>
    <a:srgbClr val="FAD2C6"/>
    <a:srgbClr val="1C3E84"/>
    <a:srgbClr val="17283D"/>
    <a:srgbClr val="008000"/>
    <a:srgbClr val="4583C7"/>
    <a:srgbClr val="19385D"/>
    <a:srgbClr val="E6E6E6"/>
    <a:srgbClr val="2A6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0264" autoAdjust="0"/>
  </p:normalViewPr>
  <p:slideViewPr>
    <p:cSldViewPr>
      <p:cViewPr varScale="1">
        <p:scale>
          <a:sx n="84" d="100"/>
          <a:sy n="84" d="100"/>
        </p:scale>
        <p:origin x="1008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42" y="-102"/>
      </p:cViewPr>
      <p:guideLst>
        <p:guide orient="horz" pos="3126"/>
        <p:guide pos="2140"/>
        <p:guide orient="horz" pos="3107"/>
        <p:guide pos="21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3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3713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F502D0A-C422-4637-A51E-ADF84FDC08F0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84F8EF1-4922-440F-9728-A9EFD3282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2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3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 defTabSz="9131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2"/>
            <a:ext cx="2919412" cy="493713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 defTabSz="9131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922D3E-2E29-4E9B-80BB-97E0A9BF6C5D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739775"/>
            <a:ext cx="5922963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2" y="4686302"/>
            <a:ext cx="5389563" cy="4440238"/>
          </a:xfrm>
          <a:prstGeom prst="rect">
            <a:avLst/>
          </a:prstGeom>
        </p:spPr>
        <p:txBody>
          <a:bodyPr vert="horz" lIns="91421" tIns="45711" rIns="91421" bIns="4571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 defTabSz="9131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 defTabSz="9131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F0C286-05B3-4452-A6C2-A1041CDF1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73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84" algn="l" defTabSz="913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58" algn="l" defTabSz="913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37" algn="l" defTabSz="913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13" algn="l" defTabSz="913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321" fontAlgn="base">
              <a:spcBef>
                <a:spcPct val="0"/>
              </a:spcBef>
              <a:spcAft>
                <a:spcPct val="0"/>
              </a:spcAft>
              <a:defRPr/>
            </a:pPr>
            <a:fld id="{25B19B08-9F12-40DA-8851-5076320C9405}" type="slidenum">
              <a:rPr lang="en-US" alt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defTabSz="925321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8308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422277" y="4686302"/>
            <a:ext cx="5891212" cy="48672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28958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39775"/>
            <a:ext cx="5922963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0C286-05B3-4452-A6C2-A1041CDF18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0C286-05B3-4452-A6C2-A1041CDF18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0C286-05B3-4452-A6C2-A1041CDF18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0C286-05B3-4452-A6C2-A1041CDF18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0C286-05B3-4452-A6C2-A1041CDF18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0C286-05B3-4452-A6C2-A1041CDF18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19373" y="9376031"/>
            <a:ext cx="2914865" cy="48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89" tIns="42593" rIns="85189" bIns="42593" anchor="b"/>
          <a:lstStyle/>
          <a:p>
            <a:pPr algn="r" defTabSz="855663" eaLnBrk="1" hangingPunct="1"/>
            <a:fld id="{B570A8EC-3CBF-455A-BCB8-56DB4C97C180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855663" eaLnBrk="1" hangingPunct="1"/>
              <a:t>9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547688"/>
            <a:ext cx="5876925" cy="3673475"/>
          </a:xfrm>
          <a:ln/>
        </p:spPr>
      </p:sp>
      <p:sp>
        <p:nvSpPr>
          <p:cNvPr id="69636" name="Rectangle 18"/>
          <p:cNvSpPr>
            <a:spLocks noGrp="1" noChangeArrowheads="1"/>
          </p:cNvSpPr>
          <p:nvPr>
            <p:ph type="body" sz="quarter" idx="10"/>
          </p:nvPr>
        </p:nvSpPr>
        <p:spPr>
          <a:xfrm>
            <a:off x="666561" y="4351894"/>
            <a:ext cx="5382814" cy="4970223"/>
          </a:xfrm>
          <a:noFill/>
          <a:ln/>
        </p:spPr>
        <p:txBody>
          <a:bodyPr lIns="81795" tIns="40895" rIns="81795" bIns="40895"/>
          <a:lstStyle/>
          <a:p>
            <a:pPr algn="just" eaLnBrk="1" hangingPunct="1">
              <a:spcBef>
                <a:spcPct val="20000"/>
              </a:spcBef>
              <a:spcAft>
                <a:spcPct val="10000"/>
              </a:spcAft>
            </a:pPr>
            <a:r>
              <a:rPr lang="en-US" sz="1300" smtClean="0"/>
              <a:t>Hadirin sekalian,</a:t>
            </a:r>
          </a:p>
          <a:p>
            <a:pPr algn="just" eaLnBrk="1" hangingPunct="1">
              <a:spcBef>
                <a:spcPct val="20000"/>
              </a:spcBef>
              <a:spcAft>
                <a:spcPct val="10000"/>
              </a:spcAft>
            </a:pPr>
            <a:r>
              <a:rPr lang="en-US" sz="1300" smtClean="0"/>
              <a:t>Dari pemaparan yang telah disampaikan, dapat kami rangkum beberapa pencapaian milestone di triwulan IV 2013 antara lain:</a:t>
            </a:r>
          </a:p>
          <a:p>
            <a:pPr marL="187325" lvl="1" indent="-185738" algn="just">
              <a:buFont typeface="Calibri" pitchFamily="34" charset="0"/>
              <a:buAutoNum type="arabicPeriod"/>
            </a:pPr>
            <a:r>
              <a:rPr lang="en-US" sz="1300" smtClean="0"/>
              <a:t>Jumlah rekening Dana Pihak Ketiga mencapai 14 juta dan rekening pinjaman mencapai 1,36 juta</a:t>
            </a:r>
          </a:p>
          <a:p>
            <a:pPr marL="187325" lvl="1" indent="-185738" algn="just">
              <a:buFont typeface="Calibri" pitchFamily="34" charset="0"/>
              <a:buAutoNum type="arabicPeriod"/>
            </a:pPr>
            <a:r>
              <a:rPr lang="en-US" sz="1300" smtClean="0"/>
              <a:t>Penambahan rekening baru hingga triwulan IV 2013 mencapai 3,51 juta rekening Dana dan 685,4 ribu rekening pinjaman</a:t>
            </a:r>
          </a:p>
          <a:p>
            <a:pPr marL="187325" lvl="1" indent="-185738" algn="just">
              <a:buFont typeface="Calibri" pitchFamily="34" charset="0"/>
              <a:buAutoNum type="arabicPeriod"/>
            </a:pPr>
            <a:r>
              <a:rPr lang="en-US" sz="1300" smtClean="0"/>
              <a:t>Transaksi melalui jaringan distribusi elektronik mencapai 1,36 miliar transaksi atau secara tahunan tumbuh 7,6% yoy.</a:t>
            </a:r>
          </a:p>
          <a:p>
            <a:pPr marL="187325" lvl="1" indent="-185738" algn="just">
              <a:buFont typeface="Calibri" pitchFamily="34" charset="0"/>
              <a:buAutoNum type="arabicPeriod"/>
            </a:pPr>
            <a:r>
              <a:rPr lang="en-US" sz="1300" smtClean="0"/>
              <a:t>Jumlah kartu yang diterbitkan sebanyak 11,39 juta kartu debit; 3,16 juta kartu kredit dan 3,5 juta kartu </a:t>
            </a:r>
            <a:r>
              <a:rPr lang="en-US" sz="1300" i="1" smtClean="0"/>
              <a:t>prepaid</a:t>
            </a:r>
            <a:endParaRPr lang="en-US" sz="1300" smtClean="0"/>
          </a:p>
          <a:p>
            <a:pPr marL="187325" lvl="1" indent="-185738" algn="just">
              <a:buFont typeface="Calibri" pitchFamily="34" charset="0"/>
              <a:buAutoNum type="arabicPeriod"/>
            </a:pPr>
            <a:r>
              <a:rPr lang="en-US" sz="1300" smtClean="0"/>
              <a:t>Untuk bisnis </a:t>
            </a:r>
            <a:r>
              <a:rPr lang="en-US" sz="1300" i="1" smtClean="0"/>
              <a:t>cash management</a:t>
            </a:r>
            <a:r>
              <a:rPr lang="en-US" sz="1300" smtClean="0"/>
              <a:t>, Bank Mandiri memiliki 12.932 nasabah dengan jumlah transaksi mencapai  24,5 juta.</a:t>
            </a:r>
          </a:p>
          <a:p>
            <a:pPr marL="187325" lvl="1" indent="-185738" algn="just">
              <a:buFont typeface="Calibri" pitchFamily="34" charset="0"/>
              <a:buAutoNum type="arabicPeriod"/>
            </a:pPr>
            <a:r>
              <a:rPr lang="en-US" sz="1300" smtClean="0"/>
              <a:t>Kredit kepada segmen retail mencapai Rp 130,2 Triliun atau sekitar 31,2% dari total kredit (</a:t>
            </a:r>
            <a:r>
              <a:rPr lang="en-US" sz="1300" i="1" smtClean="0"/>
              <a:t>bank only</a:t>
            </a:r>
            <a:r>
              <a:rPr lang="en-US" sz="1300" smtClean="0"/>
              <a:t>).</a:t>
            </a:r>
          </a:p>
          <a:p>
            <a:pPr marL="187325" lvl="1" indent="-185738" algn="just">
              <a:buFont typeface="Calibri" pitchFamily="34" charset="0"/>
              <a:buAutoNum type="arabicPeriod"/>
            </a:pPr>
            <a:r>
              <a:rPr lang="en-US" sz="1300" smtClean="0"/>
              <a:t>Laba bersih anak perusahaan mencapai Rp 2,04 triliun atau 11,2% dari total laba bersih Bank Mandiri</a:t>
            </a:r>
          </a:p>
          <a:p>
            <a:pPr marL="187325" lvl="1" indent="-185738" algn="just">
              <a:buFont typeface="Calibri" pitchFamily="34" charset="0"/>
              <a:buAutoNum type="arabicPeriod"/>
            </a:pPr>
            <a:r>
              <a:rPr lang="en-US" sz="1300" smtClean="0"/>
              <a:t>Total kartu kredit dari aliansi selama periode Januari-Desember 2013 hampir mencapai 305,5 ribu kartu dan kurang lebih 1.142 ribu rekening payroll loan aliansi.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4466104" y="195440"/>
            <a:ext cx="1593948" cy="302556"/>
          </a:xfrm>
          <a:prstGeom prst="rect">
            <a:avLst/>
          </a:prstGeom>
          <a:solidFill>
            <a:srgbClr val="8FC1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6267" tIns="43135" rIns="86267" bIns="43135">
            <a:spAutoFit/>
          </a:bodyPr>
          <a:lstStyle/>
          <a:p>
            <a:pPr algn="ctr" defTabSz="86995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BapakSunarso </a:t>
            </a:r>
          </a:p>
        </p:txBody>
      </p:sp>
    </p:spTree>
    <p:extLst>
      <p:ext uri="{BB962C8B-B14F-4D97-AF65-F5344CB8AC3E}">
        <p14:creationId xmlns:p14="http://schemas.microsoft.com/office/powerpoint/2010/main" val="99783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mandi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61100" y="4783138"/>
            <a:ext cx="28829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6" descr="blue bar-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579813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012036"/>
            <a:ext cx="8426450" cy="1022614"/>
          </a:xfrm>
        </p:spPr>
        <p:txBody>
          <a:bodyPr anchor="b"/>
          <a:lstStyle>
            <a:lvl1pPr>
              <a:lnSpc>
                <a:spcPct val="80000"/>
              </a:lnSpc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6738" y="4339167"/>
            <a:ext cx="6288087" cy="381000"/>
          </a:xfrm>
        </p:spPr>
        <p:txBody>
          <a:bodyPr/>
          <a:lstStyle>
            <a:lvl1pPr marL="0" indent="0">
              <a:lnSpc>
                <a:spcPts val="2127"/>
              </a:lnSpc>
              <a:buFont typeface="Times" pitchFamily="18" charset="0"/>
              <a:buNone/>
              <a:defRPr sz="2100" b="1">
                <a:solidFill>
                  <a:srgbClr val="83BAD8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DD6C86-15EC-40C6-830B-C413F198A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3236898-9E14-4CA5-9DCC-A15C0EBF6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3853012-7521-478C-9FD0-4375E13A2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327445"/>
            <a:ext cx="8784980" cy="4187976"/>
          </a:xfrm>
        </p:spPr>
        <p:txBody>
          <a:bodyPr/>
          <a:lstStyle>
            <a:lvl1pPr marL="206581" indent="-206581">
              <a:buClrTx/>
              <a:defRPr sz="1800">
                <a:solidFill>
                  <a:srgbClr val="08205C"/>
                </a:solidFill>
              </a:defRPr>
            </a:lvl1pPr>
            <a:lvl2pPr marL="499581" indent="-314029">
              <a:buClrTx/>
              <a:defRPr sz="1600">
                <a:solidFill>
                  <a:srgbClr val="08205C"/>
                </a:solidFill>
              </a:defRPr>
            </a:lvl2pPr>
            <a:lvl3pPr marL="608495" indent="-262387">
              <a:buClrTx/>
              <a:defRPr sz="1400">
                <a:solidFill>
                  <a:srgbClr val="08205C"/>
                </a:solidFill>
              </a:defRPr>
            </a:lvl3pPr>
            <a:lvl4pPr marL="803880" indent="-301456">
              <a:buClrTx/>
              <a:defRPr sz="1200">
                <a:solidFill>
                  <a:srgbClr val="08205C"/>
                </a:solidFill>
              </a:defRPr>
            </a:lvl4pPr>
            <a:lvl5pPr marL="1010401" indent="-329383">
              <a:buClrTx/>
              <a:defRPr sz="1100">
                <a:solidFill>
                  <a:srgbClr val="08205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2" y="447519"/>
            <a:ext cx="7552592" cy="6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500" b="1" dirty="0" smtClean="0">
                <a:solidFill>
                  <a:srgbClr val="08205C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82E558E-0652-4FBF-8B87-EFAF065BA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BF04C53-7C60-43DD-86F4-31E7AD010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mandi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61100" y="4783138"/>
            <a:ext cx="28829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6" descr="blue bar-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579813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012036"/>
            <a:ext cx="8426450" cy="1022614"/>
          </a:xfrm>
        </p:spPr>
        <p:txBody>
          <a:bodyPr anchor="b"/>
          <a:lstStyle>
            <a:lvl1pPr>
              <a:lnSpc>
                <a:spcPct val="80000"/>
              </a:lnSpc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6738" y="4339167"/>
            <a:ext cx="6288087" cy="381000"/>
          </a:xfrm>
        </p:spPr>
        <p:txBody>
          <a:bodyPr/>
          <a:lstStyle>
            <a:lvl1pPr marL="0" indent="0">
              <a:lnSpc>
                <a:spcPts val="2127"/>
              </a:lnSpc>
              <a:buFont typeface="Times" pitchFamily="18" charset="0"/>
              <a:buNone/>
              <a:defRPr sz="2100" b="1">
                <a:solidFill>
                  <a:srgbClr val="83BAD8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52C1D5-BF9E-4865-BC21-724378C95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0460C8-0C4E-48EF-9AAA-6E5FA2492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327445"/>
            <a:ext cx="8784980" cy="4187976"/>
          </a:xfrm>
        </p:spPr>
        <p:txBody>
          <a:bodyPr/>
          <a:lstStyle>
            <a:lvl1pPr marL="206815" indent="-206815">
              <a:buClrTx/>
              <a:defRPr sz="1800">
                <a:solidFill>
                  <a:srgbClr val="08205C"/>
                </a:solidFill>
              </a:defRPr>
            </a:lvl1pPr>
            <a:lvl2pPr marL="500159" indent="-314389">
              <a:buClrTx/>
              <a:defRPr sz="1600">
                <a:solidFill>
                  <a:srgbClr val="08205C"/>
                </a:solidFill>
              </a:defRPr>
            </a:lvl2pPr>
            <a:lvl3pPr marL="609197" indent="-262687">
              <a:buClrTx/>
              <a:defRPr sz="1400">
                <a:solidFill>
                  <a:srgbClr val="08205C"/>
                </a:solidFill>
              </a:defRPr>
            </a:lvl3pPr>
            <a:lvl4pPr marL="804806" indent="-301801">
              <a:buClrTx/>
              <a:defRPr sz="1200">
                <a:solidFill>
                  <a:srgbClr val="08205C"/>
                </a:solidFill>
              </a:defRPr>
            </a:lvl4pPr>
            <a:lvl5pPr marL="1011571" indent="-329759">
              <a:buClrTx/>
              <a:defRPr sz="1100">
                <a:solidFill>
                  <a:srgbClr val="08205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2" y="447519"/>
            <a:ext cx="7552592" cy="6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500" b="1" dirty="0" smtClean="0">
                <a:solidFill>
                  <a:srgbClr val="08205C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7A3218-64D3-4E90-BABC-ABF5A9926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91335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63563"/>
            <a:ext cx="842803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446213"/>
            <a:ext cx="842803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5418138"/>
            <a:ext cx="206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DDA9177-F36A-47DB-B3F7-545F1FA00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5150" y="5419725"/>
            <a:ext cx="289560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5075" y="17145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rgbClr val="08205C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1" name="Picture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8238" y="5195888"/>
            <a:ext cx="15128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+mj-lt"/>
          <a:ea typeface="ＭＳ Ｐゴシック" pitchFamily="96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  <a:cs typeface="ＭＳ Ｐゴシック"/>
        </a:defRPr>
      </a:lvl5pPr>
      <a:lvl6pPr marL="401935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</a:defRPr>
      </a:lvl6pPr>
      <a:lvl7pPr marL="80388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</a:defRPr>
      </a:lvl7pPr>
      <a:lvl8pPr marL="120583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</a:defRPr>
      </a:lvl8pPr>
      <a:lvl9pPr marL="1607794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</a:defRPr>
      </a:lvl9pPr>
    </p:titleStyle>
    <p:bodyStyle>
      <a:lvl1pPr marL="161925" indent="-161925" algn="l" rtl="0" eaLnBrk="0" fontAlgn="base" hangingPunct="0">
        <a:spcBef>
          <a:spcPct val="80000"/>
        </a:spcBef>
        <a:spcAft>
          <a:spcPct val="0"/>
        </a:spcAft>
        <a:buClr>
          <a:srgbClr val="E76F00"/>
        </a:buClr>
        <a:buFont typeface="Times" pitchFamily="18" charset="0"/>
        <a:buChar char="•"/>
        <a:defRPr sz="1400">
          <a:solidFill>
            <a:srgbClr val="08205C"/>
          </a:solidFill>
          <a:latin typeface="+mn-lt"/>
          <a:ea typeface="ＭＳ Ｐゴシック" pitchFamily="96" charset="-128"/>
          <a:cs typeface="ＭＳ Ｐゴシック"/>
        </a:defRPr>
      </a:lvl1pPr>
      <a:lvl2pPr marL="328613" indent="-141288" algn="l" rtl="0" eaLnBrk="0" fontAlgn="base" hangingPunct="0">
        <a:spcBef>
          <a:spcPct val="40000"/>
        </a:spcBef>
        <a:spcAft>
          <a:spcPct val="0"/>
        </a:spcAft>
        <a:buClr>
          <a:srgbClr val="E76F00"/>
        </a:buClr>
        <a:buChar char="–"/>
        <a:defRPr sz="1200">
          <a:solidFill>
            <a:srgbClr val="08205C"/>
          </a:solidFill>
          <a:latin typeface="+mn-lt"/>
          <a:ea typeface="ＭＳ Ｐゴシック" pitchFamily="96" charset="-128"/>
          <a:cs typeface="ＭＳ Ｐゴシック"/>
        </a:defRPr>
      </a:lvl2pPr>
      <a:lvl3pPr marL="485775" indent="-139700" algn="l" rtl="0" eaLnBrk="0" fontAlgn="base" hangingPunct="0">
        <a:spcBef>
          <a:spcPct val="20000"/>
        </a:spcBef>
        <a:spcAft>
          <a:spcPct val="0"/>
        </a:spcAft>
        <a:buClr>
          <a:srgbClr val="E76F00"/>
        </a:buClr>
        <a:buChar char="•"/>
        <a:defRPr sz="1100">
          <a:solidFill>
            <a:srgbClr val="08205C"/>
          </a:solidFill>
          <a:latin typeface="+mn-lt"/>
          <a:ea typeface="ＭＳ Ｐゴシック" pitchFamily="96" charset="-128"/>
          <a:cs typeface="ＭＳ Ｐゴシック"/>
        </a:defRPr>
      </a:lvl3pPr>
      <a:lvl4pPr marL="665163" indent="-161925" algn="l" rtl="0" eaLnBrk="0" fontAlgn="base" hangingPunct="0">
        <a:spcBef>
          <a:spcPct val="20000"/>
        </a:spcBef>
        <a:spcAft>
          <a:spcPct val="0"/>
        </a:spcAft>
        <a:buClr>
          <a:srgbClr val="E76F00"/>
        </a:buClr>
        <a:buChar char="–"/>
        <a:defRPr sz="900">
          <a:solidFill>
            <a:srgbClr val="08205C"/>
          </a:solidFill>
          <a:latin typeface="+mn-lt"/>
          <a:ea typeface="ＭＳ Ｐゴシック" pitchFamily="96" charset="-128"/>
          <a:cs typeface="ＭＳ Ｐゴシック"/>
        </a:defRPr>
      </a:lvl4pPr>
      <a:lvl5pPr marL="839788" indent="-157163" algn="l" rtl="0" eaLnBrk="0" fontAlgn="base" hangingPunct="0">
        <a:spcBef>
          <a:spcPct val="20000"/>
        </a:spcBef>
        <a:spcAft>
          <a:spcPct val="0"/>
        </a:spcAft>
        <a:buClr>
          <a:srgbClr val="E76F00"/>
        </a:buClr>
        <a:buChar char="»"/>
        <a:defRPr sz="900">
          <a:solidFill>
            <a:srgbClr val="08205C"/>
          </a:solidFill>
          <a:latin typeface="+mn-lt"/>
          <a:ea typeface="ＭＳ Ｐゴシック" pitchFamily="96" charset="-128"/>
          <a:cs typeface="ＭＳ Ｐゴシック"/>
        </a:defRPr>
      </a:lvl5pPr>
      <a:lvl6pPr marL="1246329" indent="-163286" algn="l" rtl="0" fontAlgn="base">
        <a:spcBef>
          <a:spcPct val="20000"/>
        </a:spcBef>
        <a:spcAft>
          <a:spcPct val="0"/>
        </a:spcAft>
        <a:buClr>
          <a:srgbClr val="E76F00"/>
        </a:buClr>
        <a:buChar char="»"/>
        <a:defRPr sz="900">
          <a:solidFill>
            <a:srgbClr val="000000"/>
          </a:solidFill>
          <a:latin typeface="+mn-lt"/>
          <a:ea typeface="+mn-ea"/>
        </a:defRPr>
      </a:lvl6pPr>
      <a:lvl7pPr marL="1648280" indent="-163286" algn="l" rtl="0" fontAlgn="base">
        <a:spcBef>
          <a:spcPct val="20000"/>
        </a:spcBef>
        <a:spcAft>
          <a:spcPct val="0"/>
        </a:spcAft>
        <a:buClr>
          <a:srgbClr val="E76F00"/>
        </a:buClr>
        <a:buChar char="»"/>
        <a:defRPr sz="900">
          <a:solidFill>
            <a:srgbClr val="000000"/>
          </a:solidFill>
          <a:latin typeface="+mn-lt"/>
          <a:ea typeface="+mn-ea"/>
        </a:defRPr>
      </a:lvl7pPr>
      <a:lvl8pPr marL="2050254" indent="-163286" algn="l" rtl="0" fontAlgn="base">
        <a:spcBef>
          <a:spcPct val="20000"/>
        </a:spcBef>
        <a:spcAft>
          <a:spcPct val="0"/>
        </a:spcAft>
        <a:buClr>
          <a:srgbClr val="E76F00"/>
        </a:buClr>
        <a:buChar char="»"/>
        <a:defRPr sz="900">
          <a:solidFill>
            <a:srgbClr val="000000"/>
          </a:solidFill>
          <a:latin typeface="+mn-lt"/>
          <a:ea typeface="+mn-ea"/>
        </a:defRPr>
      </a:lvl8pPr>
      <a:lvl9pPr marL="2452202" indent="-163286" algn="l" rtl="0" fontAlgn="base">
        <a:spcBef>
          <a:spcPct val="20000"/>
        </a:spcBef>
        <a:spcAft>
          <a:spcPct val="0"/>
        </a:spcAft>
        <a:buClr>
          <a:srgbClr val="E76F00"/>
        </a:buClr>
        <a:buChar char="»"/>
        <a:defRPr sz="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038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935" algn="l" defTabSz="8038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880" algn="l" defTabSz="8038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5838" algn="l" defTabSz="8038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7794" algn="l" defTabSz="8038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9747" algn="l" defTabSz="8038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1699" algn="l" defTabSz="8038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3652" algn="l" defTabSz="8038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5605" algn="l" defTabSz="8038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63563"/>
            <a:ext cx="842803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446213"/>
            <a:ext cx="842803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5418138"/>
            <a:ext cx="206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749047C-E34D-4EBD-AABA-BC80D78C7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5150" y="5419725"/>
            <a:ext cx="289560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5075" y="17145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rgbClr val="08205C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8199" name="Picture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8238" y="5195888"/>
            <a:ext cx="15128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+mj-lt"/>
          <a:ea typeface="ＭＳ Ｐゴシック" pitchFamily="96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  <a:cs typeface="ＭＳ Ｐゴシック"/>
        </a:defRPr>
      </a:lvl5pPr>
      <a:lvl6pPr marL="40239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</a:defRPr>
      </a:lvl6pPr>
      <a:lvl7pPr marL="804806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</a:defRPr>
      </a:lvl7pPr>
      <a:lvl8pPr marL="1207219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</a:defRPr>
      </a:lvl8pPr>
      <a:lvl9pPr marL="1609636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8205C"/>
          </a:solidFill>
          <a:latin typeface="Arial" charset="0"/>
          <a:ea typeface="ＭＳ Ｐゴシック" pitchFamily="96" charset="-128"/>
        </a:defRPr>
      </a:lvl9pPr>
    </p:titleStyle>
    <p:bodyStyle>
      <a:lvl1pPr marL="163513" indent="-163513" algn="l" rtl="0" eaLnBrk="0" fontAlgn="base" hangingPunct="0">
        <a:spcBef>
          <a:spcPct val="80000"/>
        </a:spcBef>
        <a:spcAft>
          <a:spcPct val="0"/>
        </a:spcAft>
        <a:buClr>
          <a:srgbClr val="E76F00"/>
        </a:buClr>
        <a:buFont typeface="Times" pitchFamily="18" charset="0"/>
        <a:buChar char="•"/>
        <a:defRPr sz="1400">
          <a:solidFill>
            <a:srgbClr val="08205C"/>
          </a:solidFill>
          <a:latin typeface="+mn-lt"/>
          <a:ea typeface="ＭＳ Ｐゴシック" pitchFamily="96" charset="-128"/>
          <a:cs typeface="ＭＳ Ｐゴシック"/>
        </a:defRPr>
      </a:lvl1pPr>
      <a:lvl2pPr marL="330200" indent="-142875" algn="l" rtl="0" eaLnBrk="0" fontAlgn="base" hangingPunct="0">
        <a:spcBef>
          <a:spcPct val="40000"/>
        </a:spcBef>
        <a:spcAft>
          <a:spcPct val="0"/>
        </a:spcAft>
        <a:buClr>
          <a:srgbClr val="E76F00"/>
        </a:buClr>
        <a:buChar char="–"/>
        <a:defRPr sz="1200">
          <a:solidFill>
            <a:srgbClr val="08205C"/>
          </a:solidFill>
          <a:latin typeface="+mn-lt"/>
          <a:ea typeface="ＭＳ Ｐゴシック" pitchFamily="96" charset="-128"/>
          <a:cs typeface="ＭＳ Ｐゴシック"/>
        </a:defRPr>
      </a:lvl2pPr>
      <a:lvl3pPr marL="487363" indent="-141288" algn="l" rtl="0" eaLnBrk="0" fontAlgn="base" hangingPunct="0">
        <a:spcBef>
          <a:spcPct val="20000"/>
        </a:spcBef>
        <a:spcAft>
          <a:spcPct val="0"/>
        </a:spcAft>
        <a:buClr>
          <a:srgbClr val="E76F00"/>
        </a:buClr>
        <a:buChar char="•"/>
        <a:defRPr sz="1100">
          <a:solidFill>
            <a:srgbClr val="08205C"/>
          </a:solidFill>
          <a:latin typeface="+mn-lt"/>
          <a:ea typeface="ＭＳ Ｐゴシック" pitchFamily="96" charset="-128"/>
          <a:cs typeface="ＭＳ Ｐゴシック"/>
        </a:defRPr>
      </a:lvl3pPr>
      <a:lvl4pPr marL="666750" indent="-163513" algn="l" rtl="0" eaLnBrk="0" fontAlgn="base" hangingPunct="0">
        <a:spcBef>
          <a:spcPct val="20000"/>
        </a:spcBef>
        <a:spcAft>
          <a:spcPct val="0"/>
        </a:spcAft>
        <a:buClr>
          <a:srgbClr val="E76F00"/>
        </a:buClr>
        <a:buChar char="–"/>
        <a:defRPr sz="900">
          <a:solidFill>
            <a:srgbClr val="08205C"/>
          </a:solidFill>
          <a:latin typeface="+mn-lt"/>
          <a:ea typeface="ＭＳ Ｐゴシック" pitchFamily="96" charset="-128"/>
          <a:cs typeface="ＭＳ Ｐゴシック"/>
        </a:defRPr>
      </a:lvl4pPr>
      <a:lvl5pPr marL="841375" indent="-158750" algn="l" rtl="0" eaLnBrk="0" fontAlgn="base" hangingPunct="0">
        <a:spcBef>
          <a:spcPct val="20000"/>
        </a:spcBef>
        <a:spcAft>
          <a:spcPct val="0"/>
        </a:spcAft>
        <a:buClr>
          <a:srgbClr val="E76F00"/>
        </a:buClr>
        <a:buChar char="»"/>
        <a:defRPr sz="900">
          <a:solidFill>
            <a:srgbClr val="08205C"/>
          </a:solidFill>
          <a:latin typeface="+mn-lt"/>
          <a:ea typeface="ＭＳ Ｐゴシック" pitchFamily="96" charset="-128"/>
          <a:cs typeface="ＭＳ Ｐゴシック"/>
        </a:defRPr>
      </a:lvl5pPr>
      <a:lvl6pPr marL="1247757" indent="-163474" algn="l" rtl="0" fontAlgn="base">
        <a:spcBef>
          <a:spcPct val="20000"/>
        </a:spcBef>
        <a:spcAft>
          <a:spcPct val="0"/>
        </a:spcAft>
        <a:buClr>
          <a:srgbClr val="E76F00"/>
        </a:buClr>
        <a:buChar char="»"/>
        <a:defRPr sz="900">
          <a:solidFill>
            <a:srgbClr val="000000"/>
          </a:solidFill>
          <a:latin typeface="+mn-lt"/>
          <a:ea typeface="+mn-ea"/>
        </a:defRPr>
      </a:lvl6pPr>
      <a:lvl7pPr marL="1650169" indent="-163474" algn="l" rtl="0" fontAlgn="base">
        <a:spcBef>
          <a:spcPct val="20000"/>
        </a:spcBef>
        <a:spcAft>
          <a:spcPct val="0"/>
        </a:spcAft>
        <a:buClr>
          <a:srgbClr val="E76F00"/>
        </a:buClr>
        <a:buChar char="»"/>
        <a:defRPr sz="900">
          <a:solidFill>
            <a:srgbClr val="000000"/>
          </a:solidFill>
          <a:latin typeface="+mn-lt"/>
          <a:ea typeface="+mn-ea"/>
        </a:defRPr>
      </a:lvl7pPr>
      <a:lvl8pPr marL="2052594" indent="-163474" algn="l" rtl="0" fontAlgn="base">
        <a:spcBef>
          <a:spcPct val="20000"/>
        </a:spcBef>
        <a:spcAft>
          <a:spcPct val="0"/>
        </a:spcAft>
        <a:buClr>
          <a:srgbClr val="E76F00"/>
        </a:buClr>
        <a:buChar char="»"/>
        <a:defRPr sz="900">
          <a:solidFill>
            <a:srgbClr val="000000"/>
          </a:solidFill>
          <a:latin typeface="+mn-lt"/>
          <a:ea typeface="+mn-ea"/>
        </a:defRPr>
      </a:lvl8pPr>
      <a:lvl9pPr marL="2455008" indent="-163474" algn="l" rtl="0" fontAlgn="base">
        <a:spcBef>
          <a:spcPct val="20000"/>
        </a:spcBef>
        <a:spcAft>
          <a:spcPct val="0"/>
        </a:spcAft>
        <a:buClr>
          <a:srgbClr val="E76F00"/>
        </a:buClr>
        <a:buChar char="»"/>
        <a:defRPr sz="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04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98" algn="l" defTabSz="804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06" algn="l" defTabSz="804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219" algn="l" defTabSz="804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636" algn="l" defTabSz="804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2052" algn="l" defTabSz="804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4462" algn="l" defTabSz="804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876" algn="l" defTabSz="804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9287" algn="l" defTabSz="804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435B769D-37BD-4CB4-AB22-6E226FEDED65}" type="slidenum">
              <a:rPr lang="en-US" altLang="en-US" smtClean="0">
                <a:latin typeface="Arial" pitchFamily="34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Arial" pitchFamily="34" charset="0"/>
            </a:endParaRPr>
          </a:p>
        </p:txBody>
      </p:sp>
      <p:pic>
        <p:nvPicPr>
          <p:cNvPr id="77827" name="Picture 2" descr="\\AIPACKSTUDIO-PC\aiPack Studio File Exchange\logo mandiri\logo mandiri puti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60350"/>
            <a:ext cx="15319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281613"/>
            <a:ext cx="27432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318125"/>
            <a:ext cx="3551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0" y="4152900"/>
            <a:ext cx="4294187" cy="59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019" tIns="51510" rIns="103019" bIns="5151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Ogi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Prastomiyono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Direktur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Risk Management &amp; Compliance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76800" y="4152900"/>
            <a:ext cx="4114800" cy="84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019" tIns="51510" rIns="103019" bIns="5151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Disampaikan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dalam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Seminar </a:t>
            </a:r>
          </a:p>
          <a:p>
            <a:pPr algn="r"/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Ikatan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Bankir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Indonesia (IBI)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Jakarta, 21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Januari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780282"/>
            <a:ext cx="9041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86AEDA"/>
                </a:solidFill>
                <a:latin typeface="Calibri" pitchFamily="34" charset="0"/>
              </a:rPr>
              <a:t>Integrated Compliance Management For Managing </a:t>
            </a:r>
          </a:p>
          <a:p>
            <a:pPr algn="ctr"/>
            <a:r>
              <a:rPr lang="en-US" sz="3200" b="1" i="1" dirty="0" smtClean="0">
                <a:solidFill>
                  <a:srgbClr val="86AEDA"/>
                </a:solidFill>
                <a:latin typeface="Calibri" pitchFamily="34" charset="0"/>
              </a:rPr>
              <a:t>Bank As Holding Company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19"/>
          <p:cNvSpPr txBox="1">
            <a:spLocks noChangeArrowheads="1"/>
          </p:cNvSpPr>
          <p:nvPr/>
        </p:nvSpPr>
        <p:spPr bwMode="auto">
          <a:xfrm>
            <a:off x="381000" y="652198"/>
            <a:ext cx="8091854" cy="57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37" tIns="40519" rIns="81037" bIns="40519">
            <a:spAutoFit/>
          </a:bodyPr>
          <a:lstStyle/>
          <a:p>
            <a:r>
              <a:rPr lang="fi-FI" sz="1600" b="1" dirty="0">
                <a:solidFill>
                  <a:srgbClr val="002060"/>
                </a:solidFill>
                <a:latin typeface="Calibri" pitchFamily="34" charset="0"/>
              </a:rPr>
              <a:t>Bank Mandiri Telah Memiliki Prinsip Pengelolaan Perusahaan Anak (</a:t>
            </a:r>
            <a:r>
              <a:rPr lang="fi-FI" sz="1600" b="1" i="1" dirty="0">
                <a:solidFill>
                  <a:srgbClr val="002060"/>
                </a:solidFill>
                <a:latin typeface="Calibri" pitchFamily="34" charset="0"/>
              </a:rPr>
              <a:t>Subsidiary Management Principle</a:t>
            </a:r>
            <a:r>
              <a:rPr lang="fi-FI" sz="1600" b="1" dirty="0">
                <a:solidFill>
                  <a:srgbClr val="002060"/>
                </a:solidFill>
                <a:latin typeface="Calibri" pitchFamily="34" charset="0"/>
              </a:rPr>
              <a:t>)  Sebagai </a:t>
            </a:r>
            <a:r>
              <a:rPr lang="fi-FI" sz="1600" b="1" i="1" dirty="0">
                <a:solidFill>
                  <a:srgbClr val="002060"/>
                </a:solidFill>
                <a:latin typeface="Calibri" pitchFamily="34" charset="0"/>
              </a:rPr>
              <a:t>Corporate Policy Manual</a:t>
            </a:r>
            <a:endParaRPr lang="en-US" sz="16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73" y="1847321"/>
            <a:ext cx="2255227" cy="2838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0661" name="Isosceles Triangle 13"/>
          <p:cNvSpPr>
            <a:spLocks noChangeArrowheads="1"/>
          </p:cNvSpPr>
          <p:nvPr/>
        </p:nvSpPr>
        <p:spPr bwMode="auto">
          <a:xfrm rot="5400000">
            <a:off x="2133947" y="3204634"/>
            <a:ext cx="1203854" cy="1524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25400" algn="ctr">
            <a:noFill/>
            <a:miter lim="800000"/>
            <a:headEnd/>
            <a:tailEnd/>
          </a:ln>
        </p:spPr>
        <p:txBody>
          <a:bodyPr rot="10800000" lIns="91433" tIns="45716" rIns="91433" bIns="45716" anchor="ctr"/>
          <a:lstStyle/>
          <a:p>
            <a:endParaRPr lang="id-ID" sz="1200" b="1" baseline="30000" dirty="0">
              <a:solidFill>
                <a:srgbClr val="FFFFFF"/>
              </a:solidFill>
            </a:endParaRPr>
          </a:p>
        </p:txBody>
      </p:sp>
      <p:sp>
        <p:nvSpPr>
          <p:cNvPr id="70662" name="Rectangle 50"/>
          <p:cNvSpPr>
            <a:spLocks noChangeArrowheads="1"/>
          </p:cNvSpPr>
          <p:nvPr/>
        </p:nvSpPr>
        <p:spPr bwMode="auto">
          <a:xfrm>
            <a:off x="2872154" y="1591469"/>
            <a:ext cx="3348404" cy="608542"/>
          </a:xfrm>
          <a:prstGeom prst="rect">
            <a:avLst/>
          </a:prstGeom>
          <a:solidFill>
            <a:srgbClr val="0070C0"/>
          </a:solidFill>
          <a:ln w="28575" algn="ctr">
            <a:noFill/>
            <a:miter lim="800000"/>
            <a:headEnd/>
            <a:tailEnd/>
          </a:ln>
        </p:spPr>
        <p:txBody>
          <a:bodyPr lIns="91433" tIns="91433" rIns="91433" bIns="91433" anchor="ctr"/>
          <a:lstStyle/>
          <a:p>
            <a:pPr algn="ctr">
              <a:spcBef>
                <a:spcPct val="50000"/>
              </a:spcBef>
            </a:pPr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Kesamaan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pandangan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bagi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Bank </a:t>
            </a:r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dan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Perusahaan </a:t>
            </a:r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Anak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terhadap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pelaksanaan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aktivitas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pengelolaan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Perusahaan </a:t>
            </a:r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Anak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70663" name="Rectangle 72"/>
          <p:cNvSpPr>
            <a:spLocks noChangeArrowheads="1"/>
          </p:cNvSpPr>
          <p:nvPr/>
        </p:nvSpPr>
        <p:spPr bwMode="auto">
          <a:xfrm>
            <a:off x="2872154" y="2200011"/>
            <a:ext cx="3348404" cy="2743729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81037" tIns="40519" rIns="81037" bIns="40519" anchor="ctr"/>
          <a:lstStyle/>
          <a:p>
            <a:endParaRPr lang="id-ID"/>
          </a:p>
        </p:txBody>
      </p:sp>
      <p:sp>
        <p:nvSpPr>
          <p:cNvPr id="29" name="Isosceles Triangle 40"/>
          <p:cNvSpPr>
            <a:spLocks noChangeArrowheads="1"/>
          </p:cNvSpPr>
          <p:nvPr/>
        </p:nvSpPr>
        <p:spPr bwMode="auto">
          <a:xfrm>
            <a:off x="2948354" y="2353470"/>
            <a:ext cx="3074377" cy="653521"/>
          </a:xfrm>
          <a:prstGeom prst="triangle">
            <a:avLst>
              <a:gd name="adj" fmla="val 49344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 anchor="ctr"/>
          <a:lstStyle/>
          <a:p>
            <a:pPr algn="ctr">
              <a:defRPr/>
            </a:pPr>
            <a:endParaRPr lang="id-ID" sz="1400" b="1" i="1" dirty="0">
              <a:solidFill>
                <a:srgbClr val="75B2DD"/>
              </a:solidFill>
              <a:latin typeface="Calibri" pitchFamily="34" charset="0"/>
            </a:endParaRPr>
          </a:p>
        </p:txBody>
      </p:sp>
      <p:pic>
        <p:nvPicPr>
          <p:cNvPr id="70665" name="Picture 51" descr="mandiri logo.jpg"/>
          <p:cNvPicPr>
            <a:picLocks noChangeAspect="1"/>
          </p:cNvPicPr>
          <p:nvPr/>
        </p:nvPicPr>
        <p:blipFill>
          <a:blip r:embed="rId3"/>
          <a:srcRect l="4010" t="23787" r="3795" b="24506"/>
          <a:stretch>
            <a:fillRect/>
          </a:stretch>
        </p:blipFill>
        <p:spPr bwMode="auto">
          <a:xfrm>
            <a:off x="4110405" y="2619375"/>
            <a:ext cx="759069" cy="3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Rectangle 30"/>
          <p:cNvSpPr>
            <a:spLocks noChangeArrowheads="1"/>
          </p:cNvSpPr>
          <p:nvPr/>
        </p:nvSpPr>
        <p:spPr bwMode="auto">
          <a:xfrm>
            <a:off x="87923" y="5020469"/>
            <a:ext cx="6132635" cy="515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81037" tIns="40519" rIns="81037" bIns="40519" anchor="ctr"/>
          <a:lstStyle/>
          <a:p>
            <a:pPr marL="108340" algn="ctr">
              <a:defRPr/>
            </a:pPr>
            <a:r>
              <a:rPr lang="en-US" sz="16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Subsidiary </a:t>
            </a:r>
            <a:r>
              <a:rPr lang="en-US" sz="16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Management Principle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diputus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dalam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RUPS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Entitas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Utama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dan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RUPS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masing-masing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Perusahaan </a:t>
            </a:r>
            <a:r>
              <a:rPr lang="en-US" sz="1600" b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Anak</a:t>
            </a:r>
            <a:endParaRPr lang="en-US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065585" y="3059907"/>
            <a:ext cx="3023089" cy="1668240"/>
            <a:chOff x="4191000" y="2497370"/>
            <a:chExt cx="3170134" cy="1503661"/>
          </a:xfrm>
        </p:grpSpPr>
        <p:pic>
          <p:nvPicPr>
            <p:cNvPr id="70672" name="Picture 2" descr="http://www.jobstreet.com.my/logos/agenalogos/mandiri.jpg"/>
            <p:cNvPicPr>
              <a:picLocks noChangeAspect="1" noChangeArrowheads="1"/>
            </p:cNvPicPr>
            <p:nvPr/>
          </p:nvPicPr>
          <p:blipFill>
            <a:blip r:embed="rId4" cstate="print"/>
            <a:srcRect r="2190"/>
            <a:stretch>
              <a:fillRect/>
            </a:stretch>
          </p:blipFill>
          <p:spPr bwMode="auto">
            <a:xfrm>
              <a:off x="4876800" y="2552700"/>
              <a:ext cx="628081" cy="42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3" name="Picture 43" descr="logo bsm.jpg"/>
            <p:cNvPicPr>
              <a:picLocks noChangeAspect="1"/>
            </p:cNvPicPr>
            <p:nvPr/>
          </p:nvPicPr>
          <p:blipFill>
            <a:blip r:embed="rId5" cstate="print"/>
            <a:srcRect b="11237"/>
            <a:stretch>
              <a:fillRect/>
            </a:stretch>
          </p:blipFill>
          <p:spPr bwMode="auto">
            <a:xfrm>
              <a:off x="5562600" y="2552700"/>
              <a:ext cx="574117" cy="39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4" name="Picture 9" descr="Mandiri tunas finance"/>
            <p:cNvPicPr>
              <a:picLocks noChangeAspect="1" noChangeArrowheads="1"/>
            </p:cNvPicPr>
            <p:nvPr/>
          </p:nvPicPr>
          <p:blipFill>
            <a:blip r:embed="rId6" cstate="print"/>
            <a:srcRect l="798" r="6033"/>
            <a:stretch>
              <a:fillRect/>
            </a:stretch>
          </p:blipFill>
          <p:spPr bwMode="auto">
            <a:xfrm>
              <a:off x="4191000" y="2552700"/>
              <a:ext cx="609600" cy="422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5" name="Picture 41" descr="logo mansek.jpg"/>
            <p:cNvPicPr>
              <a:picLocks noChangeAspect="1"/>
            </p:cNvPicPr>
            <p:nvPr/>
          </p:nvPicPr>
          <p:blipFill>
            <a:blip r:embed="rId7"/>
            <a:srcRect b="8131"/>
            <a:stretch>
              <a:fillRect/>
            </a:stretch>
          </p:blipFill>
          <p:spPr bwMode="auto">
            <a:xfrm>
              <a:off x="6096000" y="2552700"/>
              <a:ext cx="640755" cy="4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6" name="Picture 9" descr="AXA mandir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91000" y="3467100"/>
              <a:ext cx="724160" cy="29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15000" y="3390900"/>
              <a:ext cx="721583" cy="363118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  <p:pic>
          <p:nvPicPr>
            <p:cNvPr id="70678" name="Picture 55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0509" y="2497370"/>
              <a:ext cx="660625" cy="43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9" name="Picture 9" descr="mandiri"/>
            <p:cNvPicPr>
              <a:picLocks noChangeAspect="1" noChangeArrowheads="1"/>
            </p:cNvPicPr>
            <p:nvPr/>
          </p:nvPicPr>
          <p:blipFill>
            <a:blip r:embed="rId11"/>
            <a:srcRect r="6984"/>
            <a:stretch>
              <a:fillRect/>
            </a:stretch>
          </p:blipFill>
          <p:spPr bwMode="auto">
            <a:xfrm>
              <a:off x="5029200" y="3238500"/>
              <a:ext cx="556952" cy="37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80" name="Text Box 63"/>
            <p:cNvSpPr txBox="1">
              <a:spLocks noChangeArrowheads="1"/>
            </p:cNvSpPr>
            <p:nvPr/>
          </p:nvSpPr>
          <p:spPr bwMode="auto">
            <a:xfrm>
              <a:off x="4994201" y="3543300"/>
              <a:ext cx="720799" cy="457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51337"/>
              </a:prstShdw>
            </a:effectLst>
          </p:spPr>
          <p:txBody>
            <a:bodyPr>
              <a:spAutoFit/>
            </a:bodyPr>
            <a:lstStyle/>
            <a:p>
              <a:r>
                <a:rPr lang="en-US" sz="900" b="1" dirty="0">
                  <a:solidFill>
                    <a:srgbClr val="0B2D82"/>
                  </a:solidFill>
                  <a:latin typeface="Calibri" pitchFamily="34" charset="0"/>
                </a:rPr>
                <a:t>AXA  General </a:t>
              </a:r>
            </a:p>
            <a:p>
              <a:r>
                <a:rPr lang="en-US" sz="900" b="1" dirty="0">
                  <a:solidFill>
                    <a:srgbClr val="0B2D82"/>
                  </a:solidFill>
                  <a:latin typeface="Calibri" pitchFamily="34" charset="0"/>
                </a:rPr>
                <a:t>Insurance</a:t>
              </a:r>
            </a:p>
          </p:txBody>
        </p:sp>
        <p:pic>
          <p:nvPicPr>
            <p:cNvPr id="45079" name="Picture 2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629683" y="3380942"/>
              <a:ext cx="484048" cy="466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</p:grpSp>
      <p:pic>
        <p:nvPicPr>
          <p:cNvPr id="70668" name="Picture 49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5220" y="595313"/>
            <a:ext cx="8175380" cy="1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9" name="Rectangle 9"/>
          <p:cNvSpPr txBox="1">
            <a:spLocks noChangeArrowheads="1"/>
          </p:cNvSpPr>
          <p:nvPr/>
        </p:nvSpPr>
        <p:spPr bwMode="auto">
          <a:xfrm>
            <a:off x="474785" y="190500"/>
            <a:ext cx="8169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eaLnBrk="1" hangingPunct="1"/>
            <a:r>
              <a:rPr lang="en-US" b="1" dirty="0" err="1">
                <a:latin typeface="Calibri" pitchFamily="34" charset="0"/>
                <a:cs typeface="Arial" pitchFamily="34" charset="0"/>
              </a:rPr>
              <a:t>Implementasi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Di Bank Mandiri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6418385" y="1166813"/>
            <a:ext cx="2505808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3" tIns="45716" rIns="91433" bIns="45716" anchor="ctr"/>
          <a:lstStyle/>
          <a:p>
            <a:pPr algn="ctr"/>
            <a:r>
              <a:rPr lang="en-US" sz="1500" b="1" dirty="0" err="1">
                <a:solidFill>
                  <a:srgbClr val="002060"/>
                </a:solidFill>
                <a:latin typeface="Calibri" pitchFamily="34" charset="0"/>
              </a:rPr>
              <a:t>Prinsip</a:t>
            </a:r>
            <a:r>
              <a:rPr lang="en-US" sz="15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 pitchFamily="34" charset="0"/>
              </a:rPr>
              <a:t>Dasar</a:t>
            </a:r>
            <a:r>
              <a:rPr lang="en-US" sz="15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 pitchFamily="34" charset="0"/>
              </a:rPr>
              <a:t>Pengelolaan</a:t>
            </a:r>
            <a:r>
              <a:rPr lang="en-US" sz="1500" b="1" dirty="0">
                <a:solidFill>
                  <a:srgbClr val="002060"/>
                </a:solidFill>
                <a:latin typeface="Calibri" pitchFamily="34" charset="0"/>
              </a:rPr>
              <a:t> Perusahaan </a:t>
            </a:r>
            <a:r>
              <a:rPr lang="en-US" sz="1500" b="1" dirty="0" err="1">
                <a:solidFill>
                  <a:srgbClr val="002060"/>
                </a:solidFill>
                <a:latin typeface="Calibri" pitchFamily="34" charset="0"/>
              </a:rPr>
              <a:t>Anak</a:t>
            </a:r>
            <a:r>
              <a:rPr lang="en-US" sz="15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0671" name="Rectangle 44"/>
          <p:cNvSpPr>
            <a:spLocks noChangeArrowheads="1"/>
          </p:cNvSpPr>
          <p:nvPr/>
        </p:nvSpPr>
        <p:spPr bwMode="auto">
          <a:xfrm>
            <a:off x="6286500" y="1572949"/>
            <a:ext cx="2637692" cy="35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marL="236376" indent="-236376" algn="just">
              <a:lnSpc>
                <a:spcPct val="110000"/>
              </a:lnSpc>
              <a:spcAft>
                <a:spcPct val="30000"/>
              </a:spcAft>
              <a:buFontTx/>
              <a:buChar char="•"/>
            </a:pPr>
            <a:r>
              <a:rPr lang="en-AU" sz="1200" dirty="0">
                <a:latin typeface="Calibri" pitchFamily="34" charset="0"/>
              </a:rPr>
              <a:t>Perusahaan </a:t>
            </a:r>
            <a:r>
              <a:rPr lang="en-AU" sz="1200" dirty="0" err="1">
                <a:latin typeface="Calibri" pitchFamily="34" charset="0"/>
              </a:rPr>
              <a:t>Anak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merupakan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entitas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terpisah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dari</a:t>
            </a:r>
            <a:r>
              <a:rPr lang="en-AU" sz="1200" dirty="0">
                <a:latin typeface="Calibri" pitchFamily="34" charset="0"/>
              </a:rPr>
              <a:t> Bank </a:t>
            </a:r>
            <a:r>
              <a:rPr lang="en-AU" sz="1200" dirty="0" err="1">
                <a:latin typeface="Calibri" pitchFamily="34" charset="0"/>
              </a:rPr>
              <a:t>dan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memiliki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tanggung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jawab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hukum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tersendiri</a:t>
            </a:r>
            <a:endParaRPr lang="en-AU" sz="1200" dirty="0">
              <a:latin typeface="Calibri" pitchFamily="34" charset="0"/>
            </a:endParaRPr>
          </a:p>
          <a:p>
            <a:pPr marL="236376" indent="-236376" algn="just">
              <a:lnSpc>
                <a:spcPct val="110000"/>
              </a:lnSpc>
              <a:spcAft>
                <a:spcPct val="30000"/>
              </a:spcAft>
              <a:buFontTx/>
              <a:buChar char="•"/>
            </a:pPr>
            <a:r>
              <a:rPr lang="en-AU" sz="1200" dirty="0" err="1">
                <a:latin typeface="Calibri" pitchFamily="34" charset="0"/>
              </a:rPr>
              <a:t>Dilakukan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secara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profesional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dan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tidak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melakukan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intervensi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ke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dalam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operasional</a:t>
            </a:r>
            <a:r>
              <a:rPr lang="en-AU" sz="1200" dirty="0">
                <a:latin typeface="Calibri" pitchFamily="34" charset="0"/>
              </a:rPr>
              <a:t> Perusahaan </a:t>
            </a:r>
            <a:r>
              <a:rPr lang="en-AU" sz="1200" dirty="0" err="1">
                <a:latin typeface="Calibri" pitchFamily="34" charset="0"/>
              </a:rPr>
              <a:t>Anak</a:t>
            </a:r>
            <a:endParaRPr lang="en-AU" sz="1200" dirty="0">
              <a:latin typeface="Calibri" pitchFamily="34" charset="0"/>
            </a:endParaRPr>
          </a:p>
          <a:p>
            <a:pPr marL="236376" indent="-236376" algn="just">
              <a:lnSpc>
                <a:spcPct val="110000"/>
              </a:lnSpc>
              <a:spcAft>
                <a:spcPct val="30000"/>
              </a:spcAft>
              <a:buFontTx/>
              <a:buChar char="•"/>
            </a:pPr>
            <a:r>
              <a:rPr lang="en-AU" sz="1200" dirty="0" err="1">
                <a:latin typeface="Calibri" pitchFamily="34" charset="0"/>
              </a:rPr>
              <a:t>Dilakukan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tanpa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menyampingkan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tugas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dan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tanggung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jawab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pengurus</a:t>
            </a:r>
            <a:r>
              <a:rPr lang="en-AU" sz="1200" dirty="0">
                <a:latin typeface="Calibri" pitchFamily="34" charset="0"/>
              </a:rPr>
              <a:t> Perusahaan </a:t>
            </a:r>
            <a:r>
              <a:rPr lang="en-AU" sz="1200" dirty="0" err="1">
                <a:latin typeface="Calibri" pitchFamily="34" charset="0"/>
              </a:rPr>
              <a:t>Anak</a:t>
            </a:r>
            <a:endParaRPr lang="en-AU" sz="1200" dirty="0">
              <a:latin typeface="Calibri" pitchFamily="34" charset="0"/>
            </a:endParaRPr>
          </a:p>
          <a:p>
            <a:pPr marL="236376" indent="-236376" algn="just">
              <a:lnSpc>
                <a:spcPct val="110000"/>
              </a:lnSpc>
              <a:spcAft>
                <a:spcPct val="30000"/>
              </a:spcAft>
              <a:buFontTx/>
              <a:buChar char="•"/>
            </a:pPr>
            <a:r>
              <a:rPr lang="en-AU" sz="1200" dirty="0" err="1">
                <a:latin typeface="Calibri" pitchFamily="34" charset="0"/>
              </a:rPr>
              <a:t>Mengoptimalkan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keuntungan</a:t>
            </a:r>
            <a:r>
              <a:rPr lang="en-AU" sz="1200" dirty="0">
                <a:latin typeface="Calibri" pitchFamily="34" charset="0"/>
              </a:rPr>
              <a:t> yang </a:t>
            </a:r>
            <a:r>
              <a:rPr lang="en-AU" sz="1200" dirty="0" err="1">
                <a:latin typeface="Calibri" pitchFamily="34" charset="0"/>
              </a:rPr>
              <a:t>berkelanjutan</a:t>
            </a:r>
            <a:r>
              <a:rPr lang="en-AU" sz="1200" dirty="0">
                <a:latin typeface="Calibri" pitchFamily="34" charset="0"/>
              </a:rPr>
              <a:t>, </a:t>
            </a:r>
            <a:r>
              <a:rPr lang="en-AU" sz="1200" dirty="0" err="1">
                <a:latin typeface="Calibri" pitchFamily="34" charset="0"/>
              </a:rPr>
              <a:t>mengurangi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risiko</a:t>
            </a:r>
            <a:r>
              <a:rPr lang="en-AU" sz="1200" dirty="0">
                <a:latin typeface="Calibri" pitchFamily="34" charset="0"/>
              </a:rPr>
              <a:t>, </a:t>
            </a:r>
            <a:r>
              <a:rPr lang="en-AU" sz="1200" dirty="0" err="1">
                <a:latin typeface="Calibri" pitchFamily="34" charset="0"/>
              </a:rPr>
              <a:t>memenuhi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ketentuan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peraturan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perundang-undangan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dan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tata</a:t>
            </a:r>
            <a:r>
              <a:rPr lang="en-AU" sz="1200" dirty="0">
                <a:latin typeface="Calibri" pitchFamily="34" charset="0"/>
              </a:rPr>
              <a:t> </a:t>
            </a:r>
            <a:r>
              <a:rPr lang="en-AU" sz="1200" dirty="0" err="1">
                <a:latin typeface="Calibri" pitchFamily="34" charset="0"/>
              </a:rPr>
              <a:t>kelola</a:t>
            </a:r>
            <a:r>
              <a:rPr lang="en-AU" sz="1200" dirty="0">
                <a:latin typeface="Calibri" pitchFamily="34" charset="0"/>
              </a:rPr>
              <a:t> yang </a:t>
            </a:r>
            <a:r>
              <a:rPr lang="en-AU" sz="1200" dirty="0" err="1">
                <a:latin typeface="Calibri" pitchFamily="34" charset="0"/>
              </a:rPr>
              <a:t>baik</a:t>
            </a:r>
            <a:endParaRPr lang="en-AU" sz="12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04C53-7C60-43DD-86F4-31E7AD01038F}" type="slidenum">
              <a:rPr lang="en-US" altLang="en-US" sz="1000" smtClean="0">
                <a:latin typeface="Calibri" panose="020F0502020204030204" pitchFamily="34" charset="0"/>
              </a:rPr>
              <a:pPr>
                <a:defRPr/>
              </a:pPr>
              <a:t>10</a:t>
            </a:fld>
            <a:endParaRPr lang="en-US" alt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\\AIPACKSTUDIO-PC\aiPack Studio File Exchange\logo mandiri\logo mandiri puti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067300"/>
            <a:ext cx="12271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046288"/>
            <a:ext cx="315753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1217733" y="1311923"/>
            <a:ext cx="6819782" cy="930412"/>
          </a:xfrm>
          <a:custGeom>
            <a:avLst/>
            <a:gdLst>
              <a:gd name="T0" fmla="*/ 208 w 2379"/>
              <a:gd name="T1" fmla="*/ 32 h 1111"/>
              <a:gd name="T2" fmla="*/ 0 w 2379"/>
              <a:gd name="T3" fmla="*/ 1111 h 1111"/>
              <a:gd name="T4" fmla="*/ 1163 w 2379"/>
              <a:gd name="T5" fmla="*/ 1058 h 1111"/>
              <a:gd name="T6" fmla="*/ 2379 w 2379"/>
              <a:gd name="T7" fmla="*/ 1111 h 1111"/>
              <a:gd name="T8" fmla="*/ 2195 w 2379"/>
              <a:gd name="T9" fmla="*/ 0 h 1111"/>
              <a:gd name="T10" fmla="*/ 208 w 2379"/>
              <a:gd name="T11" fmla="*/ 32 h 1111"/>
              <a:gd name="connsiteX0" fmla="*/ 757 w 9883"/>
              <a:gd name="connsiteY0" fmla="*/ 288 h 10000"/>
              <a:gd name="connsiteX1" fmla="*/ 6 w 9883"/>
              <a:gd name="connsiteY1" fmla="*/ 10000 h 10000"/>
              <a:gd name="connsiteX2" fmla="*/ 4772 w 9883"/>
              <a:gd name="connsiteY2" fmla="*/ 9523 h 10000"/>
              <a:gd name="connsiteX3" fmla="*/ 9883 w 9883"/>
              <a:gd name="connsiteY3" fmla="*/ 10000 h 10000"/>
              <a:gd name="connsiteX4" fmla="*/ 9110 w 9883"/>
              <a:gd name="connsiteY4" fmla="*/ 0 h 10000"/>
              <a:gd name="connsiteX5" fmla="*/ 757 w 9883"/>
              <a:gd name="connsiteY5" fmla="*/ 288 h 10000"/>
              <a:gd name="connsiteX0" fmla="*/ 766 w 9969"/>
              <a:gd name="connsiteY0" fmla="*/ 288 h 10000"/>
              <a:gd name="connsiteX1" fmla="*/ 6 w 9969"/>
              <a:gd name="connsiteY1" fmla="*/ 10000 h 10000"/>
              <a:gd name="connsiteX2" fmla="*/ 4828 w 9969"/>
              <a:gd name="connsiteY2" fmla="*/ 9523 h 10000"/>
              <a:gd name="connsiteX3" fmla="*/ 9969 w 9969"/>
              <a:gd name="connsiteY3" fmla="*/ 10000 h 10000"/>
              <a:gd name="connsiteX4" fmla="*/ 9218 w 9969"/>
              <a:gd name="connsiteY4" fmla="*/ 0 h 10000"/>
              <a:gd name="connsiteX5" fmla="*/ 766 w 9969"/>
              <a:gd name="connsiteY5" fmla="*/ 288 h 10000"/>
              <a:gd name="connsiteX0" fmla="*/ 1232 w 10464"/>
              <a:gd name="connsiteY0" fmla="*/ 288 h 10000"/>
              <a:gd name="connsiteX1" fmla="*/ 470 w 10464"/>
              <a:gd name="connsiteY1" fmla="*/ 10000 h 10000"/>
              <a:gd name="connsiteX2" fmla="*/ 5307 w 10464"/>
              <a:gd name="connsiteY2" fmla="*/ 9523 h 10000"/>
              <a:gd name="connsiteX3" fmla="*/ 10464 w 10464"/>
              <a:gd name="connsiteY3" fmla="*/ 10000 h 10000"/>
              <a:gd name="connsiteX4" fmla="*/ 9711 w 10464"/>
              <a:gd name="connsiteY4" fmla="*/ 0 h 10000"/>
              <a:gd name="connsiteX5" fmla="*/ 1232 w 10464"/>
              <a:gd name="connsiteY5" fmla="*/ 288 h 10000"/>
              <a:gd name="connsiteX0" fmla="*/ 783 w 10015"/>
              <a:gd name="connsiteY0" fmla="*/ 288 h 10000"/>
              <a:gd name="connsiteX1" fmla="*/ 21 w 10015"/>
              <a:gd name="connsiteY1" fmla="*/ 10000 h 10000"/>
              <a:gd name="connsiteX2" fmla="*/ 4858 w 10015"/>
              <a:gd name="connsiteY2" fmla="*/ 9523 h 10000"/>
              <a:gd name="connsiteX3" fmla="*/ 10015 w 10015"/>
              <a:gd name="connsiteY3" fmla="*/ 10000 h 10000"/>
              <a:gd name="connsiteX4" fmla="*/ 9262 w 10015"/>
              <a:gd name="connsiteY4" fmla="*/ 0 h 10000"/>
              <a:gd name="connsiteX5" fmla="*/ 783 w 10015"/>
              <a:gd name="connsiteY5" fmla="*/ 288 h 10000"/>
              <a:gd name="connsiteX0" fmla="*/ 762 w 9994"/>
              <a:gd name="connsiteY0" fmla="*/ 288 h 10000"/>
              <a:gd name="connsiteX1" fmla="*/ 0 w 9994"/>
              <a:gd name="connsiteY1" fmla="*/ 10000 h 10000"/>
              <a:gd name="connsiteX2" fmla="*/ 4837 w 9994"/>
              <a:gd name="connsiteY2" fmla="*/ 9523 h 10000"/>
              <a:gd name="connsiteX3" fmla="*/ 9994 w 9994"/>
              <a:gd name="connsiteY3" fmla="*/ 10000 h 10000"/>
              <a:gd name="connsiteX4" fmla="*/ 9241 w 9994"/>
              <a:gd name="connsiteY4" fmla="*/ 0 h 10000"/>
              <a:gd name="connsiteX5" fmla="*/ 762 w 9994"/>
              <a:gd name="connsiteY5" fmla="*/ 288 h 10000"/>
              <a:gd name="connsiteX0" fmla="*/ 762 w 10000"/>
              <a:gd name="connsiteY0" fmla="*/ 288 h 10000"/>
              <a:gd name="connsiteX1" fmla="*/ 0 w 10000"/>
              <a:gd name="connsiteY1" fmla="*/ 10000 h 10000"/>
              <a:gd name="connsiteX2" fmla="*/ 4840 w 10000"/>
              <a:gd name="connsiteY2" fmla="*/ 9523 h 10000"/>
              <a:gd name="connsiteX3" fmla="*/ 10000 w 10000"/>
              <a:gd name="connsiteY3" fmla="*/ 10000 h 10000"/>
              <a:gd name="connsiteX4" fmla="*/ 9247 w 10000"/>
              <a:gd name="connsiteY4" fmla="*/ 0 h 10000"/>
              <a:gd name="connsiteX5" fmla="*/ 762 w 10000"/>
              <a:gd name="connsiteY5" fmla="*/ 288 h 10000"/>
              <a:gd name="connsiteX0" fmla="*/ 793 w 10031"/>
              <a:gd name="connsiteY0" fmla="*/ 288 h 10000"/>
              <a:gd name="connsiteX1" fmla="*/ 0 w 10031"/>
              <a:gd name="connsiteY1" fmla="*/ 9977 h 10000"/>
              <a:gd name="connsiteX2" fmla="*/ 4871 w 10031"/>
              <a:gd name="connsiteY2" fmla="*/ 9523 h 10000"/>
              <a:gd name="connsiteX3" fmla="*/ 10031 w 10031"/>
              <a:gd name="connsiteY3" fmla="*/ 10000 h 10000"/>
              <a:gd name="connsiteX4" fmla="*/ 9278 w 10031"/>
              <a:gd name="connsiteY4" fmla="*/ 0 h 10000"/>
              <a:gd name="connsiteX5" fmla="*/ 793 w 10031"/>
              <a:gd name="connsiteY5" fmla="*/ 288 h 10000"/>
              <a:gd name="connsiteX0" fmla="*/ 793 w 10031"/>
              <a:gd name="connsiteY0" fmla="*/ 288 h 10000"/>
              <a:gd name="connsiteX1" fmla="*/ 0 w 10031"/>
              <a:gd name="connsiteY1" fmla="*/ 9977 h 10000"/>
              <a:gd name="connsiteX2" fmla="*/ 4871 w 10031"/>
              <a:gd name="connsiteY2" fmla="*/ 9523 h 10000"/>
              <a:gd name="connsiteX3" fmla="*/ 10031 w 10031"/>
              <a:gd name="connsiteY3" fmla="*/ 10000 h 10000"/>
              <a:gd name="connsiteX4" fmla="*/ 9278 w 10031"/>
              <a:gd name="connsiteY4" fmla="*/ 0 h 10000"/>
              <a:gd name="connsiteX5" fmla="*/ 793 w 10031"/>
              <a:gd name="connsiteY5" fmla="*/ 288 h 10000"/>
              <a:gd name="connsiteX0" fmla="*/ 793 w 10031"/>
              <a:gd name="connsiteY0" fmla="*/ 288 h 10000"/>
              <a:gd name="connsiteX1" fmla="*/ 0 w 10031"/>
              <a:gd name="connsiteY1" fmla="*/ 9977 h 10000"/>
              <a:gd name="connsiteX2" fmla="*/ 4871 w 10031"/>
              <a:gd name="connsiteY2" fmla="*/ 9523 h 10000"/>
              <a:gd name="connsiteX3" fmla="*/ 10031 w 10031"/>
              <a:gd name="connsiteY3" fmla="*/ 10000 h 10000"/>
              <a:gd name="connsiteX4" fmla="*/ 9278 w 10031"/>
              <a:gd name="connsiteY4" fmla="*/ 0 h 10000"/>
              <a:gd name="connsiteX5" fmla="*/ 793 w 10031"/>
              <a:gd name="connsiteY5" fmla="*/ 288 h 10000"/>
              <a:gd name="connsiteX0" fmla="*/ 793 w 9662"/>
              <a:gd name="connsiteY0" fmla="*/ 288 h 11870"/>
              <a:gd name="connsiteX1" fmla="*/ 0 w 9662"/>
              <a:gd name="connsiteY1" fmla="*/ 9977 h 11870"/>
              <a:gd name="connsiteX2" fmla="*/ 4871 w 9662"/>
              <a:gd name="connsiteY2" fmla="*/ 9523 h 11870"/>
              <a:gd name="connsiteX3" fmla="*/ 9662 w 9662"/>
              <a:gd name="connsiteY3" fmla="*/ 11870 h 11870"/>
              <a:gd name="connsiteX4" fmla="*/ 9278 w 9662"/>
              <a:gd name="connsiteY4" fmla="*/ 0 h 11870"/>
              <a:gd name="connsiteX5" fmla="*/ 793 w 9662"/>
              <a:gd name="connsiteY5" fmla="*/ 288 h 11870"/>
              <a:gd name="connsiteX0" fmla="*/ 592 w 9771"/>
              <a:gd name="connsiteY0" fmla="*/ 243 h 10156"/>
              <a:gd name="connsiteX1" fmla="*/ 0 w 9771"/>
              <a:gd name="connsiteY1" fmla="*/ 10156 h 10156"/>
              <a:gd name="connsiteX2" fmla="*/ 4812 w 9771"/>
              <a:gd name="connsiteY2" fmla="*/ 8023 h 10156"/>
              <a:gd name="connsiteX3" fmla="*/ 9771 w 9771"/>
              <a:gd name="connsiteY3" fmla="*/ 10000 h 10156"/>
              <a:gd name="connsiteX4" fmla="*/ 9374 w 9771"/>
              <a:gd name="connsiteY4" fmla="*/ 0 h 10156"/>
              <a:gd name="connsiteX5" fmla="*/ 592 w 9771"/>
              <a:gd name="connsiteY5" fmla="*/ 243 h 10156"/>
              <a:gd name="connsiteX0" fmla="*/ 1133 w 10277"/>
              <a:gd name="connsiteY0" fmla="*/ 0 h 11875"/>
              <a:gd name="connsiteX1" fmla="*/ 277 w 10277"/>
              <a:gd name="connsiteY1" fmla="*/ 11485 h 11875"/>
              <a:gd name="connsiteX2" fmla="*/ 5202 w 10277"/>
              <a:gd name="connsiteY2" fmla="*/ 9385 h 11875"/>
              <a:gd name="connsiteX3" fmla="*/ 10277 w 10277"/>
              <a:gd name="connsiteY3" fmla="*/ 11331 h 11875"/>
              <a:gd name="connsiteX4" fmla="*/ 9871 w 10277"/>
              <a:gd name="connsiteY4" fmla="*/ 1485 h 11875"/>
              <a:gd name="connsiteX5" fmla="*/ 1133 w 10277"/>
              <a:gd name="connsiteY5" fmla="*/ 0 h 11875"/>
              <a:gd name="connsiteX0" fmla="*/ 1069 w 10213"/>
              <a:gd name="connsiteY0" fmla="*/ 0 h 11875"/>
              <a:gd name="connsiteX1" fmla="*/ 213 w 10213"/>
              <a:gd name="connsiteY1" fmla="*/ 11485 h 11875"/>
              <a:gd name="connsiteX2" fmla="*/ 5138 w 10213"/>
              <a:gd name="connsiteY2" fmla="*/ 9385 h 11875"/>
              <a:gd name="connsiteX3" fmla="*/ 10213 w 10213"/>
              <a:gd name="connsiteY3" fmla="*/ 11331 h 11875"/>
              <a:gd name="connsiteX4" fmla="*/ 9807 w 10213"/>
              <a:gd name="connsiteY4" fmla="*/ 1485 h 11875"/>
              <a:gd name="connsiteX5" fmla="*/ 1069 w 10213"/>
              <a:gd name="connsiteY5" fmla="*/ 0 h 11875"/>
              <a:gd name="connsiteX0" fmla="*/ 856 w 10000"/>
              <a:gd name="connsiteY0" fmla="*/ 0 h 11875"/>
              <a:gd name="connsiteX1" fmla="*/ 0 w 10000"/>
              <a:gd name="connsiteY1" fmla="*/ 11485 h 11875"/>
              <a:gd name="connsiteX2" fmla="*/ 4925 w 10000"/>
              <a:gd name="connsiteY2" fmla="*/ 9385 h 11875"/>
              <a:gd name="connsiteX3" fmla="*/ 10000 w 10000"/>
              <a:gd name="connsiteY3" fmla="*/ 11331 h 11875"/>
              <a:gd name="connsiteX4" fmla="*/ 9594 w 10000"/>
              <a:gd name="connsiteY4" fmla="*/ 1485 h 11875"/>
              <a:gd name="connsiteX5" fmla="*/ 856 w 10000"/>
              <a:gd name="connsiteY5" fmla="*/ 0 h 11875"/>
              <a:gd name="connsiteX0" fmla="*/ 856 w 10000"/>
              <a:gd name="connsiteY0" fmla="*/ 0 h 11875"/>
              <a:gd name="connsiteX1" fmla="*/ 0 w 10000"/>
              <a:gd name="connsiteY1" fmla="*/ 11485 h 11875"/>
              <a:gd name="connsiteX2" fmla="*/ 4925 w 10000"/>
              <a:gd name="connsiteY2" fmla="*/ 9385 h 11875"/>
              <a:gd name="connsiteX3" fmla="*/ 10000 w 10000"/>
              <a:gd name="connsiteY3" fmla="*/ 11331 h 11875"/>
              <a:gd name="connsiteX4" fmla="*/ 9594 w 10000"/>
              <a:gd name="connsiteY4" fmla="*/ 1485 h 11875"/>
              <a:gd name="connsiteX5" fmla="*/ 856 w 10000"/>
              <a:gd name="connsiteY5" fmla="*/ 0 h 11875"/>
              <a:gd name="connsiteX0" fmla="*/ 856 w 10000"/>
              <a:gd name="connsiteY0" fmla="*/ 583 h 12458"/>
              <a:gd name="connsiteX1" fmla="*/ 0 w 10000"/>
              <a:gd name="connsiteY1" fmla="*/ 12068 h 12458"/>
              <a:gd name="connsiteX2" fmla="*/ 4925 w 10000"/>
              <a:gd name="connsiteY2" fmla="*/ 9968 h 12458"/>
              <a:gd name="connsiteX3" fmla="*/ 10000 w 10000"/>
              <a:gd name="connsiteY3" fmla="*/ 11914 h 12458"/>
              <a:gd name="connsiteX4" fmla="*/ 9453 w 10000"/>
              <a:gd name="connsiteY4" fmla="*/ 0 h 12458"/>
              <a:gd name="connsiteX5" fmla="*/ 856 w 10000"/>
              <a:gd name="connsiteY5" fmla="*/ 583 h 12458"/>
              <a:gd name="connsiteX0" fmla="*/ 856 w 10000"/>
              <a:gd name="connsiteY0" fmla="*/ 583 h 12458"/>
              <a:gd name="connsiteX1" fmla="*/ 0 w 10000"/>
              <a:gd name="connsiteY1" fmla="*/ 12068 h 12458"/>
              <a:gd name="connsiteX2" fmla="*/ 4925 w 10000"/>
              <a:gd name="connsiteY2" fmla="*/ 9968 h 12458"/>
              <a:gd name="connsiteX3" fmla="*/ 10000 w 10000"/>
              <a:gd name="connsiteY3" fmla="*/ 11914 h 12458"/>
              <a:gd name="connsiteX4" fmla="*/ 9453 w 10000"/>
              <a:gd name="connsiteY4" fmla="*/ 0 h 12458"/>
              <a:gd name="connsiteX5" fmla="*/ 856 w 10000"/>
              <a:gd name="connsiteY5" fmla="*/ 583 h 12458"/>
              <a:gd name="connsiteX0" fmla="*/ 856 w 10000"/>
              <a:gd name="connsiteY0" fmla="*/ 583 h 12343"/>
              <a:gd name="connsiteX1" fmla="*/ 0 w 10000"/>
              <a:gd name="connsiteY1" fmla="*/ 12068 h 12343"/>
              <a:gd name="connsiteX2" fmla="*/ 4925 w 10000"/>
              <a:gd name="connsiteY2" fmla="*/ 9968 h 12343"/>
              <a:gd name="connsiteX3" fmla="*/ 10000 w 10000"/>
              <a:gd name="connsiteY3" fmla="*/ 11914 h 12343"/>
              <a:gd name="connsiteX4" fmla="*/ 9453 w 10000"/>
              <a:gd name="connsiteY4" fmla="*/ 0 h 12343"/>
              <a:gd name="connsiteX5" fmla="*/ 856 w 10000"/>
              <a:gd name="connsiteY5" fmla="*/ 583 h 12343"/>
              <a:gd name="connsiteX0" fmla="*/ 856 w 10000"/>
              <a:gd name="connsiteY0" fmla="*/ 583 h 12401"/>
              <a:gd name="connsiteX1" fmla="*/ 0 w 10000"/>
              <a:gd name="connsiteY1" fmla="*/ 12068 h 12401"/>
              <a:gd name="connsiteX2" fmla="*/ 4925 w 10000"/>
              <a:gd name="connsiteY2" fmla="*/ 9968 h 12401"/>
              <a:gd name="connsiteX3" fmla="*/ 10000 w 10000"/>
              <a:gd name="connsiteY3" fmla="*/ 11914 h 12401"/>
              <a:gd name="connsiteX4" fmla="*/ 9453 w 10000"/>
              <a:gd name="connsiteY4" fmla="*/ 0 h 12401"/>
              <a:gd name="connsiteX5" fmla="*/ 856 w 10000"/>
              <a:gd name="connsiteY5" fmla="*/ 583 h 12401"/>
              <a:gd name="connsiteX0" fmla="*/ 856 w 10000"/>
              <a:gd name="connsiteY0" fmla="*/ 583 h 12458"/>
              <a:gd name="connsiteX1" fmla="*/ 0 w 10000"/>
              <a:gd name="connsiteY1" fmla="*/ 12068 h 12458"/>
              <a:gd name="connsiteX2" fmla="*/ 4925 w 10000"/>
              <a:gd name="connsiteY2" fmla="*/ 9968 h 12458"/>
              <a:gd name="connsiteX3" fmla="*/ 10000 w 10000"/>
              <a:gd name="connsiteY3" fmla="*/ 11914 h 12458"/>
              <a:gd name="connsiteX4" fmla="*/ 9453 w 10000"/>
              <a:gd name="connsiteY4" fmla="*/ 0 h 12458"/>
              <a:gd name="connsiteX5" fmla="*/ 856 w 10000"/>
              <a:gd name="connsiteY5" fmla="*/ 583 h 12458"/>
              <a:gd name="connsiteX0" fmla="*/ 856 w 10000"/>
              <a:gd name="connsiteY0" fmla="*/ 583 h 12401"/>
              <a:gd name="connsiteX1" fmla="*/ 0 w 10000"/>
              <a:gd name="connsiteY1" fmla="*/ 12068 h 12401"/>
              <a:gd name="connsiteX2" fmla="*/ 4925 w 10000"/>
              <a:gd name="connsiteY2" fmla="*/ 9968 h 12401"/>
              <a:gd name="connsiteX3" fmla="*/ 10000 w 10000"/>
              <a:gd name="connsiteY3" fmla="*/ 11914 h 12401"/>
              <a:gd name="connsiteX4" fmla="*/ 9453 w 10000"/>
              <a:gd name="connsiteY4" fmla="*/ 0 h 12401"/>
              <a:gd name="connsiteX5" fmla="*/ 856 w 10000"/>
              <a:gd name="connsiteY5" fmla="*/ 583 h 12401"/>
              <a:gd name="connsiteX0" fmla="*/ 1053 w 10197"/>
              <a:gd name="connsiteY0" fmla="*/ 583 h 12146"/>
              <a:gd name="connsiteX1" fmla="*/ 197 w 10197"/>
              <a:gd name="connsiteY1" fmla="*/ 12068 h 12146"/>
              <a:gd name="connsiteX2" fmla="*/ 5106 w 10197"/>
              <a:gd name="connsiteY2" fmla="*/ 6176 h 12146"/>
              <a:gd name="connsiteX3" fmla="*/ 10197 w 10197"/>
              <a:gd name="connsiteY3" fmla="*/ 11914 h 12146"/>
              <a:gd name="connsiteX4" fmla="*/ 9650 w 10197"/>
              <a:gd name="connsiteY4" fmla="*/ 0 h 12146"/>
              <a:gd name="connsiteX5" fmla="*/ 1053 w 10197"/>
              <a:gd name="connsiteY5" fmla="*/ 583 h 12146"/>
              <a:gd name="connsiteX0" fmla="*/ 1054 w 10198"/>
              <a:gd name="connsiteY0" fmla="*/ 583 h 12237"/>
              <a:gd name="connsiteX1" fmla="*/ 198 w 10198"/>
              <a:gd name="connsiteY1" fmla="*/ 12068 h 12237"/>
              <a:gd name="connsiteX2" fmla="*/ 5107 w 10198"/>
              <a:gd name="connsiteY2" fmla="*/ 8072 h 12237"/>
              <a:gd name="connsiteX3" fmla="*/ 10198 w 10198"/>
              <a:gd name="connsiteY3" fmla="*/ 11914 h 12237"/>
              <a:gd name="connsiteX4" fmla="*/ 9651 w 10198"/>
              <a:gd name="connsiteY4" fmla="*/ 0 h 12237"/>
              <a:gd name="connsiteX5" fmla="*/ 1054 w 10198"/>
              <a:gd name="connsiteY5" fmla="*/ 583 h 12237"/>
              <a:gd name="connsiteX0" fmla="*/ 1056 w 10200"/>
              <a:gd name="connsiteY0" fmla="*/ 583 h 12300"/>
              <a:gd name="connsiteX1" fmla="*/ 200 w 10200"/>
              <a:gd name="connsiteY1" fmla="*/ 12068 h 12300"/>
              <a:gd name="connsiteX2" fmla="*/ 5140 w 10200"/>
              <a:gd name="connsiteY2" fmla="*/ 8934 h 12300"/>
              <a:gd name="connsiteX3" fmla="*/ 10200 w 10200"/>
              <a:gd name="connsiteY3" fmla="*/ 11914 h 12300"/>
              <a:gd name="connsiteX4" fmla="*/ 9653 w 10200"/>
              <a:gd name="connsiteY4" fmla="*/ 0 h 12300"/>
              <a:gd name="connsiteX5" fmla="*/ 1056 w 10200"/>
              <a:gd name="connsiteY5" fmla="*/ 583 h 12300"/>
              <a:gd name="connsiteX0" fmla="*/ 1055 w 10199"/>
              <a:gd name="connsiteY0" fmla="*/ 583 h 12346"/>
              <a:gd name="connsiteX1" fmla="*/ 199 w 10199"/>
              <a:gd name="connsiteY1" fmla="*/ 12068 h 12346"/>
              <a:gd name="connsiteX2" fmla="*/ 5108 w 10199"/>
              <a:gd name="connsiteY2" fmla="*/ 9451 h 12346"/>
              <a:gd name="connsiteX3" fmla="*/ 10199 w 10199"/>
              <a:gd name="connsiteY3" fmla="*/ 11914 h 12346"/>
              <a:gd name="connsiteX4" fmla="*/ 9652 w 10199"/>
              <a:gd name="connsiteY4" fmla="*/ 0 h 12346"/>
              <a:gd name="connsiteX5" fmla="*/ 1055 w 10199"/>
              <a:gd name="connsiteY5" fmla="*/ 583 h 12346"/>
              <a:gd name="connsiteX0" fmla="*/ 1055 w 10199"/>
              <a:gd name="connsiteY0" fmla="*/ 583 h 12289"/>
              <a:gd name="connsiteX1" fmla="*/ 199 w 10199"/>
              <a:gd name="connsiteY1" fmla="*/ 12068 h 12289"/>
              <a:gd name="connsiteX2" fmla="*/ 5108 w 10199"/>
              <a:gd name="connsiteY2" fmla="*/ 9451 h 12289"/>
              <a:gd name="connsiteX3" fmla="*/ 10199 w 10199"/>
              <a:gd name="connsiteY3" fmla="*/ 11914 h 12289"/>
              <a:gd name="connsiteX4" fmla="*/ 9652 w 10199"/>
              <a:gd name="connsiteY4" fmla="*/ 0 h 12289"/>
              <a:gd name="connsiteX5" fmla="*/ 1055 w 10199"/>
              <a:gd name="connsiteY5" fmla="*/ 583 h 12289"/>
              <a:gd name="connsiteX0" fmla="*/ 1055 w 10199"/>
              <a:gd name="connsiteY0" fmla="*/ 583 h 12498"/>
              <a:gd name="connsiteX1" fmla="*/ 199 w 10199"/>
              <a:gd name="connsiteY1" fmla="*/ 12068 h 12498"/>
              <a:gd name="connsiteX2" fmla="*/ 5108 w 10199"/>
              <a:gd name="connsiteY2" fmla="*/ 9451 h 12498"/>
              <a:gd name="connsiteX3" fmla="*/ 10199 w 10199"/>
              <a:gd name="connsiteY3" fmla="*/ 11914 h 12498"/>
              <a:gd name="connsiteX4" fmla="*/ 9652 w 10199"/>
              <a:gd name="connsiteY4" fmla="*/ 0 h 12498"/>
              <a:gd name="connsiteX5" fmla="*/ 1055 w 10199"/>
              <a:gd name="connsiteY5" fmla="*/ 583 h 12498"/>
              <a:gd name="connsiteX0" fmla="*/ 1055 w 10199"/>
              <a:gd name="connsiteY0" fmla="*/ 583 h 12324"/>
              <a:gd name="connsiteX1" fmla="*/ 199 w 10199"/>
              <a:gd name="connsiteY1" fmla="*/ 12068 h 12324"/>
              <a:gd name="connsiteX2" fmla="*/ 5108 w 10199"/>
              <a:gd name="connsiteY2" fmla="*/ 9451 h 12324"/>
              <a:gd name="connsiteX3" fmla="*/ 10199 w 10199"/>
              <a:gd name="connsiteY3" fmla="*/ 11914 h 12324"/>
              <a:gd name="connsiteX4" fmla="*/ 9652 w 10199"/>
              <a:gd name="connsiteY4" fmla="*/ 0 h 12324"/>
              <a:gd name="connsiteX5" fmla="*/ 1055 w 10199"/>
              <a:gd name="connsiteY5" fmla="*/ 583 h 12324"/>
              <a:gd name="connsiteX0" fmla="*/ 1055 w 10199"/>
              <a:gd name="connsiteY0" fmla="*/ 583 h 12413"/>
              <a:gd name="connsiteX1" fmla="*/ 199 w 10199"/>
              <a:gd name="connsiteY1" fmla="*/ 12068 h 12413"/>
              <a:gd name="connsiteX2" fmla="*/ 5108 w 10199"/>
              <a:gd name="connsiteY2" fmla="*/ 9451 h 12413"/>
              <a:gd name="connsiteX3" fmla="*/ 10199 w 10199"/>
              <a:gd name="connsiteY3" fmla="*/ 11914 h 12413"/>
              <a:gd name="connsiteX4" fmla="*/ 9652 w 10199"/>
              <a:gd name="connsiteY4" fmla="*/ 0 h 12413"/>
              <a:gd name="connsiteX5" fmla="*/ 1055 w 10199"/>
              <a:gd name="connsiteY5" fmla="*/ 583 h 12413"/>
              <a:gd name="connsiteX0" fmla="*/ 1055 w 10199"/>
              <a:gd name="connsiteY0" fmla="*/ 583 h 12371"/>
              <a:gd name="connsiteX1" fmla="*/ 199 w 10199"/>
              <a:gd name="connsiteY1" fmla="*/ 12068 h 12371"/>
              <a:gd name="connsiteX2" fmla="*/ 5108 w 10199"/>
              <a:gd name="connsiteY2" fmla="*/ 9451 h 12371"/>
              <a:gd name="connsiteX3" fmla="*/ 10199 w 10199"/>
              <a:gd name="connsiteY3" fmla="*/ 11914 h 12371"/>
              <a:gd name="connsiteX4" fmla="*/ 9652 w 10199"/>
              <a:gd name="connsiteY4" fmla="*/ 0 h 12371"/>
              <a:gd name="connsiteX5" fmla="*/ 1055 w 10199"/>
              <a:gd name="connsiteY5" fmla="*/ 583 h 12371"/>
              <a:gd name="connsiteX0" fmla="*/ 1300 w 10444"/>
              <a:gd name="connsiteY0" fmla="*/ 583 h 12371"/>
              <a:gd name="connsiteX1" fmla="*/ 444 w 10444"/>
              <a:gd name="connsiteY1" fmla="*/ 12068 h 12371"/>
              <a:gd name="connsiteX2" fmla="*/ 5353 w 10444"/>
              <a:gd name="connsiteY2" fmla="*/ 9451 h 12371"/>
              <a:gd name="connsiteX3" fmla="*/ 10444 w 10444"/>
              <a:gd name="connsiteY3" fmla="*/ 11914 h 12371"/>
              <a:gd name="connsiteX4" fmla="*/ 9897 w 10444"/>
              <a:gd name="connsiteY4" fmla="*/ 0 h 12371"/>
              <a:gd name="connsiteX5" fmla="*/ 1300 w 10444"/>
              <a:gd name="connsiteY5" fmla="*/ 583 h 12371"/>
              <a:gd name="connsiteX0" fmla="*/ 856 w 10000"/>
              <a:gd name="connsiteY0" fmla="*/ 583 h 12371"/>
              <a:gd name="connsiteX1" fmla="*/ 0 w 10000"/>
              <a:gd name="connsiteY1" fmla="*/ 12068 h 12371"/>
              <a:gd name="connsiteX2" fmla="*/ 4909 w 10000"/>
              <a:gd name="connsiteY2" fmla="*/ 9451 h 12371"/>
              <a:gd name="connsiteX3" fmla="*/ 10000 w 10000"/>
              <a:gd name="connsiteY3" fmla="*/ 11914 h 12371"/>
              <a:gd name="connsiteX4" fmla="*/ 9453 w 10000"/>
              <a:gd name="connsiteY4" fmla="*/ 0 h 12371"/>
              <a:gd name="connsiteX5" fmla="*/ 856 w 10000"/>
              <a:gd name="connsiteY5" fmla="*/ 583 h 12371"/>
              <a:gd name="connsiteX0" fmla="*/ 856 w 10000"/>
              <a:gd name="connsiteY0" fmla="*/ 583 h 12371"/>
              <a:gd name="connsiteX1" fmla="*/ 0 w 10000"/>
              <a:gd name="connsiteY1" fmla="*/ 12068 h 12371"/>
              <a:gd name="connsiteX2" fmla="*/ 4909 w 10000"/>
              <a:gd name="connsiteY2" fmla="*/ 9451 h 12371"/>
              <a:gd name="connsiteX3" fmla="*/ 10000 w 10000"/>
              <a:gd name="connsiteY3" fmla="*/ 11914 h 12371"/>
              <a:gd name="connsiteX4" fmla="*/ 9453 w 10000"/>
              <a:gd name="connsiteY4" fmla="*/ 0 h 12371"/>
              <a:gd name="connsiteX5" fmla="*/ 856 w 10000"/>
              <a:gd name="connsiteY5" fmla="*/ 583 h 12371"/>
              <a:gd name="connsiteX0" fmla="*/ 856 w 10000"/>
              <a:gd name="connsiteY0" fmla="*/ 583 h 12068"/>
              <a:gd name="connsiteX1" fmla="*/ 0 w 10000"/>
              <a:gd name="connsiteY1" fmla="*/ 12068 h 12068"/>
              <a:gd name="connsiteX2" fmla="*/ 4909 w 10000"/>
              <a:gd name="connsiteY2" fmla="*/ 9451 h 12068"/>
              <a:gd name="connsiteX3" fmla="*/ 10000 w 10000"/>
              <a:gd name="connsiteY3" fmla="*/ 11914 h 12068"/>
              <a:gd name="connsiteX4" fmla="*/ 9453 w 10000"/>
              <a:gd name="connsiteY4" fmla="*/ 0 h 12068"/>
              <a:gd name="connsiteX5" fmla="*/ 856 w 10000"/>
              <a:gd name="connsiteY5" fmla="*/ 583 h 12068"/>
              <a:gd name="connsiteX0" fmla="*/ 856 w 10000"/>
              <a:gd name="connsiteY0" fmla="*/ 583 h 12068"/>
              <a:gd name="connsiteX1" fmla="*/ 0 w 10000"/>
              <a:gd name="connsiteY1" fmla="*/ 12068 h 12068"/>
              <a:gd name="connsiteX2" fmla="*/ 4909 w 10000"/>
              <a:gd name="connsiteY2" fmla="*/ 9451 h 12068"/>
              <a:gd name="connsiteX3" fmla="*/ 10000 w 10000"/>
              <a:gd name="connsiteY3" fmla="*/ 11914 h 12068"/>
              <a:gd name="connsiteX4" fmla="*/ 9453 w 10000"/>
              <a:gd name="connsiteY4" fmla="*/ 0 h 12068"/>
              <a:gd name="connsiteX5" fmla="*/ 856 w 10000"/>
              <a:gd name="connsiteY5" fmla="*/ 583 h 12068"/>
              <a:gd name="connsiteX0" fmla="*/ 856 w 10000"/>
              <a:gd name="connsiteY0" fmla="*/ 583 h 12068"/>
              <a:gd name="connsiteX1" fmla="*/ 0 w 10000"/>
              <a:gd name="connsiteY1" fmla="*/ 12068 h 12068"/>
              <a:gd name="connsiteX2" fmla="*/ 4909 w 10000"/>
              <a:gd name="connsiteY2" fmla="*/ 9451 h 12068"/>
              <a:gd name="connsiteX3" fmla="*/ 10000 w 10000"/>
              <a:gd name="connsiteY3" fmla="*/ 11914 h 12068"/>
              <a:gd name="connsiteX4" fmla="*/ 9453 w 10000"/>
              <a:gd name="connsiteY4" fmla="*/ 0 h 12068"/>
              <a:gd name="connsiteX5" fmla="*/ 856 w 10000"/>
              <a:gd name="connsiteY5" fmla="*/ 583 h 12068"/>
              <a:gd name="connsiteX0" fmla="*/ 684 w 9828"/>
              <a:gd name="connsiteY0" fmla="*/ 583 h 11914"/>
              <a:gd name="connsiteX1" fmla="*/ 0 w 9828"/>
              <a:gd name="connsiteY1" fmla="*/ 11896 h 11914"/>
              <a:gd name="connsiteX2" fmla="*/ 4737 w 9828"/>
              <a:gd name="connsiteY2" fmla="*/ 9451 h 11914"/>
              <a:gd name="connsiteX3" fmla="*/ 9828 w 9828"/>
              <a:gd name="connsiteY3" fmla="*/ 11914 h 11914"/>
              <a:gd name="connsiteX4" fmla="*/ 9281 w 9828"/>
              <a:gd name="connsiteY4" fmla="*/ 0 h 11914"/>
              <a:gd name="connsiteX5" fmla="*/ 684 w 9828"/>
              <a:gd name="connsiteY5" fmla="*/ 583 h 11914"/>
              <a:gd name="connsiteX0" fmla="*/ 775 w 10079"/>
              <a:gd name="connsiteY0" fmla="*/ 489 h 10000"/>
              <a:gd name="connsiteX1" fmla="*/ 0 w 10079"/>
              <a:gd name="connsiteY1" fmla="*/ 9985 h 10000"/>
              <a:gd name="connsiteX2" fmla="*/ 4899 w 10079"/>
              <a:gd name="connsiteY2" fmla="*/ 7933 h 10000"/>
              <a:gd name="connsiteX3" fmla="*/ 10079 w 10079"/>
              <a:gd name="connsiteY3" fmla="*/ 10000 h 10000"/>
              <a:gd name="connsiteX4" fmla="*/ 9522 w 10079"/>
              <a:gd name="connsiteY4" fmla="*/ 0 h 10000"/>
              <a:gd name="connsiteX5" fmla="*/ 775 w 10079"/>
              <a:gd name="connsiteY5" fmla="*/ 489 h 10000"/>
              <a:gd name="connsiteX0" fmla="*/ 775 w 10079"/>
              <a:gd name="connsiteY0" fmla="*/ 1073 h 10584"/>
              <a:gd name="connsiteX1" fmla="*/ 0 w 10079"/>
              <a:gd name="connsiteY1" fmla="*/ 10569 h 10584"/>
              <a:gd name="connsiteX2" fmla="*/ 4899 w 10079"/>
              <a:gd name="connsiteY2" fmla="*/ 8517 h 10584"/>
              <a:gd name="connsiteX3" fmla="*/ 10079 w 10079"/>
              <a:gd name="connsiteY3" fmla="*/ 10584 h 10584"/>
              <a:gd name="connsiteX4" fmla="*/ 9522 w 10079"/>
              <a:gd name="connsiteY4" fmla="*/ 584 h 10584"/>
              <a:gd name="connsiteX5" fmla="*/ 775 w 10079"/>
              <a:gd name="connsiteY5" fmla="*/ 1073 h 10584"/>
              <a:gd name="connsiteX0" fmla="*/ 791 w 10095"/>
              <a:gd name="connsiteY0" fmla="*/ 1073 h 10584"/>
              <a:gd name="connsiteX1" fmla="*/ 0 w 10095"/>
              <a:gd name="connsiteY1" fmla="*/ 9267 h 10584"/>
              <a:gd name="connsiteX2" fmla="*/ 4915 w 10095"/>
              <a:gd name="connsiteY2" fmla="*/ 8517 h 10584"/>
              <a:gd name="connsiteX3" fmla="*/ 10095 w 10095"/>
              <a:gd name="connsiteY3" fmla="*/ 10584 h 10584"/>
              <a:gd name="connsiteX4" fmla="*/ 9538 w 10095"/>
              <a:gd name="connsiteY4" fmla="*/ 584 h 10584"/>
              <a:gd name="connsiteX5" fmla="*/ 791 w 10095"/>
              <a:gd name="connsiteY5" fmla="*/ 1073 h 10584"/>
              <a:gd name="connsiteX0" fmla="*/ 807 w 10111"/>
              <a:gd name="connsiteY0" fmla="*/ 1073 h 10584"/>
              <a:gd name="connsiteX1" fmla="*/ 0 w 10111"/>
              <a:gd name="connsiteY1" fmla="*/ 9990 h 10584"/>
              <a:gd name="connsiteX2" fmla="*/ 4931 w 10111"/>
              <a:gd name="connsiteY2" fmla="*/ 8517 h 10584"/>
              <a:gd name="connsiteX3" fmla="*/ 10111 w 10111"/>
              <a:gd name="connsiteY3" fmla="*/ 10584 h 10584"/>
              <a:gd name="connsiteX4" fmla="*/ 9554 w 10111"/>
              <a:gd name="connsiteY4" fmla="*/ 584 h 10584"/>
              <a:gd name="connsiteX5" fmla="*/ 807 w 10111"/>
              <a:gd name="connsiteY5" fmla="*/ 1073 h 10584"/>
              <a:gd name="connsiteX0" fmla="*/ 586 w 10462"/>
              <a:gd name="connsiteY0" fmla="*/ 799 h 11467"/>
              <a:gd name="connsiteX1" fmla="*/ 351 w 10462"/>
              <a:gd name="connsiteY1" fmla="*/ 10873 h 11467"/>
              <a:gd name="connsiteX2" fmla="*/ 5282 w 10462"/>
              <a:gd name="connsiteY2" fmla="*/ 9400 h 11467"/>
              <a:gd name="connsiteX3" fmla="*/ 10462 w 10462"/>
              <a:gd name="connsiteY3" fmla="*/ 11467 h 11467"/>
              <a:gd name="connsiteX4" fmla="*/ 9905 w 10462"/>
              <a:gd name="connsiteY4" fmla="*/ 1467 h 11467"/>
              <a:gd name="connsiteX5" fmla="*/ 586 w 10462"/>
              <a:gd name="connsiteY5" fmla="*/ 799 h 11467"/>
              <a:gd name="connsiteX0" fmla="*/ 768 w 10390"/>
              <a:gd name="connsiteY0" fmla="*/ 799 h 11467"/>
              <a:gd name="connsiteX1" fmla="*/ 279 w 10390"/>
              <a:gd name="connsiteY1" fmla="*/ 10873 h 11467"/>
              <a:gd name="connsiteX2" fmla="*/ 5210 w 10390"/>
              <a:gd name="connsiteY2" fmla="*/ 9400 h 11467"/>
              <a:gd name="connsiteX3" fmla="*/ 10390 w 10390"/>
              <a:gd name="connsiteY3" fmla="*/ 11467 h 11467"/>
              <a:gd name="connsiteX4" fmla="*/ 9833 w 10390"/>
              <a:gd name="connsiteY4" fmla="*/ 1467 h 11467"/>
              <a:gd name="connsiteX5" fmla="*/ 768 w 10390"/>
              <a:gd name="connsiteY5" fmla="*/ 799 h 11467"/>
              <a:gd name="connsiteX0" fmla="*/ 489 w 10111"/>
              <a:gd name="connsiteY0" fmla="*/ 799 h 11467"/>
              <a:gd name="connsiteX1" fmla="*/ 0 w 10111"/>
              <a:gd name="connsiteY1" fmla="*/ 10873 h 11467"/>
              <a:gd name="connsiteX2" fmla="*/ 4931 w 10111"/>
              <a:gd name="connsiteY2" fmla="*/ 9400 h 11467"/>
              <a:gd name="connsiteX3" fmla="*/ 10111 w 10111"/>
              <a:gd name="connsiteY3" fmla="*/ 11467 h 11467"/>
              <a:gd name="connsiteX4" fmla="*/ 9554 w 10111"/>
              <a:gd name="connsiteY4" fmla="*/ 1467 h 11467"/>
              <a:gd name="connsiteX5" fmla="*/ 489 w 10111"/>
              <a:gd name="connsiteY5" fmla="*/ 799 h 11467"/>
              <a:gd name="connsiteX0" fmla="*/ 489 w 10111"/>
              <a:gd name="connsiteY0" fmla="*/ 799 h 11467"/>
              <a:gd name="connsiteX1" fmla="*/ 0 w 10111"/>
              <a:gd name="connsiteY1" fmla="*/ 10873 h 11467"/>
              <a:gd name="connsiteX2" fmla="*/ 4931 w 10111"/>
              <a:gd name="connsiteY2" fmla="*/ 9400 h 11467"/>
              <a:gd name="connsiteX3" fmla="*/ 10111 w 10111"/>
              <a:gd name="connsiteY3" fmla="*/ 11467 h 11467"/>
              <a:gd name="connsiteX4" fmla="*/ 9554 w 10111"/>
              <a:gd name="connsiteY4" fmla="*/ 1467 h 11467"/>
              <a:gd name="connsiteX5" fmla="*/ 489 w 10111"/>
              <a:gd name="connsiteY5" fmla="*/ 799 h 11467"/>
              <a:gd name="connsiteX0" fmla="*/ 489 w 10111"/>
              <a:gd name="connsiteY0" fmla="*/ 799 h 11573"/>
              <a:gd name="connsiteX1" fmla="*/ 0 w 10111"/>
              <a:gd name="connsiteY1" fmla="*/ 10873 h 11573"/>
              <a:gd name="connsiteX2" fmla="*/ 2459 w 10111"/>
              <a:gd name="connsiteY2" fmla="*/ 10569 h 11573"/>
              <a:gd name="connsiteX3" fmla="*/ 4931 w 10111"/>
              <a:gd name="connsiteY3" fmla="*/ 9400 h 11573"/>
              <a:gd name="connsiteX4" fmla="*/ 10111 w 10111"/>
              <a:gd name="connsiteY4" fmla="*/ 11467 h 11573"/>
              <a:gd name="connsiteX5" fmla="*/ 9554 w 10111"/>
              <a:gd name="connsiteY5" fmla="*/ 1467 h 11573"/>
              <a:gd name="connsiteX6" fmla="*/ 489 w 10111"/>
              <a:gd name="connsiteY6" fmla="*/ 799 h 11573"/>
              <a:gd name="connsiteX0" fmla="*/ 582 w 10204"/>
              <a:gd name="connsiteY0" fmla="*/ 799 h 11467"/>
              <a:gd name="connsiteX1" fmla="*/ 93 w 10204"/>
              <a:gd name="connsiteY1" fmla="*/ 10873 h 11467"/>
              <a:gd name="connsiteX2" fmla="*/ 2584 w 10204"/>
              <a:gd name="connsiteY2" fmla="*/ 9412 h 11467"/>
              <a:gd name="connsiteX3" fmla="*/ 5024 w 10204"/>
              <a:gd name="connsiteY3" fmla="*/ 9400 h 11467"/>
              <a:gd name="connsiteX4" fmla="*/ 10204 w 10204"/>
              <a:gd name="connsiteY4" fmla="*/ 11467 h 11467"/>
              <a:gd name="connsiteX5" fmla="*/ 9647 w 10204"/>
              <a:gd name="connsiteY5" fmla="*/ 1467 h 11467"/>
              <a:gd name="connsiteX6" fmla="*/ 582 w 10204"/>
              <a:gd name="connsiteY6" fmla="*/ 799 h 11467"/>
              <a:gd name="connsiteX0" fmla="*/ 582 w 10204"/>
              <a:gd name="connsiteY0" fmla="*/ 799 h 11467"/>
              <a:gd name="connsiteX1" fmla="*/ 93 w 10204"/>
              <a:gd name="connsiteY1" fmla="*/ 10873 h 11467"/>
              <a:gd name="connsiteX2" fmla="*/ 2584 w 10204"/>
              <a:gd name="connsiteY2" fmla="*/ 9412 h 11467"/>
              <a:gd name="connsiteX3" fmla="*/ 5024 w 10204"/>
              <a:gd name="connsiteY3" fmla="*/ 7809 h 11467"/>
              <a:gd name="connsiteX4" fmla="*/ 10204 w 10204"/>
              <a:gd name="connsiteY4" fmla="*/ 11467 h 11467"/>
              <a:gd name="connsiteX5" fmla="*/ 9647 w 10204"/>
              <a:gd name="connsiteY5" fmla="*/ 1467 h 11467"/>
              <a:gd name="connsiteX6" fmla="*/ 582 w 10204"/>
              <a:gd name="connsiteY6" fmla="*/ 799 h 11467"/>
              <a:gd name="connsiteX0" fmla="*/ 582 w 10204"/>
              <a:gd name="connsiteY0" fmla="*/ 799 h 11467"/>
              <a:gd name="connsiteX1" fmla="*/ 93 w 10204"/>
              <a:gd name="connsiteY1" fmla="*/ 10873 h 11467"/>
              <a:gd name="connsiteX2" fmla="*/ 2584 w 10204"/>
              <a:gd name="connsiteY2" fmla="*/ 9412 h 11467"/>
              <a:gd name="connsiteX3" fmla="*/ 5008 w 10204"/>
              <a:gd name="connsiteY3" fmla="*/ 9545 h 11467"/>
              <a:gd name="connsiteX4" fmla="*/ 10204 w 10204"/>
              <a:gd name="connsiteY4" fmla="*/ 11467 h 11467"/>
              <a:gd name="connsiteX5" fmla="*/ 9647 w 10204"/>
              <a:gd name="connsiteY5" fmla="*/ 1467 h 11467"/>
              <a:gd name="connsiteX6" fmla="*/ 582 w 10204"/>
              <a:gd name="connsiteY6" fmla="*/ 799 h 11467"/>
              <a:gd name="connsiteX0" fmla="*/ 489 w 10111"/>
              <a:gd name="connsiteY0" fmla="*/ 799 h 11467"/>
              <a:gd name="connsiteX1" fmla="*/ 0 w 10111"/>
              <a:gd name="connsiteY1" fmla="*/ 10873 h 11467"/>
              <a:gd name="connsiteX2" fmla="*/ 2491 w 10111"/>
              <a:gd name="connsiteY2" fmla="*/ 9412 h 11467"/>
              <a:gd name="connsiteX3" fmla="*/ 4915 w 10111"/>
              <a:gd name="connsiteY3" fmla="*/ 9545 h 11467"/>
              <a:gd name="connsiteX4" fmla="*/ 10111 w 10111"/>
              <a:gd name="connsiteY4" fmla="*/ 11467 h 11467"/>
              <a:gd name="connsiteX5" fmla="*/ 9554 w 10111"/>
              <a:gd name="connsiteY5" fmla="*/ 1467 h 11467"/>
              <a:gd name="connsiteX6" fmla="*/ 489 w 10111"/>
              <a:gd name="connsiteY6" fmla="*/ 799 h 11467"/>
              <a:gd name="connsiteX0" fmla="*/ 489 w 10111"/>
              <a:gd name="connsiteY0" fmla="*/ 799 h 11467"/>
              <a:gd name="connsiteX1" fmla="*/ 0 w 10111"/>
              <a:gd name="connsiteY1" fmla="*/ 10873 h 11467"/>
              <a:gd name="connsiteX2" fmla="*/ 2491 w 10111"/>
              <a:gd name="connsiteY2" fmla="*/ 9412 h 11467"/>
              <a:gd name="connsiteX3" fmla="*/ 4915 w 10111"/>
              <a:gd name="connsiteY3" fmla="*/ 9545 h 11467"/>
              <a:gd name="connsiteX4" fmla="*/ 10111 w 10111"/>
              <a:gd name="connsiteY4" fmla="*/ 11467 h 11467"/>
              <a:gd name="connsiteX5" fmla="*/ 9554 w 10111"/>
              <a:gd name="connsiteY5" fmla="*/ 1467 h 11467"/>
              <a:gd name="connsiteX6" fmla="*/ 489 w 10111"/>
              <a:gd name="connsiteY6" fmla="*/ 799 h 11467"/>
              <a:gd name="connsiteX0" fmla="*/ 457 w 10079"/>
              <a:gd name="connsiteY0" fmla="*/ 799 h 11467"/>
              <a:gd name="connsiteX1" fmla="*/ 0 w 10079"/>
              <a:gd name="connsiteY1" fmla="*/ 11403 h 11467"/>
              <a:gd name="connsiteX2" fmla="*/ 2459 w 10079"/>
              <a:gd name="connsiteY2" fmla="*/ 9412 h 11467"/>
              <a:gd name="connsiteX3" fmla="*/ 4883 w 10079"/>
              <a:gd name="connsiteY3" fmla="*/ 9545 h 11467"/>
              <a:gd name="connsiteX4" fmla="*/ 10079 w 10079"/>
              <a:gd name="connsiteY4" fmla="*/ 11467 h 11467"/>
              <a:gd name="connsiteX5" fmla="*/ 9522 w 10079"/>
              <a:gd name="connsiteY5" fmla="*/ 1467 h 11467"/>
              <a:gd name="connsiteX6" fmla="*/ 457 w 10079"/>
              <a:gd name="connsiteY6" fmla="*/ 799 h 11467"/>
              <a:gd name="connsiteX0" fmla="*/ 378 w 10000"/>
              <a:gd name="connsiteY0" fmla="*/ 799 h 11467"/>
              <a:gd name="connsiteX1" fmla="*/ 0 w 10000"/>
              <a:gd name="connsiteY1" fmla="*/ 11403 h 11467"/>
              <a:gd name="connsiteX2" fmla="*/ 2380 w 10000"/>
              <a:gd name="connsiteY2" fmla="*/ 9412 h 11467"/>
              <a:gd name="connsiteX3" fmla="*/ 4804 w 10000"/>
              <a:gd name="connsiteY3" fmla="*/ 9545 h 11467"/>
              <a:gd name="connsiteX4" fmla="*/ 10000 w 10000"/>
              <a:gd name="connsiteY4" fmla="*/ 11467 h 11467"/>
              <a:gd name="connsiteX5" fmla="*/ 9443 w 10000"/>
              <a:gd name="connsiteY5" fmla="*/ 1467 h 11467"/>
              <a:gd name="connsiteX6" fmla="*/ 378 w 10000"/>
              <a:gd name="connsiteY6" fmla="*/ 799 h 11467"/>
              <a:gd name="connsiteX0" fmla="*/ 457 w 10079"/>
              <a:gd name="connsiteY0" fmla="*/ 799 h 12199"/>
              <a:gd name="connsiteX1" fmla="*/ 0 w 10079"/>
              <a:gd name="connsiteY1" fmla="*/ 12199 h 12199"/>
              <a:gd name="connsiteX2" fmla="*/ 2459 w 10079"/>
              <a:gd name="connsiteY2" fmla="*/ 9412 h 12199"/>
              <a:gd name="connsiteX3" fmla="*/ 4883 w 10079"/>
              <a:gd name="connsiteY3" fmla="*/ 9545 h 12199"/>
              <a:gd name="connsiteX4" fmla="*/ 10079 w 10079"/>
              <a:gd name="connsiteY4" fmla="*/ 11467 h 12199"/>
              <a:gd name="connsiteX5" fmla="*/ 9522 w 10079"/>
              <a:gd name="connsiteY5" fmla="*/ 1467 h 12199"/>
              <a:gd name="connsiteX6" fmla="*/ 457 w 10079"/>
              <a:gd name="connsiteY6" fmla="*/ 799 h 12199"/>
              <a:gd name="connsiteX0" fmla="*/ 457 w 10079"/>
              <a:gd name="connsiteY0" fmla="*/ 799 h 12199"/>
              <a:gd name="connsiteX1" fmla="*/ 0 w 10079"/>
              <a:gd name="connsiteY1" fmla="*/ 12199 h 12199"/>
              <a:gd name="connsiteX2" fmla="*/ 2459 w 10079"/>
              <a:gd name="connsiteY2" fmla="*/ 9412 h 12199"/>
              <a:gd name="connsiteX3" fmla="*/ 5392 w 10079"/>
              <a:gd name="connsiteY3" fmla="*/ 8882 h 12199"/>
              <a:gd name="connsiteX4" fmla="*/ 10079 w 10079"/>
              <a:gd name="connsiteY4" fmla="*/ 11467 h 12199"/>
              <a:gd name="connsiteX5" fmla="*/ 9522 w 10079"/>
              <a:gd name="connsiteY5" fmla="*/ 1467 h 12199"/>
              <a:gd name="connsiteX6" fmla="*/ 457 w 10079"/>
              <a:gd name="connsiteY6" fmla="*/ 799 h 12199"/>
              <a:gd name="connsiteX0" fmla="*/ 457 w 10079"/>
              <a:gd name="connsiteY0" fmla="*/ 799 h 11467"/>
              <a:gd name="connsiteX1" fmla="*/ 0 w 10079"/>
              <a:gd name="connsiteY1" fmla="*/ 11404 h 11467"/>
              <a:gd name="connsiteX2" fmla="*/ 2459 w 10079"/>
              <a:gd name="connsiteY2" fmla="*/ 9412 h 11467"/>
              <a:gd name="connsiteX3" fmla="*/ 5392 w 10079"/>
              <a:gd name="connsiteY3" fmla="*/ 8882 h 11467"/>
              <a:gd name="connsiteX4" fmla="*/ 10079 w 10079"/>
              <a:gd name="connsiteY4" fmla="*/ 11467 h 11467"/>
              <a:gd name="connsiteX5" fmla="*/ 9522 w 10079"/>
              <a:gd name="connsiteY5" fmla="*/ 1467 h 11467"/>
              <a:gd name="connsiteX6" fmla="*/ 457 w 10079"/>
              <a:gd name="connsiteY6" fmla="*/ 799 h 11467"/>
              <a:gd name="connsiteX0" fmla="*/ 457 w 10079"/>
              <a:gd name="connsiteY0" fmla="*/ 799 h 11467"/>
              <a:gd name="connsiteX1" fmla="*/ 0 w 10079"/>
              <a:gd name="connsiteY1" fmla="*/ 11404 h 11467"/>
              <a:gd name="connsiteX2" fmla="*/ 2459 w 10079"/>
              <a:gd name="connsiteY2" fmla="*/ 9412 h 11467"/>
              <a:gd name="connsiteX3" fmla="*/ 5583 w 10079"/>
              <a:gd name="connsiteY3" fmla="*/ 8882 h 11467"/>
              <a:gd name="connsiteX4" fmla="*/ 10079 w 10079"/>
              <a:gd name="connsiteY4" fmla="*/ 11467 h 11467"/>
              <a:gd name="connsiteX5" fmla="*/ 9522 w 10079"/>
              <a:gd name="connsiteY5" fmla="*/ 1467 h 11467"/>
              <a:gd name="connsiteX6" fmla="*/ 457 w 10079"/>
              <a:gd name="connsiteY6" fmla="*/ 799 h 1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79" h="11467">
                <a:moveTo>
                  <a:pt x="457" y="799"/>
                </a:moveTo>
                <a:cubicBezTo>
                  <a:pt x="305" y="4334"/>
                  <a:pt x="152" y="7869"/>
                  <a:pt x="0" y="11404"/>
                </a:cubicBezTo>
                <a:lnTo>
                  <a:pt x="2459" y="9412"/>
                </a:lnTo>
                <a:cubicBezTo>
                  <a:pt x="3281" y="9167"/>
                  <a:pt x="4313" y="8540"/>
                  <a:pt x="5583" y="8882"/>
                </a:cubicBezTo>
                <a:cubicBezTo>
                  <a:pt x="6853" y="9224"/>
                  <a:pt x="8352" y="10778"/>
                  <a:pt x="10079" y="11467"/>
                </a:cubicBezTo>
                <a:cubicBezTo>
                  <a:pt x="9942" y="8712"/>
                  <a:pt x="9660" y="4222"/>
                  <a:pt x="9522" y="1467"/>
                </a:cubicBezTo>
                <a:cubicBezTo>
                  <a:pt x="6606" y="1630"/>
                  <a:pt x="3357" y="-1390"/>
                  <a:pt x="457" y="799"/>
                </a:cubicBezTo>
                <a:close/>
              </a:path>
            </a:pathLst>
          </a:custGeom>
          <a:solidFill>
            <a:srgbClr val="ADADAD"/>
          </a:solidFill>
          <a:ln>
            <a:noFill/>
          </a:ln>
          <a:effectLst>
            <a:glow rad="495300">
              <a:schemeClr val="bg1">
                <a:lumMod val="95000"/>
                <a:alpha val="84000"/>
              </a:schemeClr>
            </a:glow>
            <a:softEdge rad="152400"/>
          </a:effectLst>
          <a:extLst/>
        </p:spPr>
        <p:txBody>
          <a:bodyPr lIns="91426" tIns="45713" rIns="91426" bIns="4571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5" name="Picture 30"/>
          <p:cNvPicPr>
            <a:picLocks noChangeAspect="1"/>
          </p:cNvPicPr>
          <p:nvPr/>
        </p:nvPicPr>
        <p:blipFill>
          <a:blip r:embed="rId3"/>
          <a:srcRect l="143" t="-607" r="-690" b="42674"/>
          <a:stretch>
            <a:fillRect/>
          </a:stretch>
        </p:blipFill>
        <p:spPr bwMode="auto">
          <a:xfrm>
            <a:off x="1304925" y="1257300"/>
            <a:ext cx="67421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82726" y="1339852"/>
            <a:ext cx="601418" cy="107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01</a:t>
            </a:r>
          </a:p>
          <a:p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152400" y="342900"/>
            <a:ext cx="19240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14264"/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Agenda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20950" y="1446212"/>
            <a:ext cx="5480050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r>
              <a:rPr lang="en-US" altLang="en-US" b="1" dirty="0" err="1" smtClean="0">
                <a:solidFill>
                  <a:schemeClr val="bg1"/>
                </a:solidFill>
                <a:latin typeface="Calibri" pitchFamily="34" charset="0"/>
              </a:rPr>
              <a:t>Latar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Calibri" pitchFamily="34" charset="0"/>
              </a:rPr>
              <a:t>Belakang</a:t>
            </a:r>
            <a:endParaRPr lang="id-ID" alt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217613" y="2151062"/>
            <a:ext cx="6829425" cy="985838"/>
            <a:chOff x="1217731" y="1331193"/>
            <a:chExt cx="6829444" cy="985755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217731" y="1386536"/>
              <a:ext cx="6819782" cy="930412"/>
            </a:xfrm>
            <a:custGeom>
              <a:avLst/>
              <a:gdLst>
                <a:gd name="T0" fmla="*/ 208 w 2379"/>
                <a:gd name="T1" fmla="*/ 32 h 1111"/>
                <a:gd name="T2" fmla="*/ 0 w 2379"/>
                <a:gd name="T3" fmla="*/ 1111 h 1111"/>
                <a:gd name="T4" fmla="*/ 1163 w 2379"/>
                <a:gd name="T5" fmla="*/ 1058 h 1111"/>
                <a:gd name="T6" fmla="*/ 2379 w 2379"/>
                <a:gd name="T7" fmla="*/ 1111 h 1111"/>
                <a:gd name="T8" fmla="*/ 2195 w 2379"/>
                <a:gd name="T9" fmla="*/ 0 h 1111"/>
                <a:gd name="T10" fmla="*/ 208 w 2379"/>
                <a:gd name="T11" fmla="*/ 32 h 1111"/>
                <a:gd name="connsiteX0" fmla="*/ 757 w 9883"/>
                <a:gd name="connsiteY0" fmla="*/ 288 h 10000"/>
                <a:gd name="connsiteX1" fmla="*/ 6 w 9883"/>
                <a:gd name="connsiteY1" fmla="*/ 10000 h 10000"/>
                <a:gd name="connsiteX2" fmla="*/ 4772 w 9883"/>
                <a:gd name="connsiteY2" fmla="*/ 9523 h 10000"/>
                <a:gd name="connsiteX3" fmla="*/ 9883 w 9883"/>
                <a:gd name="connsiteY3" fmla="*/ 10000 h 10000"/>
                <a:gd name="connsiteX4" fmla="*/ 9110 w 9883"/>
                <a:gd name="connsiteY4" fmla="*/ 0 h 10000"/>
                <a:gd name="connsiteX5" fmla="*/ 757 w 9883"/>
                <a:gd name="connsiteY5" fmla="*/ 288 h 10000"/>
                <a:gd name="connsiteX0" fmla="*/ 766 w 9969"/>
                <a:gd name="connsiteY0" fmla="*/ 288 h 10000"/>
                <a:gd name="connsiteX1" fmla="*/ 6 w 9969"/>
                <a:gd name="connsiteY1" fmla="*/ 10000 h 10000"/>
                <a:gd name="connsiteX2" fmla="*/ 4828 w 9969"/>
                <a:gd name="connsiteY2" fmla="*/ 9523 h 10000"/>
                <a:gd name="connsiteX3" fmla="*/ 9969 w 9969"/>
                <a:gd name="connsiteY3" fmla="*/ 10000 h 10000"/>
                <a:gd name="connsiteX4" fmla="*/ 9218 w 9969"/>
                <a:gd name="connsiteY4" fmla="*/ 0 h 10000"/>
                <a:gd name="connsiteX5" fmla="*/ 766 w 9969"/>
                <a:gd name="connsiteY5" fmla="*/ 288 h 10000"/>
                <a:gd name="connsiteX0" fmla="*/ 1232 w 10464"/>
                <a:gd name="connsiteY0" fmla="*/ 288 h 10000"/>
                <a:gd name="connsiteX1" fmla="*/ 470 w 10464"/>
                <a:gd name="connsiteY1" fmla="*/ 10000 h 10000"/>
                <a:gd name="connsiteX2" fmla="*/ 5307 w 10464"/>
                <a:gd name="connsiteY2" fmla="*/ 9523 h 10000"/>
                <a:gd name="connsiteX3" fmla="*/ 10464 w 10464"/>
                <a:gd name="connsiteY3" fmla="*/ 10000 h 10000"/>
                <a:gd name="connsiteX4" fmla="*/ 9711 w 10464"/>
                <a:gd name="connsiteY4" fmla="*/ 0 h 10000"/>
                <a:gd name="connsiteX5" fmla="*/ 1232 w 10464"/>
                <a:gd name="connsiteY5" fmla="*/ 288 h 10000"/>
                <a:gd name="connsiteX0" fmla="*/ 783 w 10015"/>
                <a:gd name="connsiteY0" fmla="*/ 288 h 10000"/>
                <a:gd name="connsiteX1" fmla="*/ 21 w 10015"/>
                <a:gd name="connsiteY1" fmla="*/ 10000 h 10000"/>
                <a:gd name="connsiteX2" fmla="*/ 4858 w 10015"/>
                <a:gd name="connsiteY2" fmla="*/ 9523 h 10000"/>
                <a:gd name="connsiteX3" fmla="*/ 10015 w 10015"/>
                <a:gd name="connsiteY3" fmla="*/ 10000 h 10000"/>
                <a:gd name="connsiteX4" fmla="*/ 9262 w 10015"/>
                <a:gd name="connsiteY4" fmla="*/ 0 h 10000"/>
                <a:gd name="connsiteX5" fmla="*/ 783 w 10015"/>
                <a:gd name="connsiteY5" fmla="*/ 288 h 10000"/>
                <a:gd name="connsiteX0" fmla="*/ 762 w 9994"/>
                <a:gd name="connsiteY0" fmla="*/ 288 h 10000"/>
                <a:gd name="connsiteX1" fmla="*/ 0 w 9994"/>
                <a:gd name="connsiteY1" fmla="*/ 10000 h 10000"/>
                <a:gd name="connsiteX2" fmla="*/ 4837 w 9994"/>
                <a:gd name="connsiteY2" fmla="*/ 9523 h 10000"/>
                <a:gd name="connsiteX3" fmla="*/ 9994 w 9994"/>
                <a:gd name="connsiteY3" fmla="*/ 10000 h 10000"/>
                <a:gd name="connsiteX4" fmla="*/ 9241 w 9994"/>
                <a:gd name="connsiteY4" fmla="*/ 0 h 10000"/>
                <a:gd name="connsiteX5" fmla="*/ 762 w 9994"/>
                <a:gd name="connsiteY5" fmla="*/ 288 h 10000"/>
                <a:gd name="connsiteX0" fmla="*/ 762 w 10000"/>
                <a:gd name="connsiteY0" fmla="*/ 288 h 10000"/>
                <a:gd name="connsiteX1" fmla="*/ 0 w 10000"/>
                <a:gd name="connsiteY1" fmla="*/ 10000 h 10000"/>
                <a:gd name="connsiteX2" fmla="*/ 4840 w 10000"/>
                <a:gd name="connsiteY2" fmla="*/ 9523 h 10000"/>
                <a:gd name="connsiteX3" fmla="*/ 10000 w 10000"/>
                <a:gd name="connsiteY3" fmla="*/ 10000 h 10000"/>
                <a:gd name="connsiteX4" fmla="*/ 9247 w 10000"/>
                <a:gd name="connsiteY4" fmla="*/ 0 h 10000"/>
                <a:gd name="connsiteX5" fmla="*/ 762 w 10000"/>
                <a:gd name="connsiteY5" fmla="*/ 288 h 10000"/>
                <a:gd name="connsiteX0" fmla="*/ 793 w 10031"/>
                <a:gd name="connsiteY0" fmla="*/ 288 h 10000"/>
                <a:gd name="connsiteX1" fmla="*/ 0 w 10031"/>
                <a:gd name="connsiteY1" fmla="*/ 9977 h 10000"/>
                <a:gd name="connsiteX2" fmla="*/ 4871 w 10031"/>
                <a:gd name="connsiteY2" fmla="*/ 9523 h 10000"/>
                <a:gd name="connsiteX3" fmla="*/ 10031 w 10031"/>
                <a:gd name="connsiteY3" fmla="*/ 10000 h 10000"/>
                <a:gd name="connsiteX4" fmla="*/ 9278 w 10031"/>
                <a:gd name="connsiteY4" fmla="*/ 0 h 10000"/>
                <a:gd name="connsiteX5" fmla="*/ 793 w 10031"/>
                <a:gd name="connsiteY5" fmla="*/ 288 h 10000"/>
                <a:gd name="connsiteX0" fmla="*/ 793 w 10031"/>
                <a:gd name="connsiteY0" fmla="*/ 288 h 10000"/>
                <a:gd name="connsiteX1" fmla="*/ 0 w 10031"/>
                <a:gd name="connsiteY1" fmla="*/ 9977 h 10000"/>
                <a:gd name="connsiteX2" fmla="*/ 4871 w 10031"/>
                <a:gd name="connsiteY2" fmla="*/ 9523 h 10000"/>
                <a:gd name="connsiteX3" fmla="*/ 10031 w 10031"/>
                <a:gd name="connsiteY3" fmla="*/ 10000 h 10000"/>
                <a:gd name="connsiteX4" fmla="*/ 9278 w 10031"/>
                <a:gd name="connsiteY4" fmla="*/ 0 h 10000"/>
                <a:gd name="connsiteX5" fmla="*/ 793 w 10031"/>
                <a:gd name="connsiteY5" fmla="*/ 288 h 10000"/>
                <a:gd name="connsiteX0" fmla="*/ 793 w 10031"/>
                <a:gd name="connsiteY0" fmla="*/ 288 h 10000"/>
                <a:gd name="connsiteX1" fmla="*/ 0 w 10031"/>
                <a:gd name="connsiteY1" fmla="*/ 9977 h 10000"/>
                <a:gd name="connsiteX2" fmla="*/ 4871 w 10031"/>
                <a:gd name="connsiteY2" fmla="*/ 9523 h 10000"/>
                <a:gd name="connsiteX3" fmla="*/ 10031 w 10031"/>
                <a:gd name="connsiteY3" fmla="*/ 10000 h 10000"/>
                <a:gd name="connsiteX4" fmla="*/ 9278 w 10031"/>
                <a:gd name="connsiteY4" fmla="*/ 0 h 10000"/>
                <a:gd name="connsiteX5" fmla="*/ 793 w 10031"/>
                <a:gd name="connsiteY5" fmla="*/ 288 h 10000"/>
                <a:gd name="connsiteX0" fmla="*/ 793 w 9662"/>
                <a:gd name="connsiteY0" fmla="*/ 288 h 11870"/>
                <a:gd name="connsiteX1" fmla="*/ 0 w 9662"/>
                <a:gd name="connsiteY1" fmla="*/ 9977 h 11870"/>
                <a:gd name="connsiteX2" fmla="*/ 4871 w 9662"/>
                <a:gd name="connsiteY2" fmla="*/ 9523 h 11870"/>
                <a:gd name="connsiteX3" fmla="*/ 9662 w 9662"/>
                <a:gd name="connsiteY3" fmla="*/ 11870 h 11870"/>
                <a:gd name="connsiteX4" fmla="*/ 9278 w 9662"/>
                <a:gd name="connsiteY4" fmla="*/ 0 h 11870"/>
                <a:gd name="connsiteX5" fmla="*/ 793 w 9662"/>
                <a:gd name="connsiteY5" fmla="*/ 288 h 11870"/>
                <a:gd name="connsiteX0" fmla="*/ 592 w 9771"/>
                <a:gd name="connsiteY0" fmla="*/ 243 h 10156"/>
                <a:gd name="connsiteX1" fmla="*/ 0 w 9771"/>
                <a:gd name="connsiteY1" fmla="*/ 10156 h 10156"/>
                <a:gd name="connsiteX2" fmla="*/ 4812 w 9771"/>
                <a:gd name="connsiteY2" fmla="*/ 8023 h 10156"/>
                <a:gd name="connsiteX3" fmla="*/ 9771 w 9771"/>
                <a:gd name="connsiteY3" fmla="*/ 10000 h 10156"/>
                <a:gd name="connsiteX4" fmla="*/ 9374 w 9771"/>
                <a:gd name="connsiteY4" fmla="*/ 0 h 10156"/>
                <a:gd name="connsiteX5" fmla="*/ 592 w 9771"/>
                <a:gd name="connsiteY5" fmla="*/ 243 h 10156"/>
                <a:gd name="connsiteX0" fmla="*/ 1133 w 10277"/>
                <a:gd name="connsiteY0" fmla="*/ 0 h 11875"/>
                <a:gd name="connsiteX1" fmla="*/ 277 w 10277"/>
                <a:gd name="connsiteY1" fmla="*/ 11485 h 11875"/>
                <a:gd name="connsiteX2" fmla="*/ 5202 w 10277"/>
                <a:gd name="connsiteY2" fmla="*/ 9385 h 11875"/>
                <a:gd name="connsiteX3" fmla="*/ 10277 w 10277"/>
                <a:gd name="connsiteY3" fmla="*/ 11331 h 11875"/>
                <a:gd name="connsiteX4" fmla="*/ 9871 w 10277"/>
                <a:gd name="connsiteY4" fmla="*/ 1485 h 11875"/>
                <a:gd name="connsiteX5" fmla="*/ 1133 w 10277"/>
                <a:gd name="connsiteY5" fmla="*/ 0 h 11875"/>
                <a:gd name="connsiteX0" fmla="*/ 1069 w 10213"/>
                <a:gd name="connsiteY0" fmla="*/ 0 h 11875"/>
                <a:gd name="connsiteX1" fmla="*/ 213 w 10213"/>
                <a:gd name="connsiteY1" fmla="*/ 11485 h 11875"/>
                <a:gd name="connsiteX2" fmla="*/ 5138 w 10213"/>
                <a:gd name="connsiteY2" fmla="*/ 9385 h 11875"/>
                <a:gd name="connsiteX3" fmla="*/ 10213 w 10213"/>
                <a:gd name="connsiteY3" fmla="*/ 11331 h 11875"/>
                <a:gd name="connsiteX4" fmla="*/ 9807 w 10213"/>
                <a:gd name="connsiteY4" fmla="*/ 1485 h 11875"/>
                <a:gd name="connsiteX5" fmla="*/ 1069 w 10213"/>
                <a:gd name="connsiteY5" fmla="*/ 0 h 11875"/>
                <a:gd name="connsiteX0" fmla="*/ 856 w 10000"/>
                <a:gd name="connsiteY0" fmla="*/ 0 h 11875"/>
                <a:gd name="connsiteX1" fmla="*/ 0 w 10000"/>
                <a:gd name="connsiteY1" fmla="*/ 11485 h 11875"/>
                <a:gd name="connsiteX2" fmla="*/ 4925 w 10000"/>
                <a:gd name="connsiteY2" fmla="*/ 9385 h 11875"/>
                <a:gd name="connsiteX3" fmla="*/ 10000 w 10000"/>
                <a:gd name="connsiteY3" fmla="*/ 11331 h 11875"/>
                <a:gd name="connsiteX4" fmla="*/ 9594 w 10000"/>
                <a:gd name="connsiteY4" fmla="*/ 1485 h 11875"/>
                <a:gd name="connsiteX5" fmla="*/ 856 w 10000"/>
                <a:gd name="connsiteY5" fmla="*/ 0 h 11875"/>
                <a:gd name="connsiteX0" fmla="*/ 856 w 10000"/>
                <a:gd name="connsiteY0" fmla="*/ 0 h 11875"/>
                <a:gd name="connsiteX1" fmla="*/ 0 w 10000"/>
                <a:gd name="connsiteY1" fmla="*/ 11485 h 11875"/>
                <a:gd name="connsiteX2" fmla="*/ 4925 w 10000"/>
                <a:gd name="connsiteY2" fmla="*/ 9385 h 11875"/>
                <a:gd name="connsiteX3" fmla="*/ 10000 w 10000"/>
                <a:gd name="connsiteY3" fmla="*/ 11331 h 11875"/>
                <a:gd name="connsiteX4" fmla="*/ 9594 w 10000"/>
                <a:gd name="connsiteY4" fmla="*/ 1485 h 11875"/>
                <a:gd name="connsiteX5" fmla="*/ 856 w 10000"/>
                <a:gd name="connsiteY5" fmla="*/ 0 h 11875"/>
                <a:gd name="connsiteX0" fmla="*/ 856 w 10000"/>
                <a:gd name="connsiteY0" fmla="*/ 583 h 12458"/>
                <a:gd name="connsiteX1" fmla="*/ 0 w 10000"/>
                <a:gd name="connsiteY1" fmla="*/ 12068 h 12458"/>
                <a:gd name="connsiteX2" fmla="*/ 4925 w 10000"/>
                <a:gd name="connsiteY2" fmla="*/ 9968 h 12458"/>
                <a:gd name="connsiteX3" fmla="*/ 10000 w 10000"/>
                <a:gd name="connsiteY3" fmla="*/ 11914 h 12458"/>
                <a:gd name="connsiteX4" fmla="*/ 9453 w 10000"/>
                <a:gd name="connsiteY4" fmla="*/ 0 h 12458"/>
                <a:gd name="connsiteX5" fmla="*/ 856 w 10000"/>
                <a:gd name="connsiteY5" fmla="*/ 583 h 12458"/>
                <a:gd name="connsiteX0" fmla="*/ 856 w 10000"/>
                <a:gd name="connsiteY0" fmla="*/ 583 h 12458"/>
                <a:gd name="connsiteX1" fmla="*/ 0 w 10000"/>
                <a:gd name="connsiteY1" fmla="*/ 12068 h 12458"/>
                <a:gd name="connsiteX2" fmla="*/ 4925 w 10000"/>
                <a:gd name="connsiteY2" fmla="*/ 9968 h 12458"/>
                <a:gd name="connsiteX3" fmla="*/ 10000 w 10000"/>
                <a:gd name="connsiteY3" fmla="*/ 11914 h 12458"/>
                <a:gd name="connsiteX4" fmla="*/ 9453 w 10000"/>
                <a:gd name="connsiteY4" fmla="*/ 0 h 12458"/>
                <a:gd name="connsiteX5" fmla="*/ 856 w 10000"/>
                <a:gd name="connsiteY5" fmla="*/ 583 h 12458"/>
                <a:gd name="connsiteX0" fmla="*/ 856 w 10000"/>
                <a:gd name="connsiteY0" fmla="*/ 583 h 12343"/>
                <a:gd name="connsiteX1" fmla="*/ 0 w 10000"/>
                <a:gd name="connsiteY1" fmla="*/ 12068 h 12343"/>
                <a:gd name="connsiteX2" fmla="*/ 4925 w 10000"/>
                <a:gd name="connsiteY2" fmla="*/ 9968 h 12343"/>
                <a:gd name="connsiteX3" fmla="*/ 10000 w 10000"/>
                <a:gd name="connsiteY3" fmla="*/ 11914 h 12343"/>
                <a:gd name="connsiteX4" fmla="*/ 9453 w 10000"/>
                <a:gd name="connsiteY4" fmla="*/ 0 h 12343"/>
                <a:gd name="connsiteX5" fmla="*/ 856 w 10000"/>
                <a:gd name="connsiteY5" fmla="*/ 583 h 12343"/>
                <a:gd name="connsiteX0" fmla="*/ 856 w 10000"/>
                <a:gd name="connsiteY0" fmla="*/ 583 h 12401"/>
                <a:gd name="connsiteX1" fmla="*/ 0 w 10000"/>
                <a:gd name="connsiteY1" fmla="*/ 12068 h 12401"/>
                <a:gd name="connsiteX2" fmla="*/ 4925 w 10000"/>
                <a:gd name="connsiteY2" fmla="*/ 9968 h 12401"/>
                <a:gd name="connsiteX3" fmla="*/ 10000 w 10000"/>
                <a:gd name="connsiteY3" fmla="*/ 11914 h 12401"/>
                <a:gd name="connsiteX4" fmla="*/ 9453 w 10000"/>
                <a:gd name="connsiteY4" fmla="*/ 0 h 12401"/>
                <a:gd name="connsiteX5" fmla="*/ 856 w 10000"/>
                <a:gd name="connsiteY5" fmla="*/ 583 h 12401"/>
                <a:gd name="connsiteX0" fmla="*/ 856 w 10000"/>
                <a:gd name="connsiteY0" fmla="*/ 583 h 12458"/>
                <a:gd name="connsiteX1" fmla="*/ 0 w 10000"/>
                <a:gd name="connsiteY1" fmla="*/ 12068 h 12458"/>
                <a:gd name="connsiteX2" fmla="*/ 4925 w 10000"/>
                <a:gd name="connsiteY2" fmla="*/ 9968 h 12458"/>
                <a:gd name="connsiteX3" fmla="*/ 10000 w 10000"/>
                <a:gd name="connsiteY3" fmla="*/ 11914 h 12458"/>
                <a:gd name="connsiteX4" fmla="*/ 9453 w 10000"/>
                <a:gd name="connsiteY4" fmla="*/ 0 h 12458"/>
                <a:gd name="connsiteX5" fmla="*/ 856 w 10000"/>
                <a:gd name="connsiteY5" fmla="*/ 583 h 12458"/>
                <a:gd name="connsiteX0" fmla="*/ 856 w 10000"/>
                <a:gd name="connsiteY0" fmla="*/ 583 h 12401"/>
                <a:gd name="connsiteX1" fmla="*/ 0 w 10000"/>
                <a:gd name="connsiteY1" fmla="*/ 12068 h 12401"/>
                <a:gd name="connsiteX2" fmla="*/ 4925 w 10000"/>
                <a:gd name="connsiteY2" fmla="*/ 9968 h 12401"/>
                <a:gd name="connsiteX3" fmla="*/ 10000 w 10000"/>
                <a:gd name="connsiteY3" fmla="*/ 11914 h 12401"/>
                <a:gd name="connsiteX4" fmla="*/ 9453 w 10000"/>
                <a:gd name="connsiteY4" fmla="*/ 0 h 12401"/>
                <a:gd name="connsiteX5" fmla="*/ 856 w 10000"/>
                <a:gd name="connsiteY5" fmla="*/ 583 h 12401"/>
                <a:gd name="connsiteX0" fmla="*/ 1053 w 10197"/>
                <a:gd name="connsiteY0" fmla="*/ 583 h 12146"/>
                <a:gd name="connsiteX1" fmla="*/ 197 w 10197"/>
                <a:gd name="connsiteY1" fmla="*/ 12068 h 12146"/>
                <a:gd name="connsiteX2" fmla="*/ 5106 w 10197"/>
                <a:gd name="connsiteY2" fmla="*/ 6176 h 12146"/>
                <a:gd name="connsiteX3" fmla="*/ 10197 w 10197"/>
                <a:gd name="connsiteY3" fmla="*/ 11914 h 12146"/>
                <a:gd name="connsiteX4" fmla="*/ 9650 w 10197"/>
                <a:gd name="connsiteY4" fmla="*/ 0 h 12146"/>
                <a:gd name="connsiteX5" fmla="*/ 1053 w 10197"/>
                <a:gd name="connsiteY5" fmla="*/ 583 h 12146"/>
                <a:gd name="connsiteX0" fmla="*/ 1054 w 10198"/>
                <a:gd name="connsiteY0" fmla="*/ 583 h 12237"/>
                <a:gd name="connsiteX1" fmla="*/ 198 w 10198"/>
                <a:gd name="connsiteY1" fmla="*/ 12068 h 12237"/>
                <a:gd name="connsiteX2" fmla="*/ 5107 w 10198"/>
                <a:gd name="connsiteY2" fmla="*/ 8072 h 12237"/>
                <a:gd name="connsiteX3" fmla="*/ 10198 w 10198"/>
                <a:gd name="connsiteY3" fmla="*/ 11914 h 12237"/>
                <a:gd name="connsiteX4" fmla="*/ 9651 w 10198"/>
                <a:gd name="connsiteY4" fmla="*/ 0 h 12237"/>
                <a:gd name="connsiteX5" fmla="*/ 1054 w 10198"/>
                <a:gd name="connsiteY5" fmla="*/ 583 h 12237"/>
                <a:gd name="connsiteX0" fmla="*/ 1056 w 10200"/>
                <a:gd name="connsiteY0" fmla="*/ 583 h 12300"/>
                <a:gd name="connsiteX1" fmla="*/ 200 w 10200"/>
                <a:gd name="connsiteY1" fmla="*/ 12068 h 12300"/>
                <a:gd name="connsiteX2" fmla="*/ 5140 w 10200"/>
                <a:gd name="connsiteY2" fmla="*/ 8934 h 12300"/>
                <a:gd name="connsiteX3" fmla="*/ 10200 w 10200"/>
                <a:gd name="connsiteY3" fmla="*/ 11914 h 12300"/>
                <a:gd name="connsiteX4" fmla="*/ 9653 w 10200"/>
                <a:gd name="connsiteY4" fmla="*/ 0 h 12300"/>
                <a:gd name="connsiteX5" fmla="*/ 1056 w 10200"/>
                <a:gd name="connsiteY5" fmla="*/ 583 h 12300"/>
                <a:gd name="connsiteX0" fmla="*/ 1055 w 10199"/>
                <a:gd name="connsiteY0" fmla="*/ 583 h 12346"/>
                <a:gd name="connsiteX1" fmla="*/ 199 w 10199"/>
                <a:gd name="connsiteY1" fmla="*/ 12068 h 12346"/>
                <a:gd name="connsiteX2" fmla="*/ 5108 w 10199"/>
                <a:gd name="connsiteY2" fmla="*/ 9451 h 12346"/>
                <a:gd name="connsiteX3" fmla="*/ 10199 w 10199"/>
                <a:gd name="connsiteY3" fmla="*/ 11914 h 12346"/>
                <a:gd name="connsiteX4" fmla="*/ 9652 w 10199"/>
                <a:gd name="connsiteY4" fmla="*/ 0 h 12346"/>
                <a:gd name="connsiteX5" fmla="*/ 1055 w 10199"/>
                <a:gd name="connsiteY5" fmla="*/ 583 h 12346"/>
                <a:gd name="connsiteX0" fmla="*/ 1055 w 10199"/>
                <a:gd name="connsiteY0" fmla="*/ 583 h 12289"/>
                <a:gd name="connsiteX1" fmla="*/ 199 w 10199"/>
                <a:gd name="connsiteY1" fmla="*/ 12068 h 12289"/>
                <a:gd name="connsiteX2" fmla="*/ 5108 w 10199"/>
                <a:gd name="connsiteY2" fmla="*/ 9451 h 12289"/>
                <a:gd name="connsiteX3" fmla="*/ 10199 w 10199"/>
                <a:gd name="connsiteY3" fmla="*/ 11914 h 12289"/>
                <a:gd name="connsiteX4" fmla="*/ 9652 w 10199"/>
                <a:gd name="connsiteY4" fmla="*/ 0 h 12289"/>
                <a:gd name="connsiteX5" fmla="*/ 1055 w 10199"/>
                <a:gd name="connsiteY5" fmla="*/ 583 h 12289"/>
                <a:gd name="connsiteX0" fmla="*/ 1055 w 10199"/>
                <a:gd name="connsiteY0" fmla="*/ 583 h 12498"/>
                <a:gd name="connsiteX1" fmla="*/ 199 w 10199"/>
                <a:gd name="connsiteY1" fmla="*/ 12068 h 12498"/>
                <a:gd name="connsiteX2" fmla="*/ 5108 w 10199"/>
                <a:gd name="connsiteY2" fmla="*/ 9451 h 12498"/>
                <a:gd name="connsiteX3" fmla="*/ 10199 w 10199"/>
                <a:gd name="connsiteY3" fmla="*/ 11914 h 12498"/>
                <a:gd name="connsiteX4" fmla="*/ 9652 w 10199"/>
                <a:gd name="connsiteY4" fmla="*/ 0 h 12498"/>
                <a:gd name="connsiteX5" fmla="*/ 1055 w 10199"/>
                <a:gd name="connsiteY5" fmla="*/ 583 h 12498"/>
                <a:gd name="connsiteX0" fmla="*/ 1055 w 10199"/>
                <a:gd name="connsiteY0" fmla="*/ 583 h 12324"/>
                <a:gd name="connsiteX1" fmla="*/ 199 w 10199"/>
                <a:gd name="connsiteY1" fmla="*/ 12068 h 12324"/>
                <a:gd name="connsiteX2" fmla="*/ 5108 w 10199"/>
                <a:gd name="connsiteY2" fmla="*/ 9451 h 12324"/>
                <a:gd name="connsiteX3" fmla="*/ 10199 w 10199"/>
                <a:gd name="connsiteY3" fmla="*/ 11914 h 12324"/>
                <a:gd name="connsiteX4" fmla="*/ 9652 w 10199"/>
                <a:gd name="connsiteY4" fmla="*/ 0 h 12324"/>
                <a:gd name="connsiteX5" fmla="*/ 1055 w 10199"/>
                <a:gd name="connsiteY5" fmla="*/ 583 h 12324"/>
                <a:gd name="connsiteX0" fmla="*/ 1055 w 10199"/>
                <a:gd name="connsiteY0" fmla="*/ 583 h 12413"/>
                <a:gd name="connsiteX1" fmla="*/ 199 w 10199"/>
                <a:gd name="connsiteY1" fmla="*/ 12068 h 12413"/>
                <a:gd name="connsiteX2" fmla="*/ 5108 w 10199"/>
                <a:gd name="connsiteY2" fmla="*/ 9451 h 12413"/>
                <a:gd name="connsiteX3" fmla="*/ 10199 w 10199"/>
                <a:gd name="connsiteY3" fmla="*/ 11914 h 12413"/>
                <a:gd name="connsiteX4" fmla="*/ 9652 w 10199"/>
                <a:gd name="connsiteY4" fmla="*/ 0 h 12413"/>
                <a:gd name="connsiteX5" fmla="*/ 1055 w 10199"/>
                <a:gd name="connsiteY5" fmla="*/ 583 h 12413"/>
                <a:gd name="connsiteX0" fmla="*/ 1055 w 10199"/>
                <a:gd name="connsiteY0" fmla="*/ 583 h 12371"/>
                <a:gd name="connsiteX1" fmla="*/ 199 w 10199"/>
                <a:gd name="connsiteY1" fmla="*/ 12068 h 12371"/>
                <a:gd name="connsiteX2" fmla="*/ 5108 w 10199"/>
                <a:gd name="connsiteY2" fmla="*/ 9451 h 12371"/>
                <a:gd name="connsiteX3" fmla="*/ 10199 w 10199"/>
                <a:gd name="connsiteY3" fmla="*/ 11914 h 12371"/>
                <a:gd name="connsiteX4" fmla="*/ 9652 w 10199"/>
                <a:gd name="connsiteY4" fmla="*/ 0 h 12371"/>
                <a:gd name="connsiteX5" fmla="*/ 1055 w 10199"/>
                <a:gd name="connsiteY5" fmla="*/ 583 h 12371"/>
                <a:gd name="connsiteX0" fmla="*/ 1300 w 10444"/>
                <a:gd name="connsiteY0" fmla="*/ 583 h 12371"/>
                <a:gd name="connsiteX1" fmla="*/ 444 w 10444"/>
                <a:gd name="connsiteY1" fmla="*/ 12068 h 12371"/>
                <a:gd name="connsiteX2" fmla="*/ 5353 w 10444"/>
                <a:gd name="connsiteY2" fmla="*/ 9451 h 12371"/>
                <a:gd name="connsiteX3" fmla="*/ 10444 w 10444"/>
                <a:gd name="connsiteY3" fmla="*/ 11914 h 12371"/>
                <a:gd name="connsiteX4" fmla="*/ 9897 w 10444"/>
                <a:gd name="connsiteY4" fmla="*/ 0 h 12371"/>
                <a:gd name="connsiteX5" fmla="*/ 1300 w 10444"/>
                <a:gd name="connsiteY5" fmla="*/ 583 h 12371"/>
                <a:gd name="connsiteX0" fmla="*/ 856 w 10000"/>
                <a:gd name="connsiteY0" fmla="*/ 583 h 12371"/>
                <a:gd name="connsiteX1" fmla="*/ 0 w 10000"/>
                <a:gd name="connsiteY1" fmla="*/ 12068 h 12371"/>
                <a:gd name="connsiteX2" fmla="*/ 4909 w 10000"/>
                <a:gd name="connsiteY2" fmla="*/ 9451 h 12371"/>
                <a:gd name="connsiteX3" fmla="*/ 10000 w 10000"/>
                <a:gd name="connsiteY3" fmla="*/ 11914 h 12371"/>
                <a:gd name="connsiteX4" fmla="*/ 9453 w 10000"/>
                <a:gd name="connsiteY4" fmla="*/ 0 h 12371"/>
                <a:gd name="connsiteX5" fmla="*/ 856 w 10000"/>
                <a:gd name="connsiteY5" fmla="*/ 583 h 12371"/>
                <a:gd name="connsiteX0" fmla="*/ 856 w 10000"/>
                <a:gd name="connsiteY0" fmla="*/ 583 h 12371"/>
                <a:gd name="connsiteX1" fmla="*/ 0 w 10000"/>
                <a:gd name="connsiteY1" fmla="*/ 12068 h 12371"/>
                <a:gd name="connsiteX2" fmla="*/ 4909 w 10000"/>
                <a:gd name="connsiteY2" fmla="*/ 9451 h 12371"/>
                <a:gd name="connsiteX3" fmla="*/ 10000 w 10000"/>
                <a:gd name="connsiteY3" fmla="*/ 11914 h 12371"/>
                <a:gd name="connsiteX4" fmla="*/ 9453 w 10000"/>
                <a:gd name="connsiteY4" fmla="*/ 0 h 12371"/>
                <a:gd name="connsiteX5" fmla="*/ 856 w 10000"/>
                <a:gd name="connsiteY5" fmla="*/ 583 h 12371"/>
                <a:gd name="connsiteX0" fmla="*/ 856 w 10000"/>
                <a:gd name="connsiteY0" fmla="*/ 583 h 12068"/>
                <a:gd name="connsiteX1" fmla="*/ 0 w 10000"/>
                <a:gd name="connsiteY1" fmla="*/ 12068 h 12068"/>
                <a:gd name="connsiteX2" fmla="*/ 4909 w 10000"/>
                <a:gd name="connsiteY2" fmla="*/ 9451 h 12068"/>
                <a:gd name="connsiteX3" fmla="*/ 10000 w 10000"/>
                <a:gd name="connsiteY3" fmla="*/ 11914 h 12068"/>
                <a:gd name="connsiteX4" fmla="*/ 9453 w 10000"/>
                <a:gd name="connsiteY4" fmla="*/ 0 h 12068"/>
                <a:gd name="connsiteX5" fmla="*/ 856 w 10000"/>
                <a:gd name="connsiteY5" fmla="*/ 583 h 12068"/>
                <a:gd name="connsiteX0" fmla="*/ 856 w 10000"/>
                <a:gd name="connsiteY0" fmla="*/ 583 h 12068"/>
                <a:gd name="connsiteX1" fmla="*/ 0 w 10000"/>
                <a:gd name="connsiteY1" fmla="*/ 12068 h 12068"/>
                <a:gd name="connsiteX2" fmla="*/ 4909 w 10000"/>
                <a:gd name="connsiteY2" fmla="*/ 9451 h 12068"/>
                <a:gd name="connsiteX3" fmla="*/ 10000 w 10000"/>
                <a:gd name="connsiteY3" fmla="*/ 11914 h 12068"/>
                <a:gd name="connsiteX4" fmla="*/ 9453 w 10000"/>
                <a:gd name="connsiteY4" fmla="*/ 0 h 12068"/>
                <a:gd name="connsiteX5" fmla="*/ 856 w 10000"/>
                <a:gd name="connsiteY5" fmla="*/ 583 h 12068"/>
                <a:gd name="connsiteX0" fmla="*/ 856 w 10000"/>
                <a:gd name="connsiteY0" fmla="*/ 583 h 12068"/>
                <a:gd name="connsiteX1" fmla="*/ 0 w 10000"/>
                <a:gd name="connsiteY1" fmla="*/ 12068 h 12068"/>
                <a:gd name="connsiteX2" fmla="*/ 4909 w 10000"/>
                <a:gd name="connsiteY2" fmla="*/ 9451 h 12068"/>
                <a:gd name="connsiteX3" fmla="*/ 10000 w 10000"/>
                <a:gd name="connsiteY3" fmla="*/ 11914 h 12068"/>
                <a:gd name="connsiteX4" fmla="*/ 9453 w 10000"/>
                <a:gd name="connsiteY4" fmla="*/ 0 h 12068"/>
                <a:gd name="connsiteX5" fmla="*/ 856 w 10000"/>
                <a:gd name="connsiteY5" fmla="*/ 583 h 12068"/>
                <a:gd name="connsiteX0" fmla="*/ 684 w 9828"/>
                <a:gd name="connsiteY0" fmla="*/ 583 h 11914"/>
                <a:gd name="connsiteX1" fmla="*/ 0 w 9828"/>
                <a:gd name="connsiteY1" fmla="*/ 11896 h 11914"/>
                <a:gd name="connsiteX2" fmla="*/ 4737 w 9828"/>
                <a:gd name="connsiteY2" fmla="*/ 9451 h 11914"/>
                <a:gd name="connsiteX3" fmla="*/ 9828 w 9828"/>
                <a:gd name="connsiteY3" fmla="*/ 11914 h 11914"/>
                <a:gd name="connsiteX4" fmla="*/ 9281 w 9828"/>
                <a:gd name="connsiteY4" fmla="*/ 0 h 11914"/>
                <a:gd name="connsiteX5" fmla="*/ 684 w 9828"/>
                <a:gd name="connsiteY5" fmla="*/ 583 h 11914"/>
                <a:gd name="connsiteX0" fmla="*/ 775 w 10079"/>
                <a:gd name="connsiteY0" fmla="*/ 489 h 10000"/>
                <a:gd name="connsiteX1" fmla="*/ 0 w 10079"/>
                <a:gd name="connsiteY1" fmla="*/ 9985 h 10000"/>
                <a:gd name="connsiteX2" fmla="*/ 4899 w 10079"/>
                <a:gd name="connsiteY2" fmla="*/ 7933 h 10000"/>
                <a:gd name="connsiteX3" fmla="*/ 10079 w 10079"/>
                <a:gd name="connsiteY3" fmla="*/ 10000 h 10000"/>
                <a:gd name="connsiteX4" fmla="*/ 9522 w 10079"/>
                <a:gd name="connsiteY4" fmla="*/ 0 h 10000"/>
                <a:gd name="connsiteX5" fmla="*/ 775 w 10079"/>
                <a:gd name="connsiteY5" fmla="*/ 489 h 10000"/>
                <a:gd name="connsiteX0" fmla="*/ 775 w 10079"/>
                <a:gd name="connsiteY0" fmla="*/ 1073 h 10584"/>
                <a:gd name="connsiteX1" fmla="*/ 0 w 10079"/>
                <a:gd name="connsiteY1" fmla="*/ 10569 h 10584"/>
                <a:gd name="connsiteX2" fmla="*/ 4899 w 10079"/>
                <a:gd name="connsiteY2" fmla="*/ 8517 h 10584"/>
                <a:gd name="connsiteX3" fmla="*/ 10079 w 10079"/>
                <a:gd name="connsiteY3" fmla="*/ 10584 h 10584"/>
                <a:gd name="connsiteX4" fmla="*/ 9522 w 10079"/>
                <a:gd name="connsiteY4" fmla="*/ 584 h 10584"/>
                <a:gd name="connsiteX5" fmla="*/ 775 w 10079"/>
                <a:gd name="connsiteY5" fmla="*/ 1073 h 10584"/>
                <a:gd name="connsiteX0" fmla="*/ 791 w 10095"/>
                <a:gd name="connsiteY0" fmla="*/ 1073 h 10584"/>
                <a:gd name="connsiteX1" fmla="*/ 0 w 10095"/>
                <a:gd name="connsiteY1" fmla="*/ 9267 h 10584"/>
                <a:gd name="connsiteX2" fmla="*/ 4915 w 10095"/>
                <a:gd name="connsiteY2" fmla="*/ 8517 h 10584"/>
                <a:gd name="connsiteX3" fmla="*/ 10095 w 10095"/>
                <a:gd name="connsiteY3" fmla="*/ 10584 h 10584"/>
                <a:gd name="connsiteX4" fmla="*/ 9538 w 10095"/>
                <a:gd name="connsiteY4" fmla="*/ 584 h 10584"/>
                <a:gd name="connsiteX5" fmla="*/ 791 w 10095"/>
                <a:gd name="connsiteY5" fmla="*/ 1073 h 10584"/>
                <a:gd name="connsiteX0" fmla="*/ 807 w 10111"/>
                <a:gd name="connsiteY0" fmla="*/ 1073 h 10584"/>
                <a:gd name="connsiteX1" fmla="*/ 0 w 10111"/>
                <a:gd name="connsiteY1" fmla="*/ 9990 h 10584"/>
                <a:gd name="connsiteX2" fmla="*/ 4931 w 10111"/>
                <a:gd name="connsiteY2" fmla="*/ 8517 h 10584"/>
                <a:gd name="connsiteX3" fmla="*/ 10111 w 10111"/>
                <a:gd name="connsiteY3" fmla="*/ 10584 h 10584"/>
                <a:gd name="connsiteX4" fmla="*/ 9554 w 10111"/>
                <a:gd name="connsiteY4" fmla="*/ 584 h 10584"/>
                <a:gd name="connsiteX5" fmla="*/ 807 w 10111"/>
                <a:gd name="connsiteY5" fmla="*/ 1073 h 10584"/>
                <a:gd name="connsiteX0" fmla="*/ 586 w 10462"/>
                <a:gd name="connsiteY0" fmla="*/ 799 h 11467"/>
                <a:gd name="connsiteX1" fmla="*/ 351 w 10462"/>
                <a:gd name="connsiteY1" fmla="*/ 10873 h 11467"/>
                <a:gd name="connsiteX2" fmla="*/ 5282 w 10462"/>
                <a:gd name="connsiteY2" fmla="*/ 9400 h 11467"/>
                <a:gd name="connsiteX3" fmla="*/ 10462 w 10462"/>
                <a:gd name="connsiteY3" fmla="*/ 11467 h 11467"/>
                <a:gd name="connsiteX4" fmla="*/ 9905 w 10462"/>
                <a:gd name="connsiteY4" fmla="*/ 1467 h 11467"/>
                <a:gd name="connsiteX5" fmla="*/ 586 w 10462"/>
                <a:gd name="connsiteY5" fmla="*/ 799 h 11467"/>
                <a:gd name="connsiteX0" fmla="*/ 768 w 10390"/>
                <a:gd name="connsiteY0" fmla="*/ 799 h 11467"/>
                <a:gd name="connsiteX1" fmla="*/ 279 w 10390"/>
                <a:gd name="connsiteY1" fmla="*/ 10873 h 11467"/>
                <a:gd name="connsiteX2" fmla="*/ 5210 w 10390"/>
                <a:gd name="connsiteY2" fmla="*/ 9400 h 11467"/>
                <a:gd name="connsiteX3" fmla="*/ 10390 w 10390"/>
                <a:gd name="connsiteY3" fmla="*/ 11467 h 11467"/>
                <a:gd name="connsiteX4" fmla="*/ 9833 w 10390"/>
                <a:gd name="connsiteY4" fmla="*/ 1467 h 11467"/>
                <a:gd name="connsiteX5" fmla="*/ 768 w 10390"/>
                <a:gd name="connsiteY5" fmla="*/ 799 h 11467"/>
                <a:gd name="connsiteX0" fmla="*/ 489 w 10111"/>
                <a:gd name="connsiteY0" fmla="*/ 799 h 11467"/>
                <a:gd name="connsiteX1" fmla="*/ 0 w 10111"/>
                <a:gd name="connsiteY1" fmla="*/ 10873 h 11467"/>
                <a:gd name="connsiteX2" fmla="*/ 4931 w 10111"/>
                <a:gd name="connsiteY2" fmla="*/ 9400 h 11467"/>
                <a:gd name="connsiteX3" fmla="*/ 10111 w 10111"/>
                <a:gd name="connsiteY3" fmla="*/ 11467 h 11467"/>
                <a:gd name="connsiteX4" fmla="*/ 9554 w 10111"/>
                <a:gd name="connsiteY4" fmla="*/ 1467 h 11467"/>
                <a:gd name="connsiteX5" fmla="*/ 489 w 10111"/>
                <a:gd name="connsiteY5" fmla="*/ 799 h 11467"/>
                <a:gd name="connsiteX0" fmla="*/ 489 w 10111"/>
                <a:gd name="connsiteY0" fmla="*/ 799 h 11467"/>
                <a:gd name="connsiteX1" fmla="*/ 0 w 10111"/>
                <a:gd name="connsiteY1" fmla="*/ 10873 h 11467"/>
                <a:gd name="connsiteX2" fmla="*/ 4931 w 10111"/>
                <a:gd name="connsiteY2" fmla="*/ 9400 h 11467"/>
                <a:gd name="connsiteX3" fmla="*/ 10111 w 10111"/>
                <a:gd name="connsiteY3" fmla="*/ 11467 h 11467"/>
                <a:gd name="connsiteX4" fmla="*/ 9554 w 10111"/>
                <a:gd name="connsiteY4" fmla="*/ 1467 h 11467"/>
                <a:gd name="connsiteX5" fmla="*/ 489 w 10111"/>
                <a:gd name="connsiteY5" fmla="*/ 799 h 11467"/>
                <a:gd name="connsiteX0" fmla="*/ 489 w 10111"/>
                <a:gd name="connsiteY0" fmla="*/ 799 h 11573"/>
                <a:gd name="connsiteX1" fmla="*/ 0 w 10111"/>
                <a:gd name="connsiteY1" fmla="*/ 10873 h 11573"/>
                <a:gd name="connsiteX2" fmla="*/ 2459 w 10111"/>
                <a:gd name="connsiteY2" fmla="*/ 10569 h 11573"/>
                <a:gd name="connsiteX3" fmla="*/ 4931 w 10111"/>
                <a:gd name="connsiteY3" fmla="*/ 9400 h 11573"/>
                <a:gd name="connsiteX4" fmla="*/ 10111 w 10111"/>
                <a:gd name="connsiteY4" fmla="*/ 11467 h 11573"/>
                <a:gd name="connsiteX5" fmla="*/ 9554 w 10111"/>
                <a:gd name="connsiteY5" fmla="*/ 1467 h 11573"/>
                <a:gd name="connsiteX6" fmla="*/ 489 w 10111"/>
                <a:gd name="connsiteY6" fmla="*/ 799 h 11573"/>
                <a:gd name="connsiteX0" fmla="*/ 582 w 10204"/>
                <a:gd name="connsiteY0" fmla="*/ 799 h 11467"/>
                <a:gd name="connsiteX1" fmla="*/ 93 w 10204"/>
                <a:gd name="connsiteY1" fmla="*/ 10873 h 11467"/>
                <a:gd name="connsiteX2" fmla="*/ 2584 w 10204"/>
                <a:gd name="connsiteY2" fmla="*/ 9412 h 11467"/>
                <a:gd name="connsiteX3" fmla="*/ 5024 w 10204"/>
                <a:gd name="connsiteY3" fmla="*/ 9400 h 11467"/>
                <a:gd name="connsiteX4" fmla="*/ 10204 w 10204"/>
                <a:gd name="connsiteY4" fmla="*/ 11467 h 11467"/>
                <a:gd name="connsiteX5" fmla="*/ 9647 w 10204"/>
                <a:gd name="connsiteY5" fmla="*/ 1467 h 11467"/>
                <a:gd name="connsiteX6" fmla="*/ 582 w 10204"/>
                <a:gd name="connsiteY6" fmla="*/ 799 h 11467"/>
                <a:gd name="connsiteX0" fmla="*/ 582 w 10204"/>
                <a:gd name="connsiteY0" fmla="*/ 799 h 11467"/>
                <a:gd name="connsiteX1" fmla="*/ 93 w 10204"/>
                <a:gd name="connsiteY1" fmla="*/ 10873 h 11467"/>
                <a:gd name="connsiteX2" fmla="*/ 2584 w 10204"/>
                <a:gd name="connsiteY2" fmla="*/ 9412 h 11467"/>
                <a:gd name="connsiteX3" fmla="*/ 5024 w 10204"/>
                <a:gd name="connsiteY3" fmla="*/ 7809 h 11467"/>
                <a:gd name="connsiteX4" fmla="*/ 10204 w 10204"/>
                <a:gd name="connsiteY4" fmla="*/ 11467 h 11467"/>
                <a:gd name="connsiteX5" fmla="*/ 9647 w 10204"/>
                <a:gd name="connsiteY5" fmla="*/ 1467 h 11467"/>
                <a:gd name="connsiteX6" fmla="*/ 582 w 10204"/>
                <a:gd name="connsiteY6" fmla="*/ 799 h 11467"/>
                <a:gd name="connsiteX0" fmla="*/ 582 w 10204"/>
                <a:gd name="connsiteY0" fmla="*/ 799 h 11467"/>
                <a:gd name="connsiteX1" fmla="*/ 93 w 10204"/>
                <a:gd name="connsiteY1" fmla="*/ 10873 h 11467"/>
                <a:gd name="connsiteX2" fmla="*/ 2584 w 10204"/>
                <a:gd name="connsiteY2" fmla="*/ 9412 h 11467"/>
                <a:gd name="connsiteX3" fmla="*/ 5008 w 10204"/>
                <a:gd name="connsiteY3" fmla="*/ 9545 h 11467"/>
                <a:gd name="connsiteX4" fmla="*/ 10204 w 10204"/>
                <a:gd name="connsiteY4" fmla="*/ 11467 h 11467"/>
                <a:gd name="connsiteX5" fmla="*/ 9647 w 10204"/>
                <a:gd name="connsiteY5" fmla="*/ 1467 h 11467"/>
                <a:gd name="connsiteX6" fmla="*/ 582 w 10204"/>
                <a:gd name="connsiteY6" fmla="*/ 799 h 11467"/>
                <a:gd name="connsiteX0" fmla="*/ 489 w 10111"/>
                <a:gd name="connsiteY0" fmla="*/ 799 h 11467"/>
                <a:gd name="connsiteX1" fmla="*/ 0 w 10111"/>
                <a:gd name="connsiteY1" fmla="*/ 10873 h 11467"/>
                <a:gd name="connsiteX2" fmla="*/ 2491 w 10111"/>
                <a:gd name="connsiteY2" fmla="*/ 9412 h 11467"/>
                <a:gd name="connsiteX3" fmla="*/ 4915 w 10111"/>
                <a:gd name="connsiteY3" fmla="*/ 9545 h 11467"/>
                <a:gd name="connsiteX4" fmla="*/ 10111 w 10111"/>
                <a:gd name="connsiteY4" fmla="*/ 11467 h 11467"/>
                <a:gd name="connsiteX5" fmla="*/ 9554 w 10111"/>
                <a:gd name="connsiteY5" fmla="*/ 1467 h 11467"/>
                <a:gd name="connsiteX6" fmla="*/ 489 w 10111"/>
                <a:gd name="connsiteY6" fmla="*/ 799 h 11467"/>
                <a:gd name="connsiteX0" fmla="*/ 489 w 10111"/>
                <a:gd name="connsiteY0" fmla="*/ 799 h 11467"/>
                <a:gd name="connsiteX1" fmla="*/ 0 w 10111"/>
                <a:gd name="connsiteY1" fmla="*/ 10873 h 11467"/>
                <a:gd name="connsiteX2" fmla="*/ 2491 w 10111"/>
                <a:gd name="connsiteY2" fmla="*/ 9412 h 11467"/>
                <a:gd name="connsiteX3" fmla="*/ 4915 w 10111"/>
                <a:gd name="connsiteY3" fmla="*/ 9545 h 11467"/>
                <a:gd name="connsiteX4" fmla="*/ 10111 w 10111"/>
                <a:gd name="connsiteY4" fmla="*/ 11467 h 11467"/>
                <a:gd name="connsiteX5" fmla="*/ 9554 w 10111"/>
                <a:gd name="connsiteY5" fmla="*/ 1467 h 11467"/>
                <a:gd name="connsiteX6" fmla="*/ 489 w 10111"/>
                <a:gd name="connsiteY6" fmla="*/ 799 h 11467"/>
                <a:gd name="connsiteX0" fmla="*/ 457 w 10079"/>
                <a:gd name="connsiteY0" fmla="*/ 799 h 11467"/>
                <a:gd name="connsiteX1" fmla="*/ 0 w 10079"/>
                <a:gd name="connsiteY1" fmla="*/ 11403 h 11467"/>
                <a:gd name="connsiteX2" fmla="*/ 2459 w 10079"/>
                <a:gd name="connsiteY2" fmla="*/ 9412 h 11467"/>
                <a:gd name="connsiteX3" fmla="*/ 4883 w 10079"/>
                <a:gd name="connsiteY3" fmla="*/ 9545 h 11467"/>
                <a:gd name="connsiteX4" fmla="*/ 10079 w 10079"/>
                <a:gd name="connsiteY4" fmla="*/ 11467 h 11467"/>
                <a:gd name="connsiteX5" fmla="*/ 9522 w 10079"/>
                <a:gd name="connsiteY5" fmla="*/ 1467 h 11467"/>
                <a:gd name="connsiteX6" fmla="*/ 457 w 10079"/>
                <a:gd name="connsiteY6" fmla="*/ 799 h 11467"/>
                <a:gd name="connsiteX0" fmla="*/ 378 w 10000"/>
                <a:gd name="connsiteY0" fmla="*/ 799 h 11467"/>
                <a:gd name="connsiteX1" fmla="*/ 0 w 10000"/>
                <a:gd name="connsiteY1" fmla="*/ 11403 h 11467"/>
                <a:gd name="connsiteX2" fmla="*/ 2380 w 10000"/>
                <a:gd name="connsiteY2" fmla="*/ 9412 h 11467"/>
                <a:gd name="connsiteX3" fmla="*/ 4804 w 10000"/>
                <a:gd name="connsiteY3" fmla="*/ 9545 h 11467"/>
                <a:gd name="connsiteX4" fmla="*/ 10000 w 10000"/>
                <a:gd name="connsiteY4" fmla="*/ 11467 h 11467"/>
                <a:gd name="connsiteX5" fmla="*/ 9443 w 10000"/>
                <a:gd name="connsiteY5" fmla="*/ 1467 h 11467"/>
                <a:gd name="connsiteX6" fmla="*/ 378 w 10000"/>
                <a:gd name="connsiteY6" fmla="*/ 799 h 11467"/>
                <a:gd name="connsiteX0" fmla="*/ 457 w 10079"/>
                <a:gd name="connsiteY0" fmla="*/ 799 h 12199"/>
                <a:gd name="connsiteX1" fmla="*/ 0 w 10079"/>
                <a:gd name="connsiteY1" fmla="*/ 12199 h 12199"/>
                <a:gd name="connsiteX2" fmla="*/ 2459 w 10079"/>
                <a:gd name="connsiteY2" fmla="*/ 9412 h 12199"/>
                <a:gd name="connsiteX3" fmla="*/ 4883 w 10079"/>
                <a:gd name="connsiteY3" fmla="*/ 9545 h 12199"/>
                <a:gd name="connsiteX4" fmla="*/ 10079 w 10079"/>
                <a:gd name="connsiteY4" fmla="*/ 11467 h 12199"/>
                <a:gd name="connsiteX5" fmla="*/ 9522 w 10079"/>
                <a:gd name="connsiteY5" fmla="*/ 1467 h 12199"/>
                <a:gd name="connsiteX6" fmla="*/ 457 w 10079"/>
                <a:gd name="connsiteY6" fmla="*/ 799 h 12199"/>
                <a:gd name="connsiteX0" fmla="*/ 457 w 10079"/>
                <a:gd name="connsiteY0" fmla="*/ 799 h 12199"/>
                <a:gd name="connsiteX1" fmla="*/ 0 w 10079"/>
                <a:gd name="connsiteY1" fmla="*/ 12199 h 12199"/>
                <a:gd name="connsiteX2" fmla="*/ 2459 w 10079"/>
                <a:gd name="connsiteY2" fmla="*/ 9412 h 12199"/>
                <a:gd name="connsiteX3" fmla="*/ 5392 w 10079"/>
                <a:gd name="connsiteY3" fmla="*/ 8882 h 12199"/>
                <a:gd name="connsiteX4" fmla="*/ 10079 w 10079"/>
                <a:gd name="connsiteY4" fmla="*/ 11467 h 12199"/>
                <a:gd name="connsiteX5" fmla="*/ 9522 w 10079"/>
                <a:gd name="connsiteY5" fmla="*/ 1467 h 12199"/>
                <a:gd name="connsiteX6" fmla="*/ 457 w 10079"/>
                <a:gd name="connsiteY6" fmla="*/ 799 h 12199"/>
                <a:gd name="connsiteX0" fmla="*/ 457 w 10079"/>
                <a:gd name="connsiteY0" fmla="*/ 799 h 11467"/>
                <a:gd name="connsiteX1" fmla="*/ 0 w 10079"/>
                <a:gd name="connsiteY1" fmla="*/ 11404 h 11467"/>
                <a:gd name="connsiteX2" fmla="*/ 2459 w 10079"/>
                <a:gd name="connsiteY2" fmla="*/ 9412 h 11467"/>
                <a:gd name="connsiteX3" fmla="*/ 5392 w 10079"/>
                <a:gd name="connsiteY3" fmla="*/ 8882 h 11467"/>
                <a:gd name="connsiteX4" fmla="*/ 10079 w 10079"/>
                <a:gd name="connsiteY4" fmla="*/ 11467 h 11467"/>
                <a:gd name="connsiteX5" fmla="*/ 9522 w 10079"/>
                <a:gd name="connsiteY5" fmla="*/ 1467 h 11467"/>
                <a:gd name="connsiteX6" fmla="*/ 457 w 10079"/>
                <a:gd name="connsiteY6" fmla="*/ 799 h 11467"/>
                <a:gd name="connsiteX0" fmla="*/ 457 w 10079"/>
                <a:gd name="connsiteY0" fmla="*/ 799 h 11467"/>
                <a:gd name="connsiteX1" fmla="*/ 0 w 10079"/>
                <a:gd name="connsiteY1" fmla="*/ 11404 h 11467"/>
                <a:gd name="connsiteX2" fmla="*/ 2459 w 10079"/>
                <a:gd name="connsiteY2" fmla="*/ 9412 h 11467"/>
                <a:gd name="connsiteX3" fmla="*/ 5583 w 10079"/>
                <a:gd name="connsiteY3" fmla="*/ 8882 h 11467"/>
                <a:gd name="connsiteX4" fmla="*/ 10079 w 10079"/>
                <a:gd name="connsiteY4" fmla="*/ 11467 h 11467"/>
                <a:gd name="connsiteX5" fmla="*/ 9522 w 10079"/>
                <a:gd name="connsiteY5" fmla="*/ 1467 h 11467"/>
                <a:gd name="connsiteX6" fmla="*/ 457 w 10079"/>
                <a:gd name="connsiteY6" fmla="*/ 799 h 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9" h="11467">
                  <a:moveTo>
                    <a:pt x="457" y="799"/>
                  </a:moveTo>
                  <a:cubicBezTo>
                    <a:pt x="305" y="4334"/>
                    <a:pt x="152" y="7869"/>
                    <a:pt x="0" y="11404"/>
                  </a:cubicBezTo>
                  <a:lnTo>
                    <a:pt x="2459" y="9412"/>
                  </a:lnTo>
                  <a:cubicBezTo>
                    <a:pt x="3281" y="9167"/>
                    <a:pt x="4313" y="8540"/>
                    <a:pt x="5583" y="8882"/>
                  </a:cubicBezTo>
                  <a:cubicBezTo>
                    <a:pt x="6853" y="9224"/>
                    <a:pt x="8352" y="10778"/>
                    <a:pt x="10079" y="11467"/>
                  </a:cubicBezTo>
                  <a:cubicBezTo>
                    <a:pt x="9942" y="8712"/>
                    <a:pt x="9660" y="4222"/>
                    <a:pt x="9522" y="1467"/>
                  </a:cubicBezTo>
                  <a:cubicBezTo>
                    <a:pt x="6606" y="1630"/>
                    <a:pt x="3357" y="-1390"/>
                    <a:pt x="457" y="799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ffectLst>
              <a:glow rad="495300">
                <a:schemeClr val="bg1">
                  <a:lumMod val="95000"/>
                  <a:alpha val="84000"/>
                </a:schemeClr>
              </a:glow>
              <a:softEdge rad="152400"/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pic>
          <p:nvPicPr>
            <p:cNvPr id="12" name="Picture 38"/>
            <p:cNvPicPr>
              <a:picLocks noChangeAspect="1"/>
            </p:cNvPicPr>
            <p:nvPr/>
          </p:nvPicPr>
          <p:blipFill>
            <a:blip r:embed="rId3"/>
            <a:srcRect l="143" t="-607" r="-690" b="42674"/>
            <a:stretch>
              <a:fillRect/>
            </a:stretch>
          </p:blipFill>
          <p:spPr bwMode="auto">
            <a:xfrm>
              <a:off x="1305061" y="1331193"/>
              <a:ext cx="6742114" cy="74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500187" y="2252665"/>
            <a:ext cx="3582141" cy="1077218"/>
            <a:chOff x="1993713" y="2171701"/>
            <a:chExt cx="3583140" cy="1078112"/>
          </a:xfrm>
        </p:grpSpPr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1993713" y="2171701"/>
              <a:ext cx="601614" cy="10781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02</a:t>
              </a:r>
            </a:p>
            <a:p>
              <a:pPr>
                <a:defRPr/>
              </a:pPr>
              <a:endParaRPr lang="en-US" altLang="en-US" sz="3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3017938" y="2274973"/>
              <a:ext cx="2558915" cy="3696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Tinjauan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Regulasi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Terkait</a:t>
              </a:r>
              <a:endParaRPr lang="en-US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217613" y="3008312"/>
            <a:ext cx="6829425" cy="985838"/>
            <a:chOff x="1217731" y="1331193"/>
            <a:chExt cx="6829444" cy="985755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17731" y="1386536"/>
              <a:ext cx="6819782" cy="930412"/>
            </a:xfrm>
            <a:custGeom>
              <a:avLst/>
              <a:gdLst>
                <a:gd name="T0" fmla="*/ 208 w 2379"/>
                <a:gd name="T1" fmla="*/ 32 h 1111"/>
                <a:gd name="T2" fmla="*/ 0 w 2379"/>
                <a:gd name="T3" fmla="*/ 1111 h 1111"/>
                <a:gd name="T4" fmla="*/ 1163 w 2379"/>
                <a:gd name="T5" fmla="*/ 1058 h 1111"/>
                <a:gd name="T6" fmla="*/ 2379 w 2379"/>
                <a:gd name="T7" fmla="*/ 1111 h 1111"/>
                <a:gd name="T8" fmla="*/ 2195 w 2379"/>
                <a:gd name="T9" fmla="*/ 0 h 1111"/>
                <a:gd name="T10" fmla="*/ 208 w 2379"/>
                <a:gd name="T11" fmla="*/ 32 h 1111"/>
                <a:gd name="connsiteX0" fmla="*/ 757 w 9883"/>
                <a:gd name="connsiteY0" fmla="*/ 288 h 10000"/>
                <a:gd name="connsiteX1" fmla="*/ 6 w 9883"/>
                <a:gd name="connsiteY1" fmla="*/ 10000 h 10000"/>
                <a:gd name="connsiteX2" fmla="*/ 4772 w 9883"/>
                <a:gd name="connsiteY2" fmla="*/ 9523 h 10000"/>
                <a:gd name="connsiteX3" fmla="*/ 9883 w 9883"/>
                <a:gd name="connsiteY3" fmla="*/ 10000 h 10000"/>
                <a:gd name="connsiteX4" fmla="*/ 9110 w 9883"/>
                <a:gd name="connsiteY4" fmla="*/ 0 h 10000"/>
                <a:gd name="connsiteX5" fmla="*/ 757 w 9883"/>
                <a:gd name="connsiteY5" fmla="*/ 288 h 10000"/>
                <a:gd name="connsiteX0" fmla="*/ 766 w 9969"/>
                <a:gd name="connsiteY0" fmla="*/ 288 h 10000"/>
                <a:gd name="connsiteX1" fmla="*/ 6 w 9969"/>
                <a:gd name="connsiteY1" fmla="*/ 10000 h 10000"/>
                <a:gd name="connsiteX2" fmla="*/ 4828 w 9969"/>
                <a:gd name="connsiteY2" fmla="*/ 9523 h 10000"/>
                <a:gd name="connsiteX3" fmla="*/ 9969 w 9969"/>
                <a:gd name="connsiteY3" fmla="*/ 10000 h 10000"/>
                <a:gd name="connsiteX4" fmla="*/ 9218 w 9969"/>
                <a:gd name="connsiteY4" fmla="*/ 0 h 10000"/>
                <a:gd name="connsiteX5" fmla="*/ 766 w 9969"/>
                <a:gd name="connsiteY5" fmla="*/ 288 h 10000"/>
                <a:gd name="connsiteX0" fmla="*/ 1232 w 10464"/>
                <a:gd name="connsiteY0" fmla="*/ 288 h 10000"/>
                <a:gd name="connsiteX1" fmla="*/ 470 w 10464"/>
                <a:gd name="connsiteY1" fmla="*/ 10000 h 10000"/>
                <a:gd name="connsiteX2" fmla="*/ 5307 w 10464"/>
                <a:gd name="connsiteY2" fmla="*/ 9523 h 10000"/>
                <a:gd name="connsiteX3" fmla="*/ 10464 w 10464"/>
                <a:gd name="connsiteY3" fmla="*/ 10000 h 10000"/>
                <a:gd name="connsiteX4" fmla="*/ 9711 w 10464"/>
                <a:gd name="connsiteY4" fmla="*/ 0 h 10000"/>
                <a:gd name="connsiteX5" fmla="*/ 1232 w 10464"/>
                <a:gd name="connsiteY5" fmla="*/ 288 h 10000"/>
                <a:gd name="connsiteX0" fmla="*/ 783 w 10015"/>
                <a:gd name="connsiteY0" fmla="*/ 288 h 10000"/>
                <a:gd name="connsiteX1" fmla="*/ 21 w 10015"/>
                <a:gd name="connsiteY1" fmla="*/ 10000 h 10000"/>
                <a:gd name="connsiteX2" fmla="*/ 4858 w 10015"/>
                <a:gd name="connsiteY2" fmla="*/ 9523 h 10000"/>
                <a:gd name="connsiteX3" fmla="*/ 10015 w 10015"/>
                <a:gd name="connsiteY3" fmla="*/ 10000 h 10000"/>
                <a:gd name="connsiteX4" fmla="*/ 9262 w 10015"/>
                <a:gd name="connsiteY4" fmla="*/ 0 h 10000"/>
                <a:gd name="connsiteX5" fmla="*/ 783 w 10015"/>
                <a:gd name="connsiteY5" fmla="*/ 288 h 10000"/>
                <a:gd name="connsiteX0" fmla="*/ 762 w 9994"/>
                <a:gd name="connsiteY0" fmla="*/ 288 h 10000"/>
                <a:gd name="connsiteX1" fmla="*/ 0 w 9994"/>
                <a:gd name="connsiteY1" fmla="*/ 10000 h 10000"/>
                <a:gd name="connsiteX2" fmla="*/ 4837 w 9994"/>
                <a:gd name="connsiteY2" fmla="*/ 9523 h 10000"/>
                <a:gd name="connsiteX3" fmla="*/ 9994 w 9994"/>
                <a:gd name="connsiteY3" fmla="*/ 10000 h 10000"/>
                <a:gd name="connsiteX4" fmla="*/ 9241 w 9994"/>
                <a:gd name="connsiteY4" fmla="*/ 0 h 10000"/>
                <a:gd name="connsiteX5" fmla="*/ 762 w 9994"/>
                <a:gd name="connsiteY5" fmla="*/ 288 h 10000"/>
                <a:gd name="connsiteX0" fmla="*/ 762 w 10000"/>
                <a:gd name="connsiteY0" fmla="*/ 288 h 10000"/>
                <a:gd name="connsiteX1" fmla="*/ 0 w 10000"/>
                <a:gd name="connsiteY1" fmla="*/ 10000 h 10000"/>
                <a:gd name="connsiteX2" fmla="*/ 4840 w 10000"/>
                <a:gd name="connsiteY2" fmla="*/ 9523 h 10000"/>
                <a:gd name="connsiteX3" fmla="*/ 10000 w 10000"/>
                <a:gd name="connsiteY3" fmla="*/ 10000 h 10000"/>
                <a:gd name="connsiteX4" fmla="*/ 9247 w 10000"/>
                <a:gd name="connsiteY4" fmla="*/ 0 h 10000"/>
                <a:gd name="connsiteX5" fmla="*/ 762 w 10000"/>
                <a:gd name="connsiteY5" fmla="*/ 288 h 10000"/>
                <a:gd name="connsiteX0" fmla="*/ 793 w 10031"/>
                <a:gd name="connsiteY0" fmla="*/ 288 h 10000"/>
                <a:gd name="connsiteX1" fmla="*/ 0 w 10031"/>
                <a:gd name="connsiteY1" fmla="*/ 9977 h 10000"/>
                <a:gd name="connsiteX2" fmla="*/ 4871 w 10031"/>
                <a:gd name="connsiteY2" fmla="*/ 9523 h 10000"/>
                <a:gd name="connsiteX3" fmla="*/ 10031 w 10031"/>
                <a:gd name="connsiteY3" fmla="*/ 10000 h 10000"/>
                <a:gd name="connsiteX4" fmla="*/ 9278 w 10031"/>
                <a:gd name="connsiteY4" fmla="*/ 0 h 10000"/>
                <a:gd name="connsiteX5" fmla="*/ 793 w 10031"/>
                <a:gd name="connsiteY5" fmla="*/ 288 h 10000"/>
                <a:gd name="connsiteX0" fmla="*/ 793 w 10031"/>
                <a:gd name="connsiteY0" fmla="*/ 288 h 10000"/>
                <a:gd name="connsiteX1" fmla="*/ 0 w 10031"/>
                <a:gd name="connsiteY1" fmla="*/ 9977 h 10000"/>
                <a:gd name="connsiteX2" fmla="*/ 4871 w 10031"/>
                <a:gd name="connsiteY2" fmla="*/ 9523 h 10000"/>
                <a:gd name="connsiteX3" fmla="*/ 10031 w 10031"/>
                <a:gd name="connsiteY3" fmla="*/ 10000 h 10000"/>
                <a:gd name="connsiteX4" fmla="*/ 9278 w 10031"/>
                <a:gd name="connsiteY4" fmla="*/ 0 h 10000"/>
                <a:gd name="connsiteX5" fmla="*/ 793 w 10031"/>
                <a:gd name="connsiteY5" fmla="*/ 288 h 10000"/>
                <a:gd name="connsiteX0" fmla="*/ 793 w 10031"/>
                <a:gd name="connsiteY0" fmla="*/ 288 h 10000"/>
                <a:gd name="connsiteX1" fmla="*/ 0 w 10031"/>
                <a:gd name="connsiteY1" fmla="*/ 9977 h 10000"/>
                <a:gd name="connsiteX2" fmla="*/ 4871 w 10031"/>
                <a:gd name="connsiteY2" fmla="*/ 9523 h 10000"/>
                <a:gd name="connsiteX3" fmla="*/ 10031 w 10031"/>
                <a:gd name="connsiteY3" fmla="*/ 10000 h 10000"/>
                <a:gd name="connsiteX4" fmla="*/ 9278 w 10031"/>
                <a:gd name="connsiteY4" fmla="*/ 0 h 10000"/>
                <a:gd name="connsiteX5" fmla="*/ 793 w 10031"/>
                <a:gd name="connsiteY5" fmla="*/ 288 h 10000"/>
                <a:gd name="connsiteX0" fmla="*/ 793 w 9662"/>
                <a:gd name="connsiteY0" fmla="*/ 288 h 11870"/>
                <a:gd name="connsiteX1" fmla="*/ 0 w 9662"/>
                <a:gd name="connsiteY1" fmla="*/ 9977 h 11870"/>
                <a:gd name="connsiteX2" fmla="*/ 4871 w 9662"/>
                <a:gd name="connsiteY2" fmla="*/ 9523 h 11870"/>
                <a:gd name="connsiteX3" fmla="*/ 9662 w 9662"/>
                <a:gd name="connsiteY3" fmla="*/ 11870 h 11870"/>
                <a:gd name="connsiteX4" fmla="*/ 9278 w 9662"/>
                <a:gd name="connsiteY4" fmla="*/ 0 h 11870"/>
                <a:gd name="connsiteX5" fmla="*/ 793 w 9662"/>
                <a:gd name="connsiteY5" fmla="*/ 288 h 11870"/>
                <a:gd name="connsiteX0" fmla="*/ 592 w 9771"/>
                <a:gd name="connsiteY0" fmla="*/ 243 h 10156"/>
                <a:gd name="connsiteX1" fmla="*/ 0 w 9771"/>
                <a:gd name="connsiteY1" fmla="*/ 10156 h 10156"/>
                <a:gd name="connsiteX2" fmla="*/ 4812 w 9771"/>
                <a:gd name="connsiteY2" fmla="*/ 8023 h 10156"/>
                <a:gd name="connsiteX3" fmla="*/ 9771 w 9771"/>
                <a:gd name="connsiteY3" fmla="*/ 10000 h 10156"/>
                <a:gd name="connsiteX4" fmla="*/ 9374 w 9771"/>
                <a:gd name="connsiteY4" fmla="*/ 0 h 10156"/>
                <a:gd name="connsiteX5" fmla="*/ 592 w 9771"/>
                <a:gd name="connsiteY5" fmla="*/ 243 h 10156"/>
                <a:gd name="connsiteX0" fmla="*/ 1133 w 10277"/>
                <a:gd name="connsiteY0" fmla="*/ 0 h 11875"/>
                <a:gd name="connsiteX1" fmla="*/ 277 w 10277"/>
                <a:gd name="connsiteY1" fmla="*/ 11485 h 11875"/>
                <a:gd name="connsiteX2" fmla="*/ 5202 w 10277"/>
                <a:gd name="connsiteY2" fmla="*/ 9385 h 11875"/>
                <a:gd name="connsiteX3" fmla="*/ 10277 w 10277"/>
                <a:gd name="connsiteY3" fmla="*/ 11331 h 11875"/>
                <a:gd name="connsiteX4" fmla="*/ 9871 w 10277"/>
                <a:gd name="connsiteY4" fmla="*/ 1485 h 11875"/>
                <a:gd name="connsiteX5" fmla="*/ 1133 w 10277"/>
                <a:gd name="connsiteY5" fmla="*/ 0 h 11875"/>
                <a:gd name="connsiteX0" fmla="*/ 1069 w 10213"/>
                <a:gd name="connsiteY0" fmla="*/ 0 h 11875"/>
                <a:gd name="connsiteX1" fmla="*/ 213 w 10213"/>
                <a:gd name="connsiteY1" fmla="*/ 11485 h 11875"/>
                <a:gd name="connsiteX2" fmla="*/ 5138 w 10213"/>
                <a:gd name="connsiteY2" fmla="*/ 9385 h 11875"/>
                <a:gd name="connsiteX3" fmla="*/ 10213 w 10213"/>
                <a:gd name="connsiteY3" fmla="*/ 11331 h 11875"/>
                <a:gd name="connsiteX4" fmla="*/ 9807 w 10213"/>
                <a:gd name="connsiteY4" fmla="*/ 1485 h 11875"/>
                <a:gd name="connsiteX5" fmla="*/ 1069 w 10213"/>
                <a:gd name="connsiteY5" fmla="*/ 0 h 11875"/>
                <a:gd name="connsiteX0" fmla="*/ 856 w 10000"/>
                <a:gd name="connsiteY0" fmla="*/ 0 h 11875"/>
                <a:gd name="connsiteX1" fmla="*/ 0 w 10000"/>
                <a:gd name="connsiteY1" fmla="*/ 11485 h 11875"/>
                <a:gd name="connsiteX2" fmla="*/ 4925 w 10000"/>
                <a:gd name="connsiteY2" fmla="*/ 9385 h 11875"/>
                <a:gd name="connsiteX3" fmla="*/ 10000 w 10000"/>
                <a:gd name="connsiteY3" fmla="*/ 11331 h 11875"/>
                <a:gd name="connsiteX4" fmla="*/ 9594 w 10000"/>
                <a:gd name="connsiteY4" fmla="*/ 1485 h 11875"/>
                <a:gd name="connsiteX5" fmla="*/ 856 w 10000"/>
                <a:gd name="connsiteY5" fmla="*/ 0 h 11875"/>
                <a:gd name="connsiteX0" fmla="*/ 856 w 10000"/>
                <a:gd name="connsiteY0" fmla="*/ 0 h 11875"/>
                <a:gd name="connsiteX1" fmla="*/ 0 w 10000"/>
                <a:gd name="connsiteY1" fmla="*/ 11485 h 11875"/>
                <a:gd name="connsiteX2" fmla="*/ 4925 w 10000"/>
                <a:gd name="connsiteY2" fmla="*/ 9385 h 11875"/>
                <a:gd name="connsiteX3" fmla="*/ 10000 w 10000"/>
                <a:gd name="connsiteY3" fmla="*/ 11331 h 11875"/>
                <a:gd name="connsiteX4" fmla="*/ 9594 w 10000"/>
                <a:gd name="connsiteY4" fmla="*/ 1485 h 11875"/>
                <a:gd name="connsiteX5" fmla="*/ 856 w 10000"/>
                <a:gd name="connsiteY5" fmla="*/ 0 h 11875"/>
                <a:gd name="connsiteX0" fmla="*/ 856 w 10000"/>
                <a:gd name="connsiteY0" fmla="*/ 583 h 12458"/>
                <a:gd name="connsiteX1" fmla="*/ 0 w 10000"/>
                <a:gd name="connsiteY1" fmla="*/ 12068 h 12458"/>
                <a:gd name="connsiteX2" fmla="*/ 4925 w 10000"/>
                <a:gd name="connsiteY2" fmla="*/ 9968 h 12458"/>
                <a:gd name="connsiteX3" fmla="*/ 10000 w 10000"/>
                <a:gd name="connsiteY3" fmla="*/ 11914 h 12458"/>
                <a:gd name="connsiteX4" fmla="*/ 9453 w 10000"/>
                <a:gd name="connsiteY4" fmla="*/ 0 h 12458"/>
                <a:gd name="connsiteX5" fmla="*/ 856 w 10000"/>
                <a:gd name="connsiteY5" fmla="*/ 583 h 12458"/>
                <a:gd name="connsiteX0" fmla="*/ 856 w 10000"/>
                <a:gd name="connsiteY0" fmla="*/ 583 h 12458"/>
                <a:gd name="connsiteX1" fmla="*/ 0 w 10000"/>
                <a:gd name="connsiteY1" fmla="*/ 12068 h 12458"/>
                <a:gd name="connsiteX2" fmla="*/ 4925 w 10000"/>
                <a:gd name="connsiteY2" fmla="*/ 9968 h 12458"/>
                <a:gd name="connsiteX3" fmla="*/ 10000 w 10000"/>
                <a:gd name="connsiteY3" fmla="*/ 11914 h 12458"/>
                <a:gd name="connsiteX4" fmla="*/ 9453 w 10000"/>
                <a:gd name="connsiteY4" fmla="*/ 0 h 12458"/>
                <a:gd name="connsiteX5" fmla="*/ 856 w 10000"/>
                <a:gd name="connsiteY5" fmla="*/ 583 h 12458"/>
                <a:gd name="connsiteX0" fmla="*/ 856 w 10000"/>
                <a:gd name="connsiteY0" fmla="*/ 583 h 12343"/>
                <a:gd name="connsiteX1" fmla="*/ 0 w 10000"/>
                <a:gd name="connsiteY1" fmla="*/ 12068 h 12343"/>
                <a:gd name="connsiteX2" fmla="*/ 4925 w 10000"/>
                <a:gd name="connsiteY2" fmla="*/ 9968 h 12343"/>
                <a:gd name="connsiteX3" fmla="*/ 10000 w 10000"/>
                <a:gd name="connsiteY3" fmla="*/ 11914 h 12343"/>
                <a:gd name="connsiteX4" fmla="*/ 9453 w 10000"/>
                <a:gd name="connsiteY4" fmla="*/ 0 h 12343"/>
                <a:gd name="connsiteX5" fmla="*/ 856 w 10000"/>
                <a:gd name="connsiteY5" fmla="*/ 583 h 12343"/>
                <a:gd name="connsiteX0" fmla="*/ 856 w 10000"/>
                <a:gd name="connsiteY0" fmla="*/ 583 h 12401"/>
                <a:gd name="connsiteX1" fmla="*/ 0 w 10000"/>
                <a:gd name="connsiteY1" fmla="*/ 12068 h 12401"/>
                <a:gd name="connsiteX2" fmla="*/ 4925 w 10000"/>
                <a:gd name="connsiteY2" fmla="*/ 9968 h 12401"/>
                <a:gd name="connsiteX3" fmla="*/ 10000 w 10000"/>
                <a:gd name="connsiteY3" fmla="*/ 11914 h 12401"/>
                <a:gd name="connsiteX4" fmla="*/ 9453 w 10000"/>
                <a:gd name="connsiteY4" fmla="*/ 0 h 12401"/>
                <a:gd name="connsiteX5" fmla="*/ 856 w 10000"/>
                <a:gd name="connsiteY5" fmla="*/ 583 h 12401"/>
                <a:gd name="connsiteX0" fmla="*/ 856 w 10000"/>
                <a:gd name="connsiteY0" fmla="*/ 583 h 12458"/>
                <a:gd name="connsiteX1" fmla="*/ 0 w 10000"/>
                <a:gd name="connsiteY1" fmla="*/ 12068 h 12458"/>
                <a:gd name="connsiteX2" fmla="*/ 4925 w 10000"/>
                <a:gd name="connsiteY2" fmla="*/ 9968 h 12458"/>
                <a:gd name="connsiteX3" fmla="*/ 10000 w 10000"/>
                <a:gd name="connsiteY3" fmla="*/ 11914 h 12458"/>
                <a:gd name="connsiteX4" fmla="*/ 9453 w 10000"/>
                <a:gd name="connsiteY4" fmla="*/ 0 h 12458"/>
                <a:gd name="connsiteX5" fmla="*/ 856 w 10000"/>
                <a:gd name="connsiteY5" fmla="*/ 583 h 12458"/>
                <a:gd name="connsiteX0" fmla="*/ 856 w 10000"/>
                <a:gd name="connsiteY0" fmla="*/ 583 h 12401"/>
                <a:gd name="connsiteX1" fmla="*/ 0 w 10000"/>
                <a:gd name="connsiteY1" fmla="*/ 12068 h 12401"/>
                <a:gd name="connsiteX2" fmla="*/ 4925 w 10000"/>
                <a:gd name="connsiteY2" fmla="*/ 9968 h 12401"/>
                <a:gd name="connsiteX3" fmla="*/ 10000 w 10000"/>
                <a:gd name="connsiteY3" fmla="*/ 11914 h 12401"/>
                <a:gd name="connsiteX4" fmla="*/ 9453 w 10000"/>
                <a:gd name="connsiteY4" fmla="*/ 0 h 12401"/>
                <a:gd name="connsiteX5" fmla="*/ 856 w 10000"/>
                <a:gd name="connsiteY5" fmla="*/ 583 h 12401"/>
                <a:gd name="connsiteX0" fmla="*/ 1053 w 10197"/>
                <a:gd name="connsiteY0" fmla="*/ 583 h 12146"/>
                <a:gd name="connsiteX1" fmla="*/ 197 w 10197"/>
                <a:gd name="connsiteY1" fmla="*/ 12068 h 12146"/>
                <a:gd name="connsiteX2" fmla="*/ 5106 w 10197"/>
                <a:gd name="connsiteY2" fmla="*/ 6176 h 12146"/>
                <a:gd name="connsiteX3" fmla="*/ 10197 w 10197"/>
                <a:gd name="connsiteY3" fmla="*/ 11914 h 12146"/>
                <a:gd name="connsiteX4" fmla="*/ 9650 w 10197"/>
                <a:gd name="connsiteY4" fmla="*/ 0 h 12146"/>
                <a:gd name="connsiteX5" fmla="*/ 1053 w 10197"/>
                <a:gd name="connsiteY5" fmla="*/ 583 h 12146"/>
                <a:gd name="connsiteX0" fmla="*/ 1054 w 10198"/>
                <a:gd name="connsiteY0" fmla="*/ 583 h 12237"/>
                <a:gd name="connsiteX1" fmla="*/ 198 w 10198"/>
                <a:gd name="connsiteY1" fmla="*/ 12068 h 12237"/>
                <a:gd name="connsiteX2" fmla="*/ 5107 w 10198"/>
                <a:gd name="connsiteY2" fmla="*/ 8072 h 12237"/>
                <a:gd name="connsiteX3" fmla="*/ 10198 w 10198"/>
                <a:gd name="connsiteY3" fmla="*/ 11914 h 12237"/>
                <a:gd name="connsiteX4" fmla="*/ 9651 w 10198"/>
                <a:gd name="connsiteY4" fmla="*/ 0 h 12237"/>
                <a:gd name="connsiteX5" fmla="*/ 1054 w 10198"/>
                <a:gd name="connsiteY5" fmla="*/ 583 h 12237"/>
                <a:gd name="connsiteX0" fmla="*/ 1056 w 10200"/>
                <a:gd name="connsiteY0" fmla="*/ 583 h 12300"/>
                <a:gd name="connsiteX1" fmla="*/ 200 w 10200"/>
                <a:gd name="connsiteY1" fmla="*/ 12068 h 12300"/>
                <a:gd name="connsiteX2" fmla="*/ 5140 w 10200"/>
                <a:gd name="connsiteY2" fmla="*/ 8934 h 12300"/>
                <a:gd name="connsiteX3" fmla="*/ 10200 w 10200"/>
                <a:gd name="connsiteY3" fmla="*/ 11914 h 12300"/>
                <a:gd name="connsiteX4" fmla="*/ 9653 w 10200"/>
                <a:gd name="connsiteY4" fmla="*/ 0 h 12300"/>
                <a:gd name="connsiteX5" fmla="*/ 1056 w 10200"/>
                <a:gd name="connsiteY5" fmla="*/ 583 h 12300"/>
                <a:gd name="connsiteX0" fmla="*/ 1055 w 10199"/>
                <a:gd name="connsiteY0" fmla="*/ 583 h 12346"/>
                <a:gd name="connsiteX1" fmla="*/ 199 w 10199"/>
                <a:gd name="connsiteY1" fmla="*/ 12068 h 12346"/>
                <a:gd name="connsiteX2" fmla="*/ 5108 w 10199"/>
                <a:gd name="connsiteY2" fmla="*/ 9451 h 12346"/>
                <a:gd name="connsiteX3" fmla="*/ 10199 w 10199"/>
                <a:gd name="connsiteY3" fmla="*/ 11914 h 12346"/>
                <a:gd name="connsiteX4" fmla="*/ 9652 w 10199"/>
                <a:gd name="connsiteY4" fmla="*/ 0 h 12346"/>
                <a:gd name="connsiteX5" fmla="*/ 1055 w 10199"/>
                <a:gd name="connsiteY5" fmla="*/ 583 h 12346"/>
                <a:gd name="connsiteX0" fmla="*/ 1055 w 10199"/>
                <a:gd name="connsiteY0" fmla="*/ 583 h 12289"/>
                <a:gd name="connsiteX1" fmla="*/ 199 w 10199"/>
                <a:gd name="connsiteY1" fmla="*/ 12068 h 12289"/>
                <a:gd name="connsiteX2" fmla="*/ 5108 w 10199"/>
                <a:gd name="connsiteY2" fmla="*/ 9451 h 12289"/>
                <a:gd name="connsiteX3" fmla="*/ 10199 w 10199"/>
                <a:gd name="connsiteY3" fmla="*/ 11914 h 12289"/>
                <a:gd name="connsiteX4" fmla="*/ 9652 w 10199"/>
                <a:gd name="connsiteY4" fmla="*/ 0 h 12289"/>
                <a:gd name="connsiteX5" fmla="*/ 1055 w 10199"/>
                <a:gd name="connsiteY5" fmla="*/ 583 h 12289"/>
                <a:gd name="connsiteX0" fmla="*/ 1055 w 10199"/>
                <a:gd name="connsiteY0" fmla="*/ 583 h 12498"/>
                <a:gd name="connsiteX1" fmla="*/ 199 w 10199"/>
                <a:gd name="connsiteY1" fmla="*/ 12068 h 12498"/>
                <a:gd name="connsiteX2" fmla="*/ 5108 w 10199"/>
                <a:gd name="connsiteY2" fmla="*/ 9451 h 12498"/>
                <a:gd name="connsiteX3" fmla="*/ 10199 w 10199"/>
                <a:gd name="connsiteY3" fmla="*/ 11914 h 12498"/>
                <a:gd name="connsiteX4" fmla="*/ 9652 w 10199"/>
                <a:gd name="connsiteY4" fmla="*/ 0 h 12498"/>
                <a:gd name="connsiteX5" fmla="*/ 1055 w 10199"/>
                <a:gd name="connsiteY5" fmla="*/ 583 h 12498"/>
                <a:gd name="connsiteX0" fmla="*/ 1055 w 10199"/>
                <a:gd name="connsiteY0" fmla="*/ 583 h 12324"/>
                <a:gd name="connsiteX1" fmla="*/ 199 w 10199"/>
                <a:gd name="connsiteY1" fmla="*/ 12068 h 12324"/>
                <a:gd name="connsiteX2" fmla="*/ 5108 w 10199"/>
                <a:gd name="connsiteY2" fmla="*/ 9451 h 12324"/>
                <a:gd name="connsiteX3" fmla="*/ 10199 w 10199"/>
                <a:gd name="connsiteY3" fmla="*/ 11914 h 12324"/>
                <a:gd name="connsiteX4" fmla="*/ 9652 w 10199"/>
                <a:gd name="connsiteY4" fmla="*/ 0 h 12324"/>
                <a:gd name="connsiteX5" fmla="*/ 1055 w 10199"/>
                <a:gd name="connsiteY5" fmla="*/ 583 h 12324"/>
                <a:gd name="connsiteX0" fmla="*/ 1055 w 10199"/>
                <a:gd name="connsiteY0" fmla="*/ 583 h 12413"/>
                <a:gd name="connsiteX1" fmla="*/ 199 w 10199"/>
                <a:gd name="connsiteY1" fmla="*/ 12068 h 12413"/>
                <a:gd name="connsiteX2" fmla="*/ 5108 w 10199"/>
                <a:gd name="connsiteY2" fmla="*/ 9451 h 12413"/>
                <a:gd name="connsiteX3" fmla="*/ 10199 w 10199"/>
                <a:gd name="connsiteY3" fmla="*/ 11914 h 12413"/>
                <a:gd name="connsiteX4" fmla="*/ 9652 w 10199"/>
                <a:gd name="connsiteY4" fmla="*/ 0 h 12413"/>
                <a:gd name="connsiteX5" fmla="*/ 1055 w 10199"/>
                <a:gd name="connsiteY5" fmla="*/ 583 h 12413"/>
                <a:gd name="connsiteX0" fmla="*/ 1055 w 10199"/>
                <a:gd name="connsiteY0" fmla="*/ 583 h 12371"/>
                <a:gd name="connsiteX1" fmla="*/ 199 w 10199"/>
                <a:gd name="connsiteY1" fmla="*/ 12068 h 12371"/>
                <a:gd name="connsiteX2" fmla="*/ 5108 w 10199"/>
                <a:gd name="connsiteY2" fmla="*/ 9451 h 12371"/>
                <a:gd name="connsiteX3" fmla="*/ 10199 w 10199"/>
                <a:gd name="connsiteY3" fmla="*/ 11914 h 12371"/>
                <a:gd name="connsiteX4" fmla="*/ 9652 w 10199"/>
                <a:gd name="connsiteY4" fmla="*/ 0 h 12371"/>
                <a:gd name="connsiteX5" fmla="*/ 1055 w 10199"/>
                <a:gd name="connsiteY5" fmla="*/ 583 h 12371"/>
                <a:gd name="connsiteX0" fmla="*/ 1300 w 10444"/>
                <a:gd name="connsiteY0" fmla="*/ 583 h 12371"/>
                <a:gd name="connsiteX1" fmla="*/ 444 w 10444"/>
                <a:gd name="connsiteY1" fmla="*/ 12068 h 12371"/>
                <a:gd name="connsiteX2" fmla="*/ 5353 w 10444"/>
                <a:gd name="connsiteY2" fmla="*/ 9451 h 12371"/>
                <a:gd name="connsiteX3" fmla="*/ 10444 w 10444"/>
                <a:gd name="connsiteY3" fmla="*/ 11914 h 12371"/>
                <a:gd name="connsiteX4" fmla="*/ 9897 w 10444"/>
                <a:gd name="connsiteY4" fmla="*/ 0 h 12371"/>
                <a:gd name="connsiteX5" fmla="*/ 1300 w 10444"/>
                <a:gd name="connsiteY5" fmla="*/ 583 h 12371"/>
                <a:gd name="connsiteX0" fmla="*/ 856 w 10000"/>
                <a:gd name="connsiteY0" fmla="*/ 583 h 12371"/>
                <a:gd name="connsiteX1" fmla="*/ 0 w 10000"/>
                <a:gd name="connsiteY1" fmla="*/ 12068 h 12371"/>
                <a:gd name="connsiteX2" fmla="*/ 4909 w 10000"/>
                <a:gd name="connsiteY2" fmla="*/ 9451 h 12371"/>
                <a:gd name="connsiteX3" fmla="*/ 10000 w 10000"/>
                <a:gd name="connsiteY3" fmla="*/ 11914 h 12371"/>
                <a:gd name="connsiteX4" fmla="*/ 9453 w 10000"/>
                <a:gd name="connsiteY4" fmla="*/ 0 h 12371"/>
                <a:gd name="connsiteX5" fmla="*/ 856 w 10000"/>
                <a:gd name="connsiteY5" fmla="*/ 583 h 12371"/>
                <a:gd name="connsiteX0" fmla="*/ 856 w 10000"/>
                <a:gd name="connsiteY0" fmla="*/ 583 h 12371"/>
                <a:gd name="connsiteX1" fmla="*/ 0 w 10000"/>
                <a:gd name="connsiteY1" fmla="*/ 12068 h 12371"/>
                <a:gd name="connsiteX2" fmla="*/ 4909 w 10000"/>
                <a:gd name="connsiteY2" fmla="*/ 9451 h 12371"/>
                <a:gd name="connsiteX3" fmla="*/ 10000 w 10000"/>
                <a:gd name="connsiteY3" fmla="*/ 11914 h 12371"/>
                <a:gd name="connsiteX4" fmla="*/ 9453 w 10000"/>
                <a:gd name="connsiteY4" fmla="*/ 0 h 12371"/>
                <a:gd name="connsiteX5" fmla="*/ 856 w 10000"/>
                <a:gd name="connsiteY5" fmla="*/ 583 h 12371"/>
                <a:gd name="connsiteX0" fmla="*/ 856 w 10000"/>
                <a:gd name="connsiteY0" fmla="*/ 583 h 12068"/>
                <a:gd name="connsiteX1" fmla="*/ 0 w 10000"/>
                <a:gd name="connsiteY1" fmla="*/ 12068 h 12068"/>
                <a:gd name="connsiteX2" fmla="*/ 4909 w 10000"/>
                <a:gd name="connsiteY2" fmla="*/ 9451 h 12068"/>
                <a:gd name="connsiteX3" fmla="*/ 10000 w 10000"/>
                <a:gd name="connsiteY3" fmla="*/ 11914 h 12068"/>
                <a:gd name="connsiteX4" fmla="*/ 9453 w 10000"/>
                <a:gd name="connsiteY4" fmla="*/ 0 h 12068"/>
                <a:gd name="connsiteX5" fmla="*/ 856 w 10000"/>
                <a:gd name="connsiteY5" fmla="*/ 583 h 12068"/>
                <a:gd name="connsiteX0" fmla="*/ 856 w 10000"/>
                <a:gd name="connsiteY0" fmla="*/ 583 h 12068"/>
                <a:gd name="connsiteX1" fmla="*/ 0 w 10000"/>
                <a:gd name="connsiteY1" fmla="*/ 12068 h 12068"/>
                <a:gd name="connsiteX2" fmla="*/ 4909 w 10000"/>
                <a:gd name="connsiteY2" fmla="*/ 9451 h 12068"/>
                <a:gd name="connsiteX3" fmla="*/ 10000 w 10000"/>
                <a:gd name="connsiteY3" fmla="*/ 11914 h 12068"/>
                <a:gd name="connsiteX4" fmla="*/ 9453 w 10000"/>
                <a:gd name="connsiteY4" fmla="*/ 0 h 12068"/>
                <a:gd name="connsiteX5" fmla="*/ 856 w 10000"/>
                <a:gd name="connsiteY5" fmla="*/ 583 h 12068"/>
                <a:gd name="connsiteX0" fmla="*/ 856 w 10000"/>
                <a:gd name="connsiteY0" fmla="*/ 583 h 12068"/>
                <a:gd name="connsiteX1" fmla="*/ 0 w 10000"/>
                <a:gd name="connsiteY1" fmla="*/ 12068 h 12068"/>
                <a:gd name="connsiteX2" fmla="*/ 4909 w 10000"/>
                <a:gd name="connsiteY2" fmla="*/ 9451 h 12068"/>
                <a:gd name="connsiteX3" fmla="*/ 10000 w 10000"/>
                <a:gd name="connsiteY3" fmla="*/ 11914 h 12068"/>
                <a:gd name="connsiteX4" fmla="*/ 9453 w 10000"/>
                <a:gd name="connsiteY4" fmla="*/ 0 h 12068"/>
                <a:gd name="connsiteX5" fmla="*/ 856 w 10000"/>
                <a:gd name="connsiteY5" fmla="*/ 583 h 12068"/>
                <a:gd name="connsiteX0" fmla="*/ 684 w 9828"/>
                <a:gd name="connsiteY0" fmla="*/ 583 h 11914"/>
                <a:gd name="connsiteX1" fmla="*/ 0 w 9828"/>
                <a:gd name="connsiteY1" fmla="*/ 11896 h 11914"/>
                <a:gd name="connsiteX2" fmla="*/ 4737 w 9828"/>
                <a:gd name="connsiteY2" fmla="*/ 9451 h 11914"/>
                <a:gd name="connsiteX3" fmla="*/ 9828 w 9828"/>
                <a:gd name="connsiteY3" fmla="*/ 11914 h 11914"/>
                <a:gd name="connsiteX4" fmla="*/ 9281 w 9828"/>
                <a:gd name="connsiteY4" fmla="*/ 0 h 11914"/>
                <a:gd name="connsiteX5" fmla="*/ 684 w 9828"/>
                <a:gd name="connsiteY5" fmla="*/ 583 h 11914"/>
                <a:gd name="connsiteX0" fmla="*/ 775 w 10079"/>
                <a:gd name="connsiteY0" fmla="*/ 489 h 10000"/>
                <a:gd name="connsiteX1" fmla="*/ 0 w 10079"/>
                <a:gd name="connsiteY1" fmla="*/ 9985 h 10000"/>
                <a:gd name="connsiteX2" fmla="*/ 4899 w 10079"/>
                <a:gd name="connsiteY2" fmla="*/ 7933 h 10000"/>
                <a:gd name="connsiteX3" fmla="*/ 10079 w 10079"/>
                <a:gd name="connsiteY3" fmla="*/ 10000 h 10000"/>
                <a:gd name="connsiteX4" fmla="*/ 9522 w 10079"/>
                <a:gd name="connsiteY4" fmla="*/ 0 h 10000"/>
                <a:gd name="connsiteX5" fmla="*/ 775 w 10079"/>
                <a:gd name="connsiteY5" fmla="*/ 489 h 10000"/>
                <a:gd name="connsiteX0" fmla="*/ 775 w 10079"/>
                <a:gd name="connsiteY0" fmla="*/ 1073 h 10584"/>
                <a:gd name="connsiteX1" fmla="*/ 0 w 10079"/>
                <a:gd name="connsiteY1" fmla="*/ 10569 h 10584"/>
                <a:gd name="connsiteX2" fmla="*/ 4899 w 10079"/>
                <a:gd name="connsiteY2" fmla="*/ 8517 h 10584"/>
                <a:gd name="connsiteX3" fmla="*/ 10079 w 10079"/>
                <a:gd name="connsiteY3" fmla="*/ 10584 h 10584"/>
                <a:gd name="connsiteX4" fmla="*/ 9522 w 10079"/>
                <a:gd name="connsiteY4" fmla="*/ 584 h 10584"/>
                <a:gd name="connsiteX5" fmla="*/ 775 w 10079"/>
                <a:gd name="connsiteY5" fmla="*/ 1073 h 10584"/>
                <a:gd name="connsiteX0" fmla="*/ 791 w 10095"/>
                <a:gd name="connsiteY0" fmla="*/ 1073 h 10584"/>
                <a:gd name="connsiteX1" fmla="*/ 0 w 10095"/>
                <a:gd name="connsiteY1" fmla="*/ 9267 h 10584"/>
                <a:gd name="connsiteX2" fmla="*/ 4915 w 10095"/>
                <a:gd name="connsiteY2" fmla="*/ 8517 h 10584"/>
                <a:gd name="connsiteX3" fmla="*/ 10095 w 10095"/>
                <a:gd name="connsiteY3" fmla="*/ 10584 h 10584"/>
                <a:gd name="connsiteX4" fmla="*/ 9538 w 10095"/>
                <a:gd name="connsiteY4" fmla="*/ 584 h 10584"/>
                <a:gd name="connsiteX5" fmla="*/ 791 w 10095"/>
                <a:gd name="connsiteY5" fmla="*/ 1073 h 10584"/>
                <a:gd name="connsiteX0" fmla="*/ 807 w 10111"/>
                <a:gd name="connsiteY0" fmla="*/ 1073 h 10584"/>
                <a:gd name="connsiteX1" fmla="*/ 0 w 10111"/>
                <a:gd name="connsiteY1" fmla="*/ 9990 h 10584"/>
                <a:gd name="connsiteX2" fmla="*/ 4931 w 10111"/>
                <a:gd name="connsiteY2" fmla="*/ 8517 h 10584"/>
                <a:gd name="connsiteX3" fmla="*/ 10111 w 10111"/>
                <a:gd name="connsiteY3" fmla="*/ 10584 h 10584"/>
                <a:gd name="connsiteX4" fmla="*/ 9554 w 10111"/>
                <a:gd name="connsiteY4" fmla="*/ 584 h 10584"/>
                <a:gd name="connsiteX5" fmla="*/ 807 w 10111"/>
                <a:gd name="connsiteY5" fmla="*/ 1073 h 10584"/>
                <a:gd name="connsiteX0" fmla="*/ 586 w 10462"/>
                <a:gd name="connsiteY0" fmla="*/ 799 h 11467"/>
                <a:gd name="connsiteX1" fmla="*/ 351 w 10462"/>
                <a:gd name="connsiteY1" fmla="*/ 10873 h 11467"/>
                <a:gd name="connsiteX2" fmla="*/ 5282 w 10462"/>
                <a:gd name="connsiteY2" fmla="*/ 9400 h 11467"/>
                <a:gd name="connsiteX3" fmla="*/ 10462 w 10462"/>
                <a:gd name="connsiteY3" fmla="*/ 11467 h 11467"/>
                <a:gd name="connsiteX4" fmla="*/ 9905 w 10462"/>
                <a:gd name="connsiteY4" fmla="*/ 1467 h 11467"/>
                <a:gd name="connsiteX5" fmla="*/ 586 w 10462"/>
                <a:gd name="connsiteY5" fmla="*/ 799 h 11467"/>
                <a:gd name="connsiteX0" fmla="*/ 768 w 10390"/>
                <a:gd name="connsiteY0" fmla="*/ 799 h 11467"/>
                <a:gd name="connsiteX1" fmla="*/ 279 w 10390"/>
                <a:gd name="connsiteY1" fmla="*/ 10873 h 11467"/>
                <a:gd name="connsiteX2" fmla="*/ 5210 w 10390"/>
                <a:gd name="connsiteY2" fmla="*/ 9400 h 11467"/>
                <a:gd name="connsiteX3" fmla="*/ 10390 w 10390"/>
                <a:gd name="connsiteY3" fmla="*/ 11467 h 11467"/>
                <a:gd name="connsiteX4" fmla="*/ 9833 w 10390"/>
                <a:gd name="connsiteY4" fmla="*/ 1467 h 11467"/>
                <a:gd name="connsiteX5" fmla="*/ 768 w 10390"/>
                <a:gd name="connsiteY5" fmla="*/ 799 h 11467"/>
                <a:gd name="connsiteX0" fmla="*/ 489 w 10111"/>
                <a:gd name="connsiteY0" fmla="*/ 799 h 11467"/>
                <a:gd name="connsiteX1" fmla="*/ 0 w 10111"/>
                <a:gd name="connsiteY1" fmla="*/ 10873 h 11467"/>
                <a:gd name="connsiteX2" fmla="*/ 4931 w 10111"/>
                <a:gd name="connsiteY2" fmla="*/ 9400 h 11467"/>
                <a:gd name="connsiteX3" fmla="*/ 10111 w 10111"/>
                <a:gd name="connsiteY3" fmla="*/ 11467 h 11467"/>
                <a:gd name="connsiteX4" fmla="*/ 9554 w 10111"/>
                <a:gd name="connsiteY4" fmla="*/ 1467 h 11467"/>
                <a:gd name="connsiteX5" fmla="*/ 489 w 10111"/>
                <a:gd name="connsiteY5" fmla="*/ 799 h 11467"/>
                <a:gd name="connsiteX0" fmla="*/ 489 w 10111"/>
                <a:gd name="connsiteY0" fmla="*/ 799 h 11467"/>
                <a:gd name="connsiteX1" fmla="*/ 0 w 10111"/>
                <a:gd name="connsiteY1" fmla="*/ 10873 h 11467"/>
                <a:gd name="connsiteX2" fmla="*/ 4931 w 10111"/>
                <a:gd name="connsiteY2" fmla="*/ 9400 h 11467"/>
                <a:gd name="connsiteX3" fmla="*/ 10111 w 10111"/>
                <a:gd name="connsiteY3" fmla="*/ 11467 h 11467"/>
                <a:gd name="connsiteX4" fmla="*/ 9554 w 10111"/>
                <a:gd name="connsiteY4" fmla="*/ 1467 h 11467"/>
                <a:gd name="connsiteX5" fmla="*/ 489 w 10111"/>
                <a:gd name="connsiteY5" fmla="*/ 799 h 11467"/>
                <a:gd name="connsiteX0" fmla="*/ 489 w 10111"/>
                <a:gd name="connsiteY0" fmla="*/ 799 h 11573"/>
                <a:gd name="connsiteX1" fmla="*/ 0 w 10111"/>
                <a:gd name="connsiteY1" fmla="*/ 10873 h 11573"/>
                <a:gd name="connsiteX2" fmla="*/ 2459 w 10111"/>
                <a:gd name="connsiteY2" fmla="*/ 10569 h 11573"/>
                <a:gd name="connsiteX3" fmla="*/ 4931 w 10111"/>
                <a:gd name="connsiteY3" fmla="*/ 9400 h 11573"/>
                <a:gd name="connsiteX4" fmla="*/ 10111 w 10111"/>
                <a:gd name="connsiteY4" fmla="*/ 11467 h 11573"/>
                <a:gd name="connsiteX5" fmla="*/ 9554 w 10111"/>
                <a:gd name="connsiteY5" fmla="*/ 1467 h 11573"/>
                <a:gd name="connsiteX6" fmla="*/ 489 w 10111"/>
                <a:gd name="connsiteY6" fmla="*/ 799 h 11573"/>
                <a:gd name="connsiteX0" fmla="*/ 582 w 10204"/>
                <a:gd name="connsiteY0" fmla="*/ 799 h 11467"/>
                <a:gd name="connsiteX1" fmla="*/ 93 w 10204"/>
                <a:gd name="connsiteY1" fmla="*/ 10873 h 11467"/>
                <a:gd name="connsiteX2" fmla="*/ 2584 w 10204"/>
                <a:gd name="connsiteY2" fmla="*/ 9412 h 11467"/>
                <a:gd name="connsiteX3" fmla="*/ 5024 w 10204"/>
                <a:gd name="connsiteY3" fmla="*/ 9400 h 11467"/>
                <a:gd name="connsiteX4" fmla="*/ 10204 w 10204"/>
                <a:gd name="connsiteY4" fmla="*/ 11467 h 11467"/>
                <a:gd name="connsiteX5" fmla="*/ 9647 w 10204"/>
                <a:gd name="connsiteY5" fmla="*/ 1467 h 11467"/>
                <a:gd name="connsiteX6" fmla="*/ 582 w 10204"/>
                <a:gd name="connsiteY6" fmla="*/ 799 h 11467"/>
                <a:gd name="connsiteX0" fmla="*/ 582 w 10204"/>
                <a:gd name="connsiteY0" fmla="*/ 799 h 11467"/>
                <a:gd name="connsiteX1" fmla="*/ 93 w 10204"/>
                <a:gd name="connsiteY1" fmla="*/ 10873 h 11467"/>
                <a:gd name="connsiteX2" fmla="*/ 2584 w 10204"/>
                <a:gd name="connsiteY2" fmla="*/ 9412 h 11467"/>
                <a:gd name="connsiteX3" fmla="*/ 5024 w 10204"/>
                <a:gd name="connsiteY3" fmla="*/ 7809 h 11467"/>
                <a:gd name="connsiteX4" fmla="*/ 10204 w 10204"/>
                <a:gd name="connsiteY4" fmla="*/ 11467 h 11467"/>
                <a:gd name="connsiteX5" fmla="*/ 9647 w 10204"/>
                <a:gd name="connsiteY5" fmla="*/ 1467 h 11467"/>
                <a:gd name="connsiteX6" fmla="*/ 582 w 10204"/>
                <a:gd name="connsiteY6" fmla="*/ 799 h 11467"/>
                <a:gd name="connsiteX0" fmla="*/ 582 w 10204"/>
                <a:gd name="connsiteY0" fmla="*/ 799 h 11467"/>
                <a:gd name="connsiteX1" fmla="*/ 93 w 10204"/>
                <a:gd name="connsiteY1" fmla="*/ 10873 h 11467"/>
                <a:gd name="connsiteX2" fmla="*/ 2584 w 10204"/>
                <a:gd name="connsiteY2" fmla="*/ 9412 h 11467"/>
                <a:gd name="connsiteX3" fmla="*/ 5008 w 10204"/>
                <a:gd name="connsiteY3" fmla="*/ 9545 h 11467"/>
                <a:gd name="connsiteX4" fmla="*/ 10204 w 10204"/>
                <a:gd name="connsiteY4" fmla="*/ 11467 h 11467"/>
                <a:gd name="connsiteX5" fmla="*/ 9647 w 10204"/>
                <a:gd name="connsiteY5" fmla="*/ 1467 h 11467"/>
                <a:gd name="connsiteX6" fmla="*/ 582 w 10204"/>
                <a:gd name="connsiteY6" fmla="*/ 799 h 11467"/>
                <a:gd name="connsiteX0" fmla="*/ 489 w 10111"/>
                <a:gd name="connsiteY0" fmla="*/ 799 h 11467"/>
                <a:gd name="connsiteX1" fmla="*/ 0 w 10111"/>
                <a:gd name="connsiteY1" fmla="*/ 10873 h 11467"/>
                <a:gd name="connsiteX2" fmla="*/ 2491 w 10111"/>
                <a:gd name="connsiteY2" fmla="*/ 9412 h 11467"/>
                <a:gd name="connsiteX3" fmla="*/ 4915 w 10111"/>
                <a:gd name="connsiteY3" fmla="*/ 9545 h 11467"/>
                <a:gd name="connsiteX4" fmla="*/ 10111 w 10111"/>
                <a:gd name="connsiteY4" fmla="*/ 11467 h 11467"/>
                <a:gd name="connsiteX5" fmla="*/ 9554 w 10111"/>
                <a:gd name="connsiteY5" fmla="*/ 1467 h 11467"/>
                <a:gd name="connsiteX6" fmla="*/ 489 w 10111"/>
                <a:gd name="connsiteY6" fmla="*/ 799 h 11467"/>
                <a:gd name="connsiteX0" fmla="*/ 489 w 10111"/>
                <a:gd name="connsiteY0" fmla="*/ 799 h 11467"/>
                <a:gd name="connsiteX1" fmla="*/ 0 w 10111"/>
                <a:gd name="connsiteY1" fmla="*/ 10873 h 11467"/>
                <a:gd name="connsiteX2" fmla="*/ 2491 w 10111"/>
                <a:gd name="connsiteY2" fmla="*/ 9412 h 11467"/>
                <a:gd name="connsiteX3" fmla="*/ 4915 w 10111"/>
                <a:gd name="connsiteY3" fmla="*/ 9545 h 11467"/>
                <a:gd name="connsiteX4" fmla="*/ 10111 w 10111"/>
                <a:gd name="connsiteY4" fmla="*/ 11467 h 11467"/>
                <a:gd name="connsiteX5" fmla="*/ 9554 w 10111"/>
                <a:gd name="connsiteY5" fmla="*/ 1467 h 11467"/>
                <a:gd name="connsiteX6" fmla="*/ 489 w 10111"/>
                <a:gd name="connsiteY6" fmla="*/ 799 h 11467"/>
                <a:gd name="connsiteX0" fmla="*/ 457 w 10079"/>
                <a:gd name="connsiteY0" fmla="*/ 799 h 11467"/>
                <a:gd name="connsiteX1" fmla="*/ 0 w 10079"/>
                <a:gd name="connsiteY1" fmla="*/ 11403 h 11467"/>
                <a:gd name="connsiteX2" fmla="*/ 2459 w 10079"/>
                <a:gd name="connsiteY2" fmla="*/ 9412 h 11467"/>
                <a:gd name="connsiteX3" fmla="*/ 4883 w 10079"/>
                <a:gd name="connsiteY3" fmla="*/ 9545 h 11467"/>
                <a:gd name="connsiteX4" fmla="*/ 10079 w 10079"/>
                <a:gd name="connsiteY4" fmla="*/ 11467 h 11467"/>
                <a:gd name="connsiteX5" fmla="*/ 9522 w 10079"/>
                <a:gd name="connsiteY5" fmla="*/ 1467 h 11467"/>
                <a:gd name="connsiteX6" fmla="*/ 457 w 10079"/>
                <a:gd name="connsiteY6" fmla="*/ 799 h 11467"/>
                <a:gd name="connsiteX0" fmla="*/ 378 w 10000"/>
                <a:gd name="connsiteY0" fmla="*/ 799 h 11467"/>
                <a:gd name="connsiteX1" fmla="*/ 0 w 10000"/>
                <a:gd name="connsiteY1" fmla="*/ 11403 h 11467"/>
                <a:gd name="connsiteX2" fmla="*/ 2380 w 10000"/>
                <a:gd name="connsiteY2" fmla="*/ 9412 h 11467"/>
                <a:gd name="connsiteX3" fmla="*/ 4804 w 10000"/>
                <a:gd name="connsiteY3" fmla="*/ 9545 h 11467"/>
                <a:gd name="connsiteX4" fmla="*/ 10000 w 10000"/>
                <a:gd name="connsiteY4" fmla="*/ 11467 h 11467"/>
                <a:gd name="connsiteX5" fmla="*/ 9443 w 10000"/>
                <a:gd name="connsiteY5" fmla="*/ 1467 h 11467"/>
                <a:gd name="connsiteX6" fmla="*/ 378 w 10000"/>
                <a:gd name="connsiteY6" fmla="*/ 799 h 11467"/>
                <a:gd name="connsiteX0" fmla="*/ 457 w 10079"/>
                <a:gd name="connsiteY0" fmla="*/ 799 h 12199"/>
                <a:gd name="connsiteX1" fmla="*/ 0 w 10079"/>
                <a:gd name="connsiteY1" fmla="*/ 12199 h 12199"/>
                <a:gd name="connsiteX2" fmla="*/ 2459 w 10079"/>
                <a:gd name="connsiteY2" fmla="*/ 9412 h 12199"/>
                <a:gd name="connsiteX3" fmla="*/ 4883 w 10079"/>
                <a:gd name="connsiteY3" fmla="*/ 9545 h 12199"/>
                <a:gd name="connsiteX4" fmla="*/ 10079 w 10079"/>
                <a:gd name="connsiteY4" fmla="*/ 11467 h 12199"/>
                <a:gd name="connsiteX5" fmla="*/ 9522 w 10079"/>
                <a:gd name="connsiteY5" fmla="*/ 1467 h 12199"/>
                <a:gd name="connsiteX6" fmla="*/ 457 w 10079"/>
                <a:gd name="connsiteY6" fmla="*/ 799 h 12199"/>
                <a:gd name="connsiteX0" fmla="*/ 457 w 10079"/>
                <a:gd name="connsiteY0" fmla="*/ 799 h 12199"/>
                <a:gd name="connsiteX1" fmla="*/ 0 w 10079"/>
                <a:gd name="connsiteY1" fmla="*/ 12199 h 12199"/>
                <a:gd name="connsiteX2" fmla="*/ 2459 w 10079"/>
                <a:gd name="connsiteY2" fmla="*/ 9412 h 12199"/>
                <a:gd name="connsiteX3" fmla="*/ 5392 w 10079"/>
                <a:gd name="connsiteY3" fmla="*/ 8882 h 12199"/>
                <a:gd name="connsiteX4" fmla="*/ 10079 w 10079"/>
                <a:gd name="connsiteY4" fmla="*/ 11467 h 12199"/>
                <a:gd name="connsiteX5" fmla="*/ 9522 w 10079"/>
                <a:gd name="connsiteY5" fmla="*/ 1467 h 12199"/>
                <a:gd name="connsiteX6" fmla="*/ 457 w 10079"/>
                <a:gd name="connsiteY6" fmla="*/ 799 h 12199"/>
                <a:gd name="connsiteX0" fmla="*/ 457 w 10079"/>
                <a:gd name="connsiteY0" fmla="*/ 799 h 11467"/>
                <a:gd name="connsiteX1" fmla="*/ 0 w 10079"/>
                <a:gd name="connsiteY1" fmla="*/ 11404 h 11467"/>
                <a:gd name="connsiteX2" fmla="*/ 2459 w 10079"/>
                <a:gd name="connsiteY2" fmla="*/ 9412 h 11467"/>
                <a:gd name="connsiteX3" fmla="*/ 5392 w 10079"/>
                <a:gd name="connsiteY3" fmla="*/ 8882 h 11467"/>
                <a:gd name="connsiteX4" fmla="*/ 10079 w 10079"/>
                <a:gd name="connsiteY4" fmla="*/ 11467 h 11467"/>
                <a:gd name="connsiteX5" fmla="*/ 9522 w 10079"/>
                <a:gd name="connsiteY5" fmla="*/ 1467 h 11467"/>
                <a:gd name="connsiteX6" fmla="*/ 457 w 10079"/>
                <a:gd name="connsiteY6" fmla="*/ 799 h 11467"/>
                <a:gd name="connsiteX0" fmla="*/ 457 w 10079"/>
                <a:gd name="connsiteY0" fmla="*/ 799 h 11467"/>
                <a:gd name="connsiteX1" fmla="*/ 0 w 10079"/>
                <a:gd name="connsiteY1" fmla="*/ 11404 h 11467"/>
                <a:gd name="connsiteX2" fmla="*/ 2459 w 10079"/>
                <a:gd name="connsiteY2" fmla="*/ 9412 h 11467"/>
                <a:gd name="connsiteX3" fmla="*/ 5583 w 10079"/>
                <a:gd name="connsiteY3" fmla="*/ 8882 h 11467"/>
                <a:gd name="connsiteX4" fmla="*/ 10079 w 10079"/>
                <a:gd name="connsiteY4" fmla="*/ 11467 h 11467"/>
                <a:gd name="connsiteX5" fmla="*/ 9522 w 10079"/>
                <a:gd name="connsiteY5" fmla="*/ 1467 h 11467"/>
                <a:gd name="connsiteX6" fmla="*/ 457 w 10079"/>
                <a:gd name="connsiteY6" fmla="*/ 799 h 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9" h="11467">
                  <a:moveTo>
                    <a:pt x="457" y="799"/>
                  </a:moveTo>
                  <a:cubicBezTo>
                    <a:pt x="305" y="4334"/>
                    <a:pt x="152" y="7869"/>
                    <a:pt x="0" y="11404"/>
                  </a:cubicBezTo>
                  <a:lnTo>
                    <a:pt x="2459" y="9412"/>
                  </a:lnTo>
                  <a:cubicBezTo>
                    <a:pt x="3281" y="9167"/>
                    <a:pt x="4313" y="8540"/>
                    <a:pt x="5583" y="8882"/>
                  </a:cubicBezTo>
                  <a:cubicBezTo>
                    <a:pt x="6853" y="9224"/>
                    <a:pt x="8352" y="10778"/>
                    <a:pt x="10079" y="11467"/>
                  </a:cubicBezTo>
                  <a:cubicBezTo>
                    <a:pt x="9942" y="8712"/>
                    <a:pt x="9660" y="4222"/>
                    <a:pt x="9522" y="1467"/>
                  </a:cubicBezTo>
                  <a:cubicBezTo>
                    <a:pt x="6606" y="1630"/>
                    <a:pt x="3357" y="-1390"/>
                    <a:pt x="457" y="799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ffectLst>
              <a:glow rad="495300">
                <a:schemeClr val="bg1">
                  <a:lumMod val="95000"/>
                  <a:alpha val="84000"/>
                </a:schemeClr>
              </a:glow>
              <a:softEdge rad="152400"/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pic>
          <p:nvPicPr>
            <p:cNvPr id="18" name="Picture 49"/>
            <p:cNvPicPr>
              <a:picLocks noChangeAspect="1"/>
            </p:cNvPicPr>
            <p:nvPr/>
          </p:nvPicPr>
          <p:blipFill>
            <a:blip r:embed="rId3"/>
            <a:srcRect l="143" t="-607" r="-690" b="42674"/>
            <a:stretch>
              <a:fillRect/>
            </a:stretch>
          </p:blipFill>
          <p:spPr bwMode="auto">
            <a:xfrm>
              <a:off x="1305061" y="1331193"/>
              <a:ext cx="6742114" cy="74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1487490" y="3119220"/>
            <a:ext cx="6029891" cy="1103530"/>
            <a:chOff x="1993714" y="1739322"/>
            <a:chExt cx="4893925" cy="1104445"/>
          </a:xfrm>
        </p:grpSpPr>
        <p:sp>
          <p:nvSpPr>
            <p:cNvPr id="20" name="TextBox 1"/>
            <p:cNvSpPr txBox="1">
              <a:spLocks noChangeArrowheads="1"/>
            </p:cNvSpPr>
            <p:nvPr/>
          </p:nvSpPr>
          <p:spPr bwMode="auto">
            <a:xfrm>
              <a:off x="1993714" y="1765656"/>
              <a:ext cx="488141" cy="10781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03</a:t>
              </a:r>
            </a:p>
            <a:p>
              <a:pPr>
                <a:defRPr/>
              </a:pPr>
              <a:endParaRPr lang="en-US" altLang="en-US" sz="3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2827328" y="1739322"/>
              <a:ext cx="4060311" cy="64686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Solusi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Implementasi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POJK </a:t>
              </a:r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Terkait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Undang-Undang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Perseroan </a:t>
              </a:r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Terbatas</a:t>
              </a:r>
              <a:endParaRPr lang="en-US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2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90" y="858837"/>
            <a:ext cx="81756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43"/>
          <p:cNvGrpSpPr>
            <a:grpSpLocks/>
          </p:cNvGrpSpPr>
          <p:nvPr/>
        </p:nvGrpSpPr>
        <p:grpSpPr bwMode="auto">
          <a:xfrm>
            <a:off x="1219200" y="3922712"/>
            <a:ext cx="6829425" cy="985838"/>
            <a:chOff x="1217731" y="1331193"/>
            <a:chExt cx="6829444" cy="985755"/>
          </a:xfrm>
        </p:grpSpPr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1217731" y="1386536"/>
              <a:ext cx="6819782" cy="930412"/>
            </a:xfrm>
            <a:custGeom>
              <a:avLst/>
              <a:gdLst>
                <a:gd name="T0" fmla="*/ 208 w 2379"/>
                <a:gd name="T1" fmla="*/ 32 h 1111"/>
                <a:gd name="T2" fmla="*/ 0 w 2379"/>
                <a:gd name="T3" fmla="*/ 1111 h 1111"/>
                <a:gd name="T4" fmla="*/ 1163 w 2379"/>
                <a:gd name="T5" fmla="*/ 1058 h 1111"/>
                <a:gd name="T6" fmla="*/ 2379 w 2379"/>
                <a:gd name="T7" fmla="*/ 1111 h 1111"/>
                <a:gd name="T8" fmla="*/ 2195 w 2379"/>
                <a:gd name="T9" fmla="*/ 0 h 1111"/>
                <a:gd name="T10" fmla="*/ 208 w 2379"/>
                <a:gd name="T11" fmla="*/ 32 h 1111"/>
                <a:gd name="connsiteX0" fmla="*/ 757 w 9883"/>
                <a:gd name="connsiteY0" fmla="*/ 288 h 10000"/>
                <a:gd name="connsiteX1" fmla="*/ 6 w 9883"/>
                <a:gd name="connsiteY1" fmla="*/ 10000 h 10000"/>
                <a:gd name="connsiteX2" fmla="*/ 4772 w 9883"/>
                <a:gd name="connsiteY2" fmla="*/ 9523 h 10000"/>
                <a:gd name="connsiteX3" fmla="*/ 9883 w 9883"/>
                <a:gd name="connsiteY3" fmla="*/ 10000 h 10000"/>
                <a:gd name="connsiteX4" fmla="*/ 9110 w 9883"/>
                <a:gd name="connsiteY4" fmla="*/ 0 h 10000"/>
                <a:gd name="connsiteX5" fmla="*/ 757 w 9883"/>
                <a:gd name="connsiteY5" fmla="*/ 288 h 10000"/>
                <a:gd name="connsiteX0" fmla="*/ 766 w 9969"/>
                <a:gd name="connsiteY0" fmla="*/ 288 h 10000"/>
                <a:gd name="connsiteX1" fmla="*/ 6 w 9969"/>
                <a:gd name="connsiteY1" fmla="*/ 10000 h 10000"/>
                <a:gd name="connsiteX2" fmla="*/ 4828 w 9969"/>
                <a:gd name="connsiteY2" fmla="*/ 9523 h 10000"/>
                <a:gd name="connsiteX3" fmla="*/ 9969 w 9969"/>
                <a:gd name="connsiteY3" fmla="*/ 10000 h 10000"/>
                <a:gd name="connsiteX4" fmla="*/ 9218 w 9969"/>
                <a:gd name="connsiteY4" fmla="*/ 0 h 10000"/>
                <a:gd name="connsiteX5" fmla="*/ 766 w 9969"/>
                <a:gd name="connsiteY5" fmla="*/ 288 h 10000"/>
                <a:gd name="connsiteX0" fmla="*/ 1232 w 10464"/>
                <a:gd name="connsiteY0" fmla="*/ 288 h 10000"/>
                <a:gd name="connsiteX1" fmla="*/ 470 w 10464"/>
                <a:gd name="connsiteY1" fmla="*/ 10000 h 10000"/>
                <a:gd name="connsiteX2" fmla="*/ 5307 w 10464"/>
                <a:gd name="connsiteY2" fmla="*/ 9523 h 10000"/>
                <a:gd name="connsiteX3" fmla="*/ 10464 w 10464"/>
                <a:gd name="connsiteY3" fmla="*/ 10000 h 10000"/>
                <a:gd name="connsiteX4" fmla="*/ 9711 w 10464"/>
                <a:gd name="connsiteY4" fmla="*/ 0 h 10000"/>
                <a:gd name="connsiteX5" fmla="*/ 1232 w 10464"/>
                <a:gd name="connsiteY5" fmla="*/ 288 h 10000"/>
                <a:gd name="connsiteX0" fmla="*/ 783 w 10015"/>
                <a:gd name="connsiteY0" fmla="*/ 288 h 10000"/>
                <a:gd name="connsiteX1" fmla="*/ 21 w 10015"/>
                <a:gd name="connsiteY1" fmla="*/ 10000 h 10000"/>
                <a:gd name="connsiteX2" fmla="*/ 4858 w 10015"/>
                <a:gd name="connsiteY2" fmla="*/ 9523 h 10000"/>
                <a:gd name="connsiteX3" fmla="*/ 10015 w 10015"/>
                <a:gd name="connsiteY3" fmla="*/ 10000 h 10000"/>
                <a:gd name="connsiteX4" fmla="*/ 9262 w 10015"/>
                <a:gd name="connsiteY4" fmla="*/ 0 h 10000"/>
                <a:gd name="connsiteX5" fmla="*/ 783 w 10015"/>
                <a:gd name="connsiteY5" fmla="*/ 288 h 10000"/>
                <a:gd name="connsiteX0" fmla="*/ 762 w 9994"/>
                <a:gd name="connsiteY0" fmla="*/ 288 h 10000"/>
                <a:gd name="connsiteX1" fmla="*/ 0 w 9994"/>
                <a:gd name="connsiteY1" fmla="*/ 10000 h 10000"/>
                <a:gd name="connsiteX2" fmla="*/ 4837 w 9994"/>
                <a:gd name="connsiteY2" fmla="*/ 9523 h 10000"/>
                <a:gd name="connsiteX3" fmla="*/ 9994 w 9994"/>
                <a:gd name="connsiteY3" fmla="*/ 10000 h 10000"/>
                <a:gd name="connsiteX4" fmla="*/ 9241 w 9994"/>
                <a:gd name="connsiteY4" fmla="*/ 0 h 10000"/>
                <a:gd name="connsiteX5" fmla="*/ 762 w 9994"/>
                <a:gd name="connsiteY5" fmla="*/ 288 h 10000"/>
                <a:gd name="connsiteX0" fmla="*/ 762 w 10000"/>
                <a:gd name="connsiteY0" fmla="*/ 288 h 10000"/>
                <a:gd name="connsiteX1" fmla="*/ 0 w 10000"/>
                <a:gd name="connsiteY1" fmla="*/ 10000 h 10000"/>
                <a:gd name="connsiteX2" fmla="*/ 4840 w 10000"/>
                <a:gd name="connsiteY2" fmla="*/ 9523 h 10000"/>
                <a:gd name="connsiteX3" fmla="*/ 10000 w 10000"/>
                <a:gd name="connsiteY3" fmla="*/ 10000 h 10000"/>
                <a:gd name="connsiteX4" fmla="*/ 9247 w 10000"/>
                <a:gd name="connsiteY4" fmla="*/ 0 h 10000"/>
                <a:gd name="connsiteX5" fmla="*/ 762 w 10000"/>
                <a:gd name="connsiteY5" fmla="*/ 288 h 10000"/>
                <a:gd name="connsiteX0" fmla="*/ 793 w 10031"/>
                <a:gd name="connsiteY0" fmla="*/ 288 h 10000"/>
                <a:gd name="connsiteX1" fmla="*/ 0 w 10031"/>
                <a:gd name="connsiteY1" fmla="*/ 9977 h 10000"/>
                <a:gd name="connsiteX2" fmla="*/ 4871 w 10031"/>
                <a:gd name="connsiteY2" fmla="*/ 9523 h 10000"/>
                <a:gd name="connsiteX3" fmla="*/ 10031 w 10031"/>
                <a:gd name="connsiteY3" fmla="*/ 10000 h 10000"/>
                <a:gd name="connsiteX4" fmla="*/ 9278 w 10031"/>
                <a:gd name="connsiteY4" fmla="*/ 0 h 10000"/>
                <a:gd name="connsiteX5" fmla="*/ 793 w 10031"/>
                <a:gd name="connsiteY5" fmla="*/ 288 h 10000"/>
                <a:gd name="connsiteX0" fmla="*/ 793 w 10031"/>
                <a:gd name="connsiteY0" fmla="*/ 288 h 10000"/>
                <a:gd name="connsiteX1" fmla="*/ 0 w 10031"/>
                <a:gd name="connsiteY1" fmla="*/ 9977 h 10000"/>
                <a:gd name="connsiteX2" fmla="*/ 4871 w 10031"/>
                <a:gd name="connsiteY2" fmla="*/ 9523 h 10000"/>
                <a:gd name="connsiteX3" fmla="*/ 10031 w 10031"/>
                <a:gd name="connsiteY3" fmla="*/ 10000 h 10000"/>
                <a:gd name="connsiteX4" fmla="*/ 9278 w 10031"/>
                <a:gd name="connsiteY4" fmla="*/ 0 h 10000"/>
                <a:gd name="connsiteX5" fmla="*/ 793 w 10031"/>
                <a:gd name="connsiteY5" fmla="*/ 288 h 10000"/>
                <a:gd name="connsiteX0" fmla="*/ 793 w 10031"/>
                <a:gd name="connsiteY0" fmla="*/ 288 h 10000"/>
                <a:gd name="connsiteX1" fmla="*/ 0 w 10031"/>
                <a:gd name="connsiteY1" fmla="*/ 9977 h 10000"/>
                <a:gd name="connsiteX2" fmla="*/ 4871 w 10031"/>
                <a:gd name="connsiteY2" fmla="*/ 9523 h 10000"/>
                <a:gd name="connsiteX3" fmla="*/ 10031 w 10031"/>
                <a:gd name="connsiteY3" fmla="*/ 10000 h 10000"/>
                <a:gd name="connsiteX4" fmla="*/ 9278 w 10031"/>
                <a:gd name="connsiteY4" fmla="*/ 0 h 10000"/>
                <a:gd name="connsiteX5" fmla="*/ 793 w 10031"/>
                <a:gd name="connsiteY5" fmla="*/ 288 h 10000"/>
                <a:gd name="connsiteX0" fmla="*/ 793 w 9662"/>
                <a:gd name="connsiteY0" fmla="*/ 288 h 11870"/>
                <a:gd name="connsiteX1" fmla="*/ 0 w 9662"/>
                <a:gd name="connsiteY1" fmla="*/ 9977 h 11870"/>
                <a:gd name="connsiteX2" fmla="*/ 4871 w 9662"/>
                <a:gd name="connsiteY2" fmla="*/ 9523 h 11870"/>
                <a:gd name="connsiteX3" fmla="*/ 9662 w 9662"/>
                <a:gd name="connsiteY3" fmla="*/ 11870 h 11870"/>
                <a:gd name="connsiteX4" fmla="*/ 9278 w 9662"/>
                <a:gd name="connsiteY4" fmla="*/ 0 h 11870"/>
                <a:gd name="connsiteX5" fmla="*/ 793 w 9662"/>
                <a:gd name="connsiteY5" fmla="*/ 288 h 11870"/>
                <a:gd name="connsiteX0" fmla="*/ 592 w 9771"/>
                <a:gd name="connsiteY0" fmla="*/ 243 h 10156"/>
                <a:gd name="connsiteX1" fmla="*/ 0 w 9771"/>
                <a:gd name="connsiteY1" fmla="*/ 10156 h 10156"/>
                <a:gd name="connsiteX2" fmla="*/ 4812 w 9771"/>
                <a:gd name="connsiteY2" fmla="*/ 8023 h 10156"/>
                <a:gd name="connsiteX3" fmla="*/ 9771 w 9771"/>
                <a:gd name="connsiteY3" fmla="*/ 10000 h 10156"/>
                <a:gd name="connsiteX4" fmla="*/ 9374 w 9771"/>
                <a:gd name="connsiteY4" fmla="*/ 0 h 10156"/>
                <a:gd name="connsiteX5" fmla="*/ 592 w 9771"/>
                <a:gd name="connsiteY5" fmla="*/ 243 h 10156"/>
                <a:gd name="connsiteX0" fmla="*/ 1133 w 10277"/>
                <a:gd name="connsiteY0" fmla="*/ 0 h 11875"/>
                <a:gd name="connsiteX1" fmla="*/ 277 w 10277"/>
                <a:gd name="connsiteY1" fmla="*/ 11485 h 11875"/>
                <a:gd name="connsiteX2" fmla="*/ 5202 w 10277"/>
                <a:gd name="connsiteY2" fmla="*/ 9385 h 11875"/>
                <a:gd name="connsiteX3" fmla="*/ 10277 w 10277"/>
                <a:gd name="connsiteY3" fmla="*/ 11331 h 11875"/>
                <a:gd name="connsiteX4" fmla="*/ 9871 w 10277"/>
                <a:gd name="connsiteY4" fmla="*/ 1485 h 11875"/>
                <a:gd name="connsiteX5" fmla="*/ 1133 w 10277"/>
                <a:gd name="connsiteY5" fmla="*/ 0 h 11875"/>
                <a:gd name="connsiteX0" fmla="*/ 1069 w 10213"/>
                <a:gd name="connsiteY0" fmla="*/ 0 h 11875"/>
                <a:gd name="connsiteX1" fmla="*/ 213 w 10213"/>
                <a:gd name="connsiteY1" fmla="*/ 11485 h 11875"/>
                <a:gd name="connsiteX2" fmla="*/ 5138 w 10213"/>
                <a:gd name="connsiteY2" fmla="*/ 9385 h 11875"/>
                <a:gd name="connsiteX3" fmla="*/ 10213 w 10213"/>
                <a:gd name="connsiteY3" fmla="*/ 11331 h 11875"/>
                <a:gd name="connsiteX4" fmla="*/ 9807 w 10213"/>
                <a:gd name="connsiteY4" fmla="*/ 1485 h 11875"/>
                <a:gd name="connsiteX5" fmla="*/ 1069 w 10213"/>
                <a:gd name="connsiteY5" fmla="*/ 0 h 11875"/>
                <a:gd name="connsiteX0" fmla="*/ 856 w 10000"/>
                <a:gd name="connsiteY0" fmla="*/ 0 h 11875"/>
                <a:gd name="connsiteX1" fmla="*/ 0 w 10000"/>
                <a:gd name="connsiteY1" fmla="*/ 11485 h 11875"/>
                <a:gd name="connsiteX2" fmla="*/ 4925 w 10000"/>
                <a:gd name="connsiteY2" fmla="*/ 9385 h 11875"/>
                <a:gd name="connsiteX3" fmla="*/ 10000 w 10000"/>
                <a:gd name="connsiteY3" fmla="*/ 11331 h 11875"/>
                <a:gd name="connsiteX4" fmla="*/ 9594 w 10000"/>
                <a:gd name="connsiteY4" fmla="*/ 1485 h 11875"/>
                <a:gd name="connsiteX5" fmla="*/ 856 w 10000"/>
                <a:gd name="connsiteY5" fmla="*/ 0 h 11875"/>
                <a:gd name="connsiteX0" fmla="*/ 856 w 10000"/>
                <a:gd name="connsiteY0" fmla="*/ 0 h 11875"/>
                <a:gd name="connsiteX1" fmla="*/ 0 w 10000"/>
                <a:gd name="connsiteY1" fmla="*/ 11485 h 11875"/>
                <a:gd name="connsiteX2" fmla="*/ 4925 w 10000"/>
                <a:gd name="connsiteY2" fmla="*/ 9385 h 11875"/>
                <a:gd name="connsiteX3" fmla="*/ 10000 w 10000"/>
                <a:gd name="connsiteY3" fmla="*/ 11331 h 11875"/>
                <a:gd name="connsiteX4" fmla="*/ 9594 w 10000"/>
                <a:gd name="connsiteY4" fmla="*/ 1485 h 11875"/>
                <a:gd name="connsiteX5" fmla="*/ 856 w 10000"/>
                <a:gd name="connsiteY5" fmla="*/ 0 h 11875"/>
                <a:gd name="connsiteX0" fmla="*/ 856 w 10000"/>
                <a:gd name="connsiteY0" fmla="*/ 583 h 12458"/>
                <a:gd name="connsiteX1" fmla="*/ 0 w 10000"/>
                <a:gd name="connsiteY1" fmla="*/ 12068 h 12458"/>
                <a:gd name="connsiteX2" fmla="*/ 4925 w 10000"/>
                <a:gd name="connsiteY2" fmla="*/ 9968 h 12458"/>
                <a:gd name="connsiteX3" fmla="*/ 10000 w 10000"/>
                <a:gd name="connsiteY3" fmla="*/ 11914 h 12458"/>
                <a:gd name="connsiteX4" fmla="*/ 9453 w 10000"/>
                <a:gd name="connsiteY4" fmla="*/ 0 h 12458"/>
                <a:gd name="connsiteX5" fmla="*/ 856 w 10000"/>
                <a:gd name="connsiteY5" fmla="*/ 583 h 12458"/>
                <a:gd name="connsiteX0" fmla="*/ 856 w 10000"/>
                <a:gd name="connsiteY0" fmla="*/ 583 h 12458"/>
                <a:gd name="connsiteX1" fmla="*/ 0 w 10000"/>
                <a:gd name="connsiteY1" fmla="*/ 12068 h 12458"/>
                <a:gd name="connsiteX2" fmla="*/ 4925 w 10000"/>
                <a:gd name="connsiteY2" fmla="*/ 9968 h 12458"/>
                <a:gd name="connsiteX3" fmla="*/ 10000 w 10000"/>
                <a:gd name="connsiteY3" fmla="*/ 11914 h 12458"/>
                <a:gd name="connsiteX4" fmla="*/ 9453 w 10000"/>
                <a:gd name="connsiteY4" fmla="*/ 0 h 12458"/>
                <a:gd name="connsiteX5" fmla="*/ 856 w 10000"/>
                <a:gd name="connsiteY5" fmla="*/ 583 h 12458"/>
                <a:gd name="connsiteX0" fmla="*/ 856 w 10000"/>
                <a:gd name="connsiteY0" fmla="*/ 583 h 12343"/>
                <a:gd name="connsiteX1" fmla="*/ 0 w 10000"/>
                <a:gd name="connsiteY1" fmla="*/ 12068 h 12343"/>
                <a:gd name="connsiteX2" fmla="*/ 4925 w 10000"/>
                <a:gd name="connsiteY2" fmla="*/ 9968 h 12343"/>
                <a:gd name="connsiteX3" fmla="*/ 10000 w 10000"/>
                <a:gd name="connsiteY3" fmla="*/ 11914 h 12343"/>
                <a:gd name="connsiteX4" fmla="*/ 9453 w 10000"/>
                <a:gd name="connsiteY4" fmla="*/ 0 h 12343"/>
                <a:gd name="connsiteX5" fmla="*/ 856 w 10000"/>
                <a:gd name="connsiteY5" fmla="*/ 583 h 12343"/>
                <a:gd name="connsiteX0" fmla="*/ 856 w 10000"/>
                <a:gd name="connsiteY0" fmla="*/ 583 h 12401"/>
                <a:gd name="connsiteX1" fmla="*/ 0 w 10000"/>
                <a:gd name="connsiteY1" fmla="*/ 12068 h 12401"/>
                <a:gd name="connsiteX2" fmla="*/ 4925 w 10000"/>
                <a:gd name="connsiteY2" fmla="*/ 9968 h 12401"/>
                <a:gd name="connsiteX3" fmla="*/ 10000 w 10000"/>
                <a:gd name="connsiteY3" fmla="*/ 11914 h 12401"/>
                <a:gd name="connsiteX4" fmla="*/ 9453 w 10000"/>
                <a:gd name="connsiteY4" fmla="*/ 0 h 12401"/>
                <a:gd name="connsiteX5" fmla="*/ 856 w 10000"/>
                <a:gd name="connsiteY5" fmla="*/ 583 h 12401"/>
                <a:gd name="connsiteX0" fmla="*/ 856 w 10000"/>
                <a:gd name="connsiteY0" fmla="*/ 583 h 12458"/>
                <a:gd name="connsiteX1" fmla="*/ 0 w 10000"/>
                <a:gd name="connsiteY1" fmla="*/ 12068 h 12458"/>
                <a:gd name="connsiteX2" fmla="*/ 4925 w 10000"/>
                <a:gd name="connsiteY2" fmla="*/ 9968 h 12458"/>
                <a:gd name="connsiteX3" fmla="*/ 10000 w 10000"/>
                <a:gd name="connsiteY3" fmla="*/ 11914 h 12458"/>
                <a:gd name="connsiteX4" fmla="*/ 9453 w 10000"/>
                <a:gd name="connsiteY4" fmla="*/ 0 h 12458"/>
                <a:gd name="connsiteX5" fmla="*/ 856 w 10000"/>
                <a:gd name="connsiteY5" fmla="*/ 583 h 12458"/>
                <a:gd name="connsiteX0" fmla="*/ 856 w 10000"/>
                <a:gd name="connsiteY0" fmla="*/ 583 h 12401"/>
                <a:gd name="connsiteX1" fmla="*/ 0 w 10000"/>
                <a:gd name="connsiteY1" fmla="*/ 12068 h 12401"/>
                <a:gd name="connsiteX2" fmla="*/ 4925 w 10000"/>
                <a:gd name="connsiteY2" fmla="*/ 9968 h 12401"/>
                <a:gd name="connsiteX3" fmla="*/ 10000 w 10000"/>
                <a:gd name="connsiteY3" fmla="*/ 11914 h 12401"/>
                <a:gd name="connsiteX4" fmla="*/ 9453 w 10000"/>
                <a:gd name="connsiteY4" fmla="*/ 0 h 12401"/>
                <a:gd name="connsiteX5" fmla="*/ 856 w 10000"/>
                <a:gd name="connsiteY5" fmla="*/ 583 h 12401"/>
                <a:gd name="connsiteX0" fmla="*/ 1053 w 10197"/>
                <a:gd name="connsiteY0" fmla="*/ 583 h 12146"/>
                <a:gd name="connsiteX1" fmla="*/ 197 w 10197"/>
                <a:gd name="connsiteY1" fmla="*/ 12068 h 12146"/>
                <a:gd name="connsiteX2" fmla="*/ 5106 w 10197"/>
                <a:gd name="connsiteY2" fmla="*/ 6176 h 12146"/>
                <a:gd name="connsiteX3" fmla="*/ 10197 w 10197"/>
                <a:gd name="connsiteY3" fmla="*/ 11914 h 12146"/>
                <a:gd name="connsiteX4" fmla="*/ 9650 w 10197"/>
                <a:gd name="connsiteY4" fmla="*/ 0 h 12146"/>
                <a:gd name="connsiteX5" fmla="*/ 1053 w 10197"/>
                <a:gd name="connsiteY5" fmla="*/ 583 h 12146"/>
                <a:gd name="connsiteX0" fmla="*/ 1054 w 10198"/>
                <a:gd name="connsiteY0" fmla="*/ 583 h 12237"/>
                <a:gd name="connsiteX1" fmla="*/ 198 w 10198"/>
                <a:gd name="connsiteY1" fmla="*/ 12068 h 12237"/>
                <a:gd name="connsiteX2" fmla="*/ 5107 w 10198"/>
                <a:gd name="connsiteY2" fmla="*/ 8072 h 12237"/>
                <a:gd name="connsiteX3" fmla="*/ 10198 w 10198"/>
                <a:gd name="connsiteY3" fmla="*/ 11914 h 12237"/>
                <a:gd name="connsiteX4" fmla="*/ 9651 w 10198"/>
                <a:gd name="connsiteY4" fmla="*/ 0 h 12237"/>
                <a:gd name="connsiteX5" fmla="*/ 1054 w 10198"/>
                <a:gd name="connsiteY5" fmla="*/ 583 h 12237"/>
                <a:gd name="connsiteX0" fmla="*/ 1056 w 10200"/>
                <a:gd name="connsiteY0" fmla="*/ 583 h 12300"/>
                <a:gd name="connsiteX1" fmla="*/ 200 w 10200"/>
                <a:gd name="connsiteY1" fmla="*/ 12068 h 12300"/>
                <a:gd name="connsiteX2" fmla="*/ 5140 w 10200"/>
                <a:gd name="connsiteY2" fmla="*/ 8934 h 12300"/>
                <a:gd name="connsiteX3" fmla="*/ 10200 w 10200"/>
                <a:gd name="connsiteY3" fmla="*/ 11914 h 12300"/>
                <a:gd name="connsiteX4" fmla="*/ 9653 w 10200"/>
                <a:gd name="connsiteY4" fmla="*/ 0 h 12300"/>
                <a:gd name="connsiteX5" fmla="*/ 1056 w 10200"/>
                <a:gd name="connsiteY5" fmla="*/ 583 h 12300"/>
                <a:gd name="connsiteX0" fmla="*/ 1055 w 10199"/>
                <a:gd name="connsiteY0" fmla="*/ 583 h 12346"/>
                <a:gd name="connsiteX1" fmla="*/ 199 w 10199"/>
                <a:gd name="connsiteY1" fmla="*/ 12068 h 12346"/>
                <a:gd name="connsiteX2" fmla="*/ 5108 w 10199"/>
                <a:gd name="connsiteY2" fmla="*/ 9451 h 12346"/>
                <a:gd name="connsiteX3" fmla="*/ 10199 w 10199"/>
                <a:gd name="connsiteY3" fmla="*/ 11914 h 12346"/>
                <a:gd name="connsiteX4" fmla="*/ 9652 w 10199"/>
                <a:gd name="connsiteY4" fmla="*/ 0 h 12346"/>
                <a:gd name="connsiteX5" fmla="*/ 1055 w 10199"/>
                <a:gd name="connsiteY5" fmla="*/ 583 h 12346"/>
                <a:gd name="connsiteX0" fmla="*/ 1055 w 10199"/>
                <a:gd name="connsiteY0" fmla="*/ 583 h 12289"/>
                <a:gd name="connsiteX1" fmla="*/ 199 w 10199"/>
                <a:gd name="connsiteY1" fmla="*/ 12068 h 12289"/>
                <a:gd name="connsiteX2" fmla="*/ 5108 w 10199"/>
                <a:gd name="connsiteY2" fmla="*/ 9451 h 12289"/>
                <a:gd name="connsiteX3" fmla="*/ 10199 w 10199"/>
                <a:gd name="connsiteY3" fmla="*/ 11914 h 12289"/>
                <a:gd name="connsiteX4" fmla="*/ 9652 w 10199"/>
                <a:gd name="connsiteY4" fmla="*/ 0 h 12289"/>
                <a:gd name="connsiteX5" fmla="*/ 1055 w 10199"/>
                <a:gd name="connsiteY5" fmla="*/ 583 h 12289"/>
                <a:gd name="connsiteX0" fmla="*/ 1055 w 10199"/>
                <a:gd name="connsiteY0" fmla="*/ 583 h 12498"/>
                <a:gd name="connsiteX1" fmla="*/ 199 w 10199"/>
                <a:gd name="connsiteY1" fmla="*/ 12068 h 12498"/>
                <a:gd name="connsiteX2" fmla="*/ 5108 w 10199"/>
                <a:gd name="connsiteY2" fmla="*/ 9451 h 12498"/>
                <a:gd name="connsiteX3" fmla="*/ 10199 w 10199"/>
                <a:gd name="connsiteY3" fmla="*/ 11914 h 12498"/>
                <a:gd name="connsiteX4" fmla="*/ 9652 w 10199"/>
                <a:gd name="connsiteY4" fmla="*/ 0 h 12498"/>
                <a:gd name="connsiteX5" fmla="*/ 1055 w 10199"/>
                <a:gd name="connsiteY5" fmla="*/ 583 h 12498"/>
                <a:gd name="connsiteX0" fmla="*/ 1055 w 10199"/>
                <a:gd name="connsiteY0" fmla="*/ 583 h 12324"/>
                <a:gd name="connsiteX1" fmla="*/ 199 w 10199"/>
                <a:gd name="connsiteY1" fmla="*/ 12068 h 12324"/>
                <a:gd name="connsiteX2" fmla="*/ 5108 w 10199"/>
                <a:gd name="connsiteY2" fmla="*/ 9451 h 12324"/>
                <a:gd name="connsiteX3" fmla="*/ 10199 w 10199"/>
                <a:gd name="connsiteY3" fmla="*/ 11914 h 12324"/>
                <a:gd name="connsiteX4" fmla="*/ 9652 w 10199"/>
                <a:gd name="connsiteY4" fmla="*/ 0 h 12324"/>
                <a:gd name="connsiteX5" fmla="*/ 1055 w 10199"/>
                <a:gd name="connsiteY5" fmla="*/ 583 h 12324"/>
                <a:gd name="connsiteX0" fmla="*/ 1055 w 10199"/>
                <a:gd name="connsiteY0" fmla="*/ 583 h 12413"/>
                <a:gd name="connsiteX1" fmla="*/ 199 w 10199"/>
                <a:gd name="connsiteY1" fmla="*/ 12068 h 12413"/>
                <a:gd name="connsiteX2" fmla="*/ 5108 w 10199"/>
                <a:gd name="connsiteY2" fmla="*/ 9451 h 12413"/>
                <a:gd name="connsiteX3" fmla="*/ 10199 w 10199"/>
                <a:gd name="connsiteY3" fmla="*/ 11914 h 12413"/>
                <a:gd name="connsiteX4" fmla="*/ 9652 w 10199"/>
                <a:gd name="connsiteY4" fmla="*/ 0 h 12413"/>
                <a:gd name="connsiteX5" fmla="*/ 1055 w 10199"/>
                <a:gd name="connsiteY5" fmla="*/ 583 h 12413"/>
                <a:gd name="connsiteX0" fmla="*/ 1055 w 10199"/>
                <a:gd name="connsiteY0" fmla="*/ 583 h 12371"/>
                <a:gd name="connsiteX1" fmla="*/ 199 w 10199"/>
                <a:gd name="connsiteY1" fmla="*/ 12068 h 12371"/>
                <a:gd name="connsiteX2" fmla="*/ 5108 w 10199"/>
                <a:gd name="connsiteY2" fmla="*/ 9451 h 12371"/>
                <a:gd name="connsiteX3" fmla="*/ 10199 w 10199"/>
                <a:gd name="connsiteY3" fmla="*/ 11914 h 12371"/>
                <a:gd name="connsiteX4" fmla="*/ 9652 w 10199"/>
                <a:gd name="connsiteY4" fmla="*/ 0 h 12371"/>
                <a:gd name="connsiteX5" fmla="*/ 1055 w 10199"/>
                <a:gd name="connsiteY5" fmla="*/ 583 h 12371"/>
                <a:gd name="connsiteX0" fmla="*/ 1300 w 10444"/>
                <a:gd name="connsiteY0" fmla="*/ 583 h 12371"/>
                <a:gd name="connsiteX1" fmla="*/ 444 w 10444"/>
                <a:gd name="connsiteY1" fmla="*/ 12068 h 12371"/>
                <a:gd name="connsiteX2" fmla="*/ 5353 w 10444"/>
                <a:gd name="connsiteY2" fmla="*/ 9451 h 12371"/>
                <a:gd name="connsiteX3" fmla="*/ 10444 w 10444"/>
                <a:gd name="connsiteY3" fmla="*/ 11914 h 12371"/>
                <a:gd name="connsiteX4" fmla="*/ 9897 w 10444"/>
                <a:gd name="connsiteY4" fmla="*/ 0 h 12371"/>
                <a:gd name="connsiteX5" fmla="*/ 1300 w 10444"/>
                <a:gd name="connsiteY5" fmla="*/ 583 h 12371"/>
                <a:gd name="connsiteX0" fmla="*/ 856 w 10000"/>
                <a:gd name="connsiteY0" fmla="*/ 583 h 12371"/>
                <a:gd name="connsiteX1" fmla="*/ 0 w 10000"/>
                <a:gd name="connsiteY1" fmla="*/ 12068 h 12371"/>
                <a:gd name="connsiteX2" fmla="*/ 4909 w 10000"/>
                <a:gd name="connsiteY2" fmla="*/ 9451 h 12371"/>
                <a:gd name="connsiteX3" fmla="*/ 10000 w 10000"/>
                <a:gd name="connsiteY3" fmla="*/ 11914 h 12371"/>
                <a:gd name="connsiteX4" fmla="*/ 9453 w 10000"/>
                <a:gd name="connsiteY4" fmla="*/ 0 h 12371"/>
                <a:gd name="connsiteX5" fmla="*/ 856 w 10000"/>
                <a:gd name="connsiteY5" fmla="*/ 583 h 12371"/>
                <a:gd name="connsiteX0" fmla="*/ 856 w 10000"/>
                <a:gd name="connsiteY0" fmla="*/ 583 h 12371"/>
                <a:gd name="connsiteX1" fmla="*/ 0 w 10000"/>
                <a:gd name="connsiteY1" fmla="*/ 12068 h 12371"/>
                <a:gd name="connsiteX2" fmla="*/ 4909 w 10000"/>
                <a:gd name="connsiteY2" fmla="*/ 9451 h 12371"/>
                <a:gd name="connsiteX3" fmla="*/ 10000 w 10000"/>
                <a:gd name="connsiteY3" fmla="*/ 11914 h 12371"/>
                <a:gd name="connsiteX4" fmla="*/ 9453 w 10000"/>
                <a:gd name="connsiteY4" fmla="*/ 0 h 12371"/>
                <a:gd name="connsiteX5" fmla="*/ 856 w 10000"/>
                <a:gd name="connsiteY5" fmla="*/ 583 h 12371"/>
                <a:gd name="connsiteX0" fmla="*/ 856 w 10000"/>
                <a:gd name="connsiteY0" fmla="*/ 583 h 12068"/>
                <a:gd name="connsiteX1" fmla="*/ 0 w 10000"/>
                <a:gd name="connsiteY1" fmla="*/ 12068 h 12068"/>
                <a:gd name="connsiteX2" fmla="*/ 4909 w 10000"/>
                <a:gd name="connsiteY2" fmla="*/ 9451 h 12068"/>
                <a:gd name="connsiteX3" fmla="*/ 10000 w 10000"/>
                <a:gd name="connsiteY3" fmla="*/ 11914 h 12068"/>
                <a:gd name="connsiteX4" fmla="*/ 9453 w 10000"/>
                <a:gd name="connsiteY4" fmla="*/ 0 h 12068"/>
                <a:gd name="connsiteX5" fmla="*/ 856 w 10000"/>
                <a:gd name="connsiteY5" fmla="*/ 583 h 12068"/>
                <a:gd name="connsiteX0" fmla="*/ 856 w 10000"/>
                <a:gd name="connsiteY0" fmla="*/ 583 h 12068"/>
                <a:gd name="connsiteX1" fmla="*/ 0 w 10000"/>
                <a:gd name="connsiteY1" fmla="*/ 12068 h 12068"/>
                <a:gd name="connsiteX2" fmla="*/ 4909 w 10000"/>
                <a:gd name="connsiteY2" fmla="*/ 9451 h 12068"/>
                <a:gd name="connsiteX3" fmla="*/ 10000 w 10000"/>
                <a:gd name="connsiteY3" fmla="*/ 11914 h 12068"/>
                <a:gd name="connsiteX4" fmla="*/ 9453 w 10000"/>
                <a:gd name="connsiteY4" fmla="*/ 0 h 12068"/>
                <a:gd name="connsiteX5" fmla="*/ 856 w 10000"/>
                <a:gd name="connsiteY5" fmla="*/ 583 h 12068"/>
                <a:gd name="connsiteX0" fmla="*/ 856 w 10000"/>
                <a:gd name="connsiteY0" fmla="*/ 583 h 12068"/>
                <a:gd name="connsiteX1" fmla="*/ 0 w 10000"/>
                <a:gd name="connsiteY1" fmla="*/ 12068 h 12068"/>
                <a:gd name="connsiteX2" fmla="*/ 4909 w 10000"/>
                <a:gd name="connsiteY2" fmla="*/ 9451 h 12068"/>
                <a:gd name="connsiteX3" fmla="*/ 10000 w 10000"/>
                <a:gd name="connsiteY3" fmla="*/ 11914 h 12068"/>
                <a:gd name="connsiteX4" fmla="*/ 9453 w 10000"/>
                <a:gd name="connsiteY4" fmla="*/ 0 h 12068"/>
                <a:gd name="connsiteX5" fmla="*/ 856 w 10000"/>
                <a:gd name="connsiteY5" fmla="*/ 583 h 12068"/>
                <a:gd name="connsiteX0" fmla="*/ 684 w 9828"/>
                <a:gd name="connsiteY0" fmla="*/ 583 h 11914"/>
                <a:gd name="connsiteX1" fmla="*/ 0 w 9828"/>
                <a:gd name="connsiteY1" fmla="*/ 11896 h 11914"/>
                <a:gd name="connsiteX2" fmla="*/ 4737 w 9828"/>
                <a:gd name="connsiteY2" fmla="*/ 9451 h 11914"/>
                <a:gd name="connsiteX3" fmla="*/ 9828 w 9828"/>
                <a:gd name="connsiteY3" fmla="*/ 11914 h 11914"/>
                <a:gd name="connsiteX4" fmla="*/ 9281 w 9828"/>
                <a:gd name="connsiteY4" fmla="*/ 0 h 11914"/>
                <a:gd name="connsiteX5" fmla="*/ 684 w 9828"/>
                <a:gd name="connsiteY5" fmla="*/ 583 h 11914"/>
                <a:gd name="connsiteX0" fmla="*/ 775 w 10079"/>
                <a:gd name="connsiteY0" fmla="*/ 489 h 10000"/>
                <a:gd name="connsiteX1" fmla="*/ 0 w 10079"/>
                <a:gd name="connsiteY1" fmla="*/ 9985 h 10000"/>
                <a:gd name="connsiteX2" fmla="*/ 4899 w 10079"/>
                <a:gd name="connsiteY2" fmla="*/ 7933 h 10000"/>
                <a:gd name="connsiteX3" fmla="*/ 10079 w 10079"/>
                <a:gd name="connsiteY3" fmla="*/ 10000 h 10000"/>
                <a:gd name="connsiteX4" fmla="*/ 9522 w 10079"/>
                <a:gd name="connsiteY4" fmla="*/ 0 h 10000"/>
                <a:gd name="connsiteX5" fmla="*/ 775 w 10079"/>
                <a:gd name="connsiteY5" fmla="*/ 489 h 10000"/>
                <a:gd name="connsiteX0" fmla="*/ 775 w 10079"/>
                <a:gd name="connsiteY0" fmla="*/ 1073 h 10584"/>
                <a:gd name="connsiteX1" fmla="*/ 0 w 10079"/>
                <a:gd name="connsiteY1" fmla="*/ 10569 h 10584"/>
                <a:gd name="connsiteX2" fmla="*/ 4899 w 10079"/>
                <a:gd name="connsiteY2" fmla="*/ 8517 h 10584"/>
                <a:gd name="connsiteX3" fmla="*/ 10079 w 10079"/>
                <a:gd name="connsiteY3" fmla="*/ 10584 h 10584"/>
                <a:gd name="connsiteX4" fmla="*/ 9522 w 10079"/>
                <a:gd name="connsiteY4" fmla="*/ 584 h 10584"/>
                <a:gd name="connsiteX5" fmla="*/ 775 w 10079"/>
                <a:gd name="connsiteY5" fmla="*/ 1073 h 10584"/>
                <a:gd name="connsiteX0" fmla="*/ 791 w 10095"/>
                <a:gd name="connsiteY0" fmla="*/ 1073 h 10584"/>
                <a:gd name="connsiteX1" fmla="*/ 0 w 10095"/>
                <a:gd name="connsiteY1" fmla="*/ 9267 h 10584"/>
                <a:gd name="connsiteX2" fmla="*/ 4915 w 10095"/>
                <a:gd name="connsiteY2" fmla="*/ 8517 h 10584"/>
                <a:gd name="connsiteX3" fmla="*/ 10095 w 10095"/>
                <a:gd name="connsiteY3" fmla="*/ 10584 h 10584"/>
                <a:gd name="connsiteX4" fmla="*/ 9538 w 10095"/>
                <a:gd name="connsiteY4" fmla="*/ 584 h 10584"/>
                <a:gd name="connsiteX5" fmla="*/ 791 w 10095"/>
                <a:gd name="connsiteY5" fmla="*/ 1073 h 10584"/>
                <a:gd name="connsiteX0" fmla="*/ 807 w 10111"/>
                <a:gd name="connsiteY0" fmla="*/ 1073 h 10584"/>
                <a:gd name="connsiteX1" fmla="*/ 0 w 10111"/>
                <a:gd name="connsiteY1" fmla="*/ 9990 h 10584"/>
                <a:gd name="connsiteX2" fmla="*/ 4931 w 10111"/>
                <a:gd name="connsiteY2" fmla="*/ 8517 h 10584"/>
                <a:gd name="connsiteX3" fmla="*/ 10111 w 10111"/>
                <a:gd name="connsiteY3" fmla="*/ 10584 h 10584"/>
                <a:gd name="connsiteX4" fmla="*/ 9554 w 10111"/>
                <a:gd name="connsiteY4" fmla="*/ 584 h 10584"/>
                <a:gd name="connsiteX5" fmla="*/ 807 w 10111"/>
                <a:gd name="connsiteY5" fmla="*/ 1073 h 10584"/>
                <a:gd name="connsiteX0" fmla="*/ 586 w 10462"/>
                <a:gd name="connsiteY0" fmla="*/ 799 h 11467"/>
                <a:gd name="connsiteX1" fmla="*/ 351 w 10462"/>
                <a:gd name="connsiteY1" fmla="*/ 10873 h 11467"/>
                <a:gd name="connsiteX2" fmla="*/ 5282 w 10462"/>
                <a:gd name="connsiteY2" fmla="*/ 9400 h 11467"/>
                <a:gd name="connsiteX3" fmla="*/ 10462 w 10462"/>
                <a:gd name="connsiteY3" fmla="*/ 11467 h 11467"/>
                <a:gd name="connsiteX4" fmla="*/ 9905 w 10462"/>
                <a:gd name="connsiteY4" fmla="*/ 1467 h 11467"/>
                <a:gd name="connsiteX5" fmla="*/ 586 w 10462"/>
                <a:gd name="connsiteY5" fmla="*/ 799 h 11467"/>
                <a:gd name="connsiteX0" fmla="*/ 768 w 10390"/>
                <a:gd name="connsiteY0" fmla="*/ 799 h 11467"/>
                <a:gd name="connsiteX1" fmla="*/ 279 w 10390"/>
                <a:gd name="connsiteY1" fmla="*/ 10873 h 11467"/>
                <a:gd name="connsiteX2" fmla="*/ 5210 w 10390"/>
                <a:gd name="connsiteY2" fmla="*/ 9400 h 11467"/>
                <a:gd name="connsiteX3" fmla="*/ 10390 w 10390"/>
                <a:gd name="connsiteY3" fmla="*/ 11467 h 11467"/>
                <a:gd name="connsiteX4" fmla="*/ 9833 w 10390"/>
                <a:gd name="connsiteY4" fmla="*/ 1467 h 11467"/>
                <a:gd name="connsiteX5" fmla="*/ 768 w 10390"/>
                <a:gd name="connsiteY5" fmla="*/ 799 h 11467"/>
                <a:gd name="connsiteX0" fmla="*/ 489 w 10111"/>
                <a:gd name="connsiteY0" fmla="*/ 799 h 11467"/>
                <a:gd name="connsiteX1" fmla="*/ 0 w 10111"/>
                <a:gd name="connsiteY1" fmla="*/ 10873 h 11467"/>
                <a:gd name="connsiteX2" fmla="*/ 4931 w 10111"/>
                <a:gd name="connsiteY2" fmla="*/ 9400 h 11467"/>
                <a:gd name="connsiteX3" fmla="*/ 10111 w 10111"/>
                <a:gd name="connsiteY3" fmla="*/ 11467 h 11467"/>
                <a:gd name="connsiteX4" fmla="*/ 9554 w 10111"/>
                <a:gd name="connsiteY4" fmla="*/ 1467 h 11467"/>
                <a:gd name="connsiteX5" fmla="*/ 489 w 10111"/>
                <a:gd name="connsiteY5" fmla="*/ 799 h 11467"/>
                <a:gd name="connsiteX0" fmla="*/ 489 w 10111"/>
                <a:gd name="connsiteY0" fmla="*/ 799 h 11467"/>
                <a:gd name="connsiteX1" fmla="*/ 0 w 10111"/>
                <a:gd name="connsiteY1" fmla="*/ 10873 h 11467"/>
                <a:gd name="connsiteX2" fmla="*/ 4931 w 10111"/>
                <a:gd name="connsiteY2" fmla="*/ 9400 h 11467"/>
                <a:gd name="connsiteX3" fmla="*/ 10111 w 10111"/>
                <a:gd name="connsiteY3" fmla="*/ 11467 h 11467"/>
                <a:gd name="connsiteX4" fmla="*/ 9554 w 10111"/>
                <a:gd name="connsiteY4" fmla="*/ 1467 h 11467"/>
                <a:gd name="connsiteX5" fmla="*/ 489 w 10111"/>
                <a:gd name="connsiteY5" fmla="*/ 799 h 11467"/>
                <a:gd name="connsiteX0" fmla="*/ 489 w 10111"/>
                <a:gd name="connsiteY0" fmla="*/ 799 h 11573"/>
                <a:gd name="connsiteX1" fmla="*/ 0 w 10111"/>
                <a:gd name="connsiteY1" fmla="*/ 10873 h 11573"/>
                <a:gd name="connsiteX2" fmla="*/ 2459 w 10111"/>
                <a:gd name="connsiteY2" fmla="*/ 10569 h 11573"/>
                <a:gd name="connsiteX3" fmla="*/ 4931 w 10111"/>
                <a:gd name="connsiteY3" fmla="*/ 9400 h 11573"/>
                <a:gd name="connsiteX4" fmla="*/ 10111 w 10111"/>
                <a:gd name="connsiteY4" fmla="*/ 11467 h 11573"/>
                <a:gd name="connsiteX5" fmla="*/ 9554 w 10111"/>
                <a:gd name="connsiteY5" fmla="*/ 1467 h 11573"/>
                <a:gd name="connsiteX6" fmla="*/ 489 w 10111"/>
                <a:gd name="connsiteY6" fmla="*/ 799 h 11573"/>
                <a:gd name="connsiteX0" fmla="*/ 582 w 10204"/>
                <a:gd name="connsiteY0" fmla="*/ 799 h 11467"/>
                <a:gd name="connsiteX1" fmla="*/ 93 w 10204"/>
                <a:gd name="connsiteY1" fmla="*/ 10873 h 11467"/>
                <a:gd name="connsiteX2" fmla="*/ 2584 w 10204"/>
                <a:gd name="connsiteY2" fmla="*/ 9412 h 11467"/>
                <a:gd name="connsiteX3" fmla="*/ 5024 w 10204"/>
                <a:gd name="connsiteY3" fmla="*/ 9400 h 11467"/>
                <a:gd name="connsiteX4" fmla="*/ 10204 w 10204"/>
                <a:gd name="connsiteY4" fmla="*/ 11467 h 11467"/>
                <a:gd name="connsiteX5" fmla="*/ 9647 w 10204"/>
                <a:gd name="connsiteY5" fmla="*/ 1467 h 11467"/>
                <a:gd name="connsiteX6" fmla="*/ 582 w 10204"/>
                <a:gd name="connsiteY6" fmla="*/ 799 h 11467"/>
                <a:gd name="connsiteX0" fmla="*/ 582 w 10204"/>
                <a:gd name="connsiteY0" fmla="*/ 799 h 11467"/>
                <a:gd name="connsiteX1" fmla="*/ 93 w 10204"/>
                <a:gd name="connsiteY1" fmla="*/ 10873 h 11467"/>
                <a:gd name="connsiteX2" fmla="*/ 2584 w 10204"/>
                <a:gd name="connsiteY2" fmla="*/ 9412 h 11467"/>
                <a:gd name="connsiteX3" fmla="*/ 5024 w 10204"/>
                <a:gd name="connsiteY3" fmla="*/ 7809 h 11467"/>
                <a:gd name="connsiteX4" fmla="*/ 10204 w 10204"/>
                <a:gd name="connsiteY4" fmla="*/ 11467 h 11467"/>
                <a:gd name="connsiteX5" fmla="*/ 9647 w 10204"/>
                <a:gd name="connsiteY5" fmla="*/ 1467 h 11467"/>
                <a:gd name="connsiteX6" fmla="*/ 582 w 10204"/>
                <a:gd name="connsiteY6" fmla="*/ 799 h 11467"/>
                <a:gd name="connsiteX0" fmla="*/ 582 w 10204"/>
                <a:gd name="connsiteY0" fmla="*/ 799 h 11467"/>
                <a:gd name="connsiteX1" fmla="*/ 93 w 10204"/>
                <a:gd name="connsiteY1" fmla="*/ 10873 h 11467"/>
                <a:gd name="connsiteX2" fmla="*/ 2584 w 10204"/>
                <a:gd name="connsiteY2" fmla="*/ 9412 h 11467"/>
                <a:gd name="connsiteX3" fmla="*/ 5008 w 10204"/>
                <a:gd name="connsiteY3" fmla="*/ 9545 h 11467"/>
                <a:gd name="connsiteX4" fmla="*/ 10204 w 10204"/>
                <a:gd name="connsiteY4" fmla="*/ 11467 h 11467"/>
                <a:gd name="connsiteX5" fmla="*/ 9647 w 10204"/>
                <a:gd name="connsiteY5" fmla="*/ 1467 h 11467"/>
                <a:gd name="connsiteX6" fmla="*/ 582 w 10204"/>
                <a:gd name="connsiteY6" fmla="*/ 799 h 11467"/>
                <a:gd name="connsiteX0" fmla="*/ 489 w 10111"/>
                <a:gd name="connsiteY0" fmla="*/ 799 h 11467"/>
                <a:gd name="connsiteX1" fmla="*/ 0 w 10111"/>
                <a:gd name="connsiteY1" fmla="*/ 10873 h 11467"/>
                <a:gd name="connsiteX2" fmla="*/ 2491 w 10111"/>
                <a:gd name="connsiteY2" fmla="*/ 9412 h 11467"/>
                <a:gd name="connsiteX3" fmla="*/ 4915 w 10111"/>
                <a:gd name="connsiteY3" fmla="*/ 9545 h 11467"/>
                <a:gd name="connsiteX4" fmla="*/ 10111 w 10111"/>
                <a:gd name="connsiteY4" fmla="*/ 11467 h 11467"/>
                <a:gd name="connsiteX5" fmla="*/ 9554 w 10111"/>
                <a:gd name="connsiteY5" fmla="*/ 1467 h 11467"/>
                <a:gd name="connsiteX6" fmla="*/ 489 w 10111"/>
                <a:gd name="connsiteY6" fmla="*/ 799 h 11467"/>
                <a:gd name="connsiteX0" fmla="*/ 489 w 10111"/>
                <a:gd name="connsiteY0" fmla="*/ 799 h 11467"/>
                <a:gd name="connsiteX1" fmla="*/ 0 w 10111"/>
                <a:gd name="connsiteY1" fmla="*/ 10873 h 11467"/>
                <a:gd name="connsiteX2" fmla="*/ 2491 w 10111"/>
                <a:gd name="connsiteY2" fmla="*/ 9412 h 11467"/>
                <a:gd name="connsiteX3" fmla="*/ 4915 w 10111"/>
                <a:gd name="connsiteY3" fmla="*/ 9545 h 11467"/>
                <a:gd name="connsiteX4" fmla="*/ 10111 w 10111"/>
                <a:gd name="connsiteY4" fmla="*/ 11467 h 11467"/>
                <a:gd name="connsiteX5" fmla="*/ 9554 w 10111"/>
                <a:gd name="connsiteY5" fmla="*/ 1467 h 11467"/>
                <a:gd name="connsiteX6" fmla="*/ 489 w 10111"/>
                <a:gd name="connsiteY6" fmla="*/ 799 h 11467"/>
                <a:gd name="connsiteX0" fmla="*/ 457 w 10079"/>
                <a:gd name="connsiteY0" fmla="*/ 799 h 11467"/>
                <a:gd name="connsiteX1" fmla="*/ 0 w 10079"/>
                <a:gd name="connsiteY1" fmla="*/ 11403 h 11467"/>
                <a:gd name="connsiteX2" fmla="*/ 2459 w 10079"/>
                <a:gd name="connsiteY2" fmla="*/ 9412 h 11467"/>
                <a:gd name="connsiteX3" fmla="*/ 4883 w 10079"/>
                <a:gd name="connsiteY3" fmla="*/ 9545 h 11467"/>
                <a:gd name="connsiteX4" fmla="*/ 10079 w 10079"/>
                <a:gd name="connsiteY4" fmla="*/ 11467 h 11467"/>
                <a:gd name="connsiteX5" fmla="*/ 9522 w 10079"/>
                <a:gd name="connsiteY5" fmla="*/ 1467 h 11467"/>
                <a:gd name="connsiteX6" fmla="*/ 457 w 10079"/>
                <a:gd name="connsiteY6" fmla="*/ 799 h 11467"/>
                <a:gd name="connsiteX0" fmla="*/ 378 w 10000"/>
                <a:gd name="connsiteY0" fmla="*/ 799 h 11467"/>
                <a:gd name="connsiteX1" fmla="*/ 0 w 10000"/>
                <a:gd name="connsiteY1" fmla="*/ 11403 h 11467"/>
                <a:gd name="connsiteX2" fmla="*/ 2380 w 10000"/>
                <a:gd name="connsiteY2" fmla="*/ 9412 h 11467"/>
                <a:gd name="connsiteX3" fmla="*/ 4804 w 10000"/>
                <a:gd name="connsiteY3" fmla="*/ 9545 h 11467"/>
                <a:gd name="connsiteX4" fmla="*/ 10000 w 10000"/>
                <a:gd name="connsiteY4" fmla="*/ 11467 h 11467"/>
                <a:gd name="connsiteX5" fmla="*/ 9443 w 10000"/>
                <a:gd name="connsiteY5" fmla="*/ 1467 h 11467"/>
                <a:gd name="connsiteX6" fmla="*/ 378 w 10000"/>
                <a:gd name="connsiteY6" fmla="*/ 799 h 11467"/>
                <a:gd name="connsiteX0" fmla="*/ 457 w 10079"/>
                <a:gd name="connsiteY0" fmla="*/ 799 h 12199"/>
                <a:gd name="connsiteX1" fmla="*/ 0 w 10079"/>
                <a:gd name="connsiteY1" fmla="*/ 12199 h 12199"/>
                <a:gd name="connsiteX2" fmla="*/ 2459 w 10079"/>
                <a:gd name="connsiteY2" fmla="*/ 9412 h 12199"/>
                <a:gd name="connsiteX3" fmla="*/ 4883 w 10079"/>
                <a:gd name="connsiteY3" fmla="*/ 9545 h 12199"/>
                <a:gd name="connsiteX4" fmla="*/ 10079 w 10079"/>
                <a:gd name="connsiteY4" fmla="*/ 11467 h 12199"/>
                <a:gd name="connsiteX5" fmla="*/ 9522 w 10079"/>
                <a:gd name="connsiteY5" fmla="*/ 1467 h 12199"/>
                <a:gd name="connsiteX6" fmla="*/ 457 w 10079"/>
                <a:gd name="connsiteY6" fmla="*/ 799 h 12199"/>
                <a:gd name="connsiteX0" fmla="*/ 457 w 10079"/>
                <a:gd name="connsiteY0" fmla="*/ 799 h 12199"/>
                <a:gd name="connsiteX1" fmla="*/ 0 w 10079"/>
                <a:gd name="connsiteY1" fmla="*/ 12199 h 12199"/>
                <a:gd name="connsiteX2" fmla="*/ 2459 w 10079"/>
                <a:gd name="connsiteY2" fmla="*/ 9412 h 12199"/>
                <a:gd name="connsiteX3" fmla="*/ 5392 w 10079"/>
                <a:gd name="connsiteY3" fmla="*/ 8882 h 12199"/>
                <a:gd name="connsiteX4" fmla="*/ 10079 w 10079"/>
                <a:gd name="connsiteY4" fmla="*/ 11467 h 12199"/>
                <a:gd name="connsiteX5" fmla="*/ 9522 w 10079"/>
                <a:gd name="connsiteY5" fmla="*/ 1467 h 12199"/>
                <a:gd name="connsiteX6" fmla="*/ 457 w 10079"/>
                <a:gd name="connsiteY6" fmla="*/ 799 h 12199"/>
                <a:gd name="connsiteX0" fmla="*/ 457 w 10079"/>
                <a:gd name="connsiteY0" fmla="*/ 799 h 11467"/>
                <a:gd name="connsiteX1" fmla="*/ 0 w 10079"/>
                <a:gd name="connsiteY1" fmla="*/ 11404 h 11467"/>
                <a:gd name="connsiteX2" fmla="*/ 2459 w 10079"/>
                <a:gd name="connsiteY2" fmla="*/ 9412 h 11467"/>
                <a:gd name="connsiteX3" fmla="*/ 5392 w 10079"/>
                <a:gd name="connsiteY3" fmla="*/ 8882 h 11467"/>
                <a:gd name="connsiteX4" fmla="*/ 10079 w 10079"/>
                <a:gd name="connsiteY4" fmla="*/ 11467 h 11467"/>
                <a:gd name="connsiteX5" fmla="*/ 9522 w 10079"/>
                <a:gd name="connsiteY5" fmla="*/ 1467 h 11467"/>
                <a:gd name="connsiteX6" fmla="*/ 457 w 10079"/>
                <a:gd name="connsiteY6" fmla="*/ 799 h 11467"/>
                <a:gd name="connsiteX0" fmla="*/ 457 w 10079"/>
                <a:gd name="connsiteY0" fmla="*/ 799 h 11467"/>
                <a:gd name="connsiteX1" fmla="*/ 0 w 10079"/>
                <a:gd name="connsiteY1" fmla="*/ 11404 h 11467"/>
                <a:gd name="connsiteX2" fmla="*/ 2459 w 10079"/>
                <a:gd name="connsiteY2" fmla="*/ 9412 h 11467"/>
                <a:gd name="connsiteX3" fmla="*/ 5583 w 10079"/>
                <a:gd name="connsiteY3" fmla="*/ 8882 h 11467"/>
                <a:gd name="connsiteX4" fmla="*/ 10079 w 10079"/>
                <a:gd name="connsiteY4" fmla="*/ 11467 h 11467"/>
                <a:gd name="connsiteX5" fmla="*/ 9522 w 10079"/>
                <a:gd name="connsiteY5" fmla="*/ 1467 h 11467"/>
                <a:gd name="connsiteX6" fmla="*/ 457 w 10079"/>
                <a:gd name="connsiteY6" fmla="*/ 799 h 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9" h="11467">
                  <a:moveTo>
                    <a:pt x="457" y="799"/>
                  </a:moveTo>
                  <a:cubicBezTo>
                    <a:pt x="305" y="4334"/>
                    <a:pt x="152" y="7869"/>
                    <a:pt x="0" y="11404"/>
                  </a:cubicBezTo>
                  <a:lnTo>
                    <a:pt x="2459" y="9412"/>
                  </a:lnTo>
                  <a:cubicBezTo>
                    <a:pt x="3281" y="9167"/>
                    <a:pt x="4313" y="8540"/>
                    <a:pt x="5583" y="8882"/>
                  </a:cubicBezTo>
                  <a:cubicBezTo>
                    <a:pt x="6853" y="9224"/>
                    <a:pt x="8352" y="10778"/>
                    <a:pt x="10079" y="11467"/>
                  </a:cubicBezTo>
                  <a:cubicBezTo>
                    <a:pt x="9942" y="8712"/>
                    <a:pt x="9660" y="4222"/>
                    <a:pt x="9522" y="1467"/>
                  </a:cubicBezTo>
                  <a:cubicBezTo>
                    <a:pt x="6606" y="1630"/>
                    <a:pt x="3357" y="-1390"/>
                    <a:pt x="457" y="799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ffectLst>
              <a:glow rad="495300">
                <a:schemeClr val="bg1">
                  <a:lumMod val="95000"/>
                  <a:alpha val="84000"/>
                </a:schemeClr>
              </a:glow>
              <a:softEdge rad="152400"/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pic>
          <p:nvPicPr>
            <p:cNvPr id="25" name="Picture 49"/>
            <p:cNvPicPr>
              <a:picLocks noChangeAspect="1"/>
            </p:cNvPicPr>
            <p:nvPr/>
          </p:nvPicPr>
          <p:blipFill>
            <a:blip r:embed="rId3"/>
            <a:srcRect l="143" t="-607" r="-690" b="42674"/>
            <a:stretch>
              <a:fillRect/>
            </a:stretch>
          </p:blipFill>
          <p:spPr bwMode="auto">
            <a:xfrm>
              <a:off x="1305061" y="1331193"/>
              <a:ext cx="6742114" cy="74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50"/>
          <p:cNvGrpSpPr>
            <a:grpSpLocks/>
          </p:cNvGrpSpPr>
          <p:nvPr/>
        </p:nvGrpSpPr>
        <p:grpSpPr bwMode="auto">
          <a:xfrm>
            <a:off x="1489076" y="4000500"/>
            <a:ext cx="4091220" cy="1077218"/>
            <a:chOff x="1993714" y="1699819"/>
            <a:chExt cx="3320480" cy="1078111"/>
          </a:xfrm>
        </p:grpSpPr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1993714" y="1699819"/>
              <a:ext cx="488141" cy="10781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3200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04</a:t>
              </a:r>
              <a:endParaRPr lang="en-US" altLang="en-US" sz="3200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  <a:p>
              <a:pPr>
                <a:defRPr/>
              </a:pPr>
              <a:endParaRPr lang="en-US" altLang="en-US" sz="3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8" name="TextBox 1"/>
            <p:cNvSpPr txBox="1">
              <a:spLocks noChangeArrowheads="1"/>
            </p:cNvSpPr>
            <p:nvPr/>
          </p:nvSpPr>
          <p:spPr bwMode="auto">
            <a:xfrm>
              <a:off x="2827329" y="1739322"/>
              <a:ext cx="2486865" cy="369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032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Implementasi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di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Bank Mandiri</a:t>
              </a:r>
              <a:endParaRPr lang="en-US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04C53-7C60-43DD-86F4-31E7AD01038F}" type="slidenum">
              <a:rPr lang="en-US" altLang="en-US" sz="1000" smtClean="0"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en-US" alt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-685800" y="227013"/>
            <a:ext cx="3810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14388"/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Latar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Belakang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90" y="628650"/>
            <a:ext cx="81756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 bwMode="auto">
          <a:xfrm>
            <a:off x="8458200" y="495300"/>
            <a:ext cx="304800" cy="304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" y="3541574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>
                <a:latin typeface="Calibri" pitchFamily="34" charset="0"/>
              </a:rPr>
              <a:t>Pertumbuhan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bisnis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di</a:t>
            </a:r>
            <a:r>
              <a:rPr lang="en-US" sz="1200" dirty="0" smtClean="0">
                <a:latin typeface="Calibri" pitchFamily="34" charset="0"/>
              </a:rPr>
              <a:t> Indonesia </a:t>
            </a:r>
            <a:r>
              <a:rPr lang="en-US" sz="1200" dirty="0" err="1" smtClean="0">
                <a:latin typeface="Calibri" pitchFamily="34" charset="0"/>
              </a:rPr>
              <a:t>baik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dari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industri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perbankan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industri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lainnya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sudah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mengalami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perkembangan</a:t>
            </a:r>
            <a:r>
              <a:rPr lang="en-US" sz="1200" dirty="0" smtClean="0">
                <a:latin typeface="Calibri" pitchFamily="34" charset="0"/>
              </a:rPr>
              <a:t> yang </a:t>
            </a:r>
            <a:r>
              <a:rPr lang="en-US" sz="1200" dirty="0" err="1" smtClean="0">
                <a:latin typeface="Calibri" pitchFamily="34" charset="0"/>
              </a:rPr>
              <a:t>sangat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besar</a:t>
            </a:r>
            <a:r>
              <a:rPr lang="en-US" sz="1200" dirty="0" smtClean="0">
                <a:latin typeface="Calibri" pitchFamily="34" charset="0"/>
              </a:rPr>
              <a:t>.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0" y="1028700"/>
            <a:ext cx="2124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 b="1" dirty="0" err="1" smtClean="0">
                <a:latin typeface="Calibri" pitchFamily="34" charset="0"/>
              </a:rPr>
              <a:t>Pertumbuhan</a:t>
            </a:r>
            <a:r>
              <a:rPr lang="en-US" altLang="en-US" sz="1400" b="1" dirty="0" smtClean="0">
                <a:latin typeface="Calibri" pitchFamily="34" charset="0"/>
              </a:rPr>
              <a:t> </a:t>
            </a:r>
            <a:r>
              <a:rPr lang="en-US" altLang="en-US" sz="1400" b="1" dirty="0" err="1" smtClean="0">
                <a:latin typeface="Calibri" pitchFamily="34" charset="0"/>
              </a:rPr>
              <a:t>Bisnis</a:t>
            </a:r>
            <a:endParaRPr lang="en-US" altLang="en-US" sz="1400" b="1" dirty="0">
              <a:latin typeface="Calibri" pitchFamily="34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2209800" y="9525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err="1" smtClean="0">
                <a:latin typeface="Calibri" pitchFamily="34" charset="0"/>
              </a:rPr>
              <a:t>Potensi</a:t>
            </a:r>
            <a:r>
              <a:rPr lang="en-US" altLang="en-US" sz="1400" b="1" dirty="0" smtClean="0">
                <a:latin typeface="Calibri" pitchFamily="34" charset="0"/>
              </a:rPr>
              <a:t> </a:t>
            </a:r>
            <a:r>
              <a:rPr lang="en-US" altLang="en-US" sz="1400" b="1" dirty="0" err="1" smtClean="0">
                <a:latin typeface="Calibri" pitchFamily="34" charset="0"/>
              </a:rPr>
              <a:t>Risiko</a:t>
            </a:r>
            <a:r>
              <a:rPr lang="en-US" altLang="en-US" sz="1400" b="1" dirty="0" smtClean="0">
                <a:latin typeface="Calibri" pitchFamily="34" charset="0"/>
              </a:rPr>
              <a:t> </a:t>
            </a:r>
            <a:r>
              <a:rPr lang="en-US" altLang="en-US" sz="1400" b="1" dirty="0" err="1" smtClean="0">
                <a:latin typeface="Calibri" pitchFamily="34" charset="0"/>
              </a:rPr>
              <a:t>Secara</a:t>
            </a:r>
            <a:r>
              <a:rPr lang="en-US" altLang="en-US" sz="1400" b="1" dirty="0" smtClean="0">
                <a:latin typeface="Calibri" pitchFamily="34" charset="0"/>
              </a:rPr>
              <a:t> </a:t>
            </a:r>
            <a:r>
              <a:rPr lang="en-US" altLang="en-US" sz="1400" b="1" dirty="0" err="1" smtClean="0">
                <a:latin typeface="Calibri" pitchFamily="34" charset="0"/>
              </a:rPr>
              <a:t>Konglomerasi</a:t>
            </a:r>
            <a:endParaRPr lang="en-US" altLang="en-US" sz="1400" b="1" dirty="0">
              <a:latin typeface="Calibri" pitchFamily="34" charset="0"/>
            </a:endParaRPr>
          </a:p>
        </p:txBody>
      </p:sp>
      <p:pic>
        <p:nvPicPr>
          <p:cNvPr id="40" name="Picture 8" descr="\\AIPACKSTUDIO-PC\aiPack Studio File Exchange\~OPEN PROJECT 2014\- REGULER ASSET\ISOMETRIC BANK\PNG\ISOMETRIC BANK-01.png"/>
          <p:cNvPicPr>
            <a:picLocks noChangeAspect="1" noChangeArrowheads="1"/>
          </p:cNvPicPr>
          <p:nvPr/>
        </p:nvPicPr>
        <p:blipFill>
          <a:blip r:embed="rId4"/>
          <a:srcRect l="13542" t="16911" b="19025"/>
          <a:stretch>
            <a:fillRect/>
          </a:stretch>
        </p:blipFill>
        <p:spPr bwMode="auto">
          <a:xfrm>
            <a:off x="2422525" y="2017574"/>
            <a:ext cx="14319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Isosceles Triangle 40"/>
          <p:cNvSpPr/>
          <p:nvPr/>
        </p:nvSpPr>
        <p:spPr bwMode="auto">
          <a:xfrm rot="5400000">
            <a:off x="4114800" y="2503349"/>
            <a:ext cx="182562" cy="182562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US" sz="800">
              <a:latin typeface="Arial" charset="0"/>
              <a:ea typeface="ＭＳ Ｐゴシック" pitchFamily="96" charset="-128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 rot="5400000">
            <a:off x="1828800" y="2501761"/>
            <a:ext cx="182563" cy="18256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US" sz="800">
              <a:latin typeface="Arial" charset="0"/>
              <a:ea typeface="ＭＳ Ｐゴシック" pitchFamily="96" charset="-128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 rot="5400000">
            <a:off x="6370637" y="2476501"/>
            <a:ext cx="182563" cy="182562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US" sz="800">
              <a:latin typeface="Arial" charset="0"/>
              <a:ea typeface="ＭＳ Ｐゴシック" pitchFamily="96" charset="-128"/>
              <a:cs typeface="+mn-cs"/>
            </a:endParaRPr>
          </a:p>
        </p:txBody>
      </p:sp>
      <p:pic>
        <p:nvPicPr>
          <p:cNvPr id="48" name="Picture 23"/>
          <p:cNvPicPr>
            <a:picLocks noChangeAspect="1" noChangeArrowheads="1"/>
          </p:cNvPicPr>
          <p:nvPr/>
        </p:nvPicPr>
        <p:blipFill>
          <a:blip r:embed="rId5"/>
          <a:srcRect l="17500" t="27930" r="47501" b="40500"/>
          <a:stretch>
            <a:fillRect/>
          </a:stretch>
        </p:blipFill>
        <p:spPr bwMode="auto">
          <a:xfrm>
            <a:off x="444500" y="1884224"/>
            <a:ext cx="1228725" cy="757237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</p:pic>
      <p:pic>
        <p:nvPicPr>
          <p:cNvPr id="49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768" t="48293" r="28751" b="37000"/>
          <a:stretch>
            <a:fillRect/>
          </a:stretch>
        </p:blipFill>
        <p:spPr bwMode="auto">
          <a:xfrm>
            <a:off x="368300" y="2165211"/>
            <a:ext cx="73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21091"/>
          <p:cNvGrpSpPr>
            <a:grpSpLocks/>
          </p:cNvGrpSpPr>
          <p:nvPr/>
        </p:nvGrpSpPr>
        <p:grpSpPr bwMode="auto">
          <a:xfrm flipH="1">
            <a:off x="1220788" y="2379524"/>
            <a:ext cx="361950" cy="735012"/>
            <a:chOff x="6472020" y="1013536"/>
            <a:chExt cx="233580" cy="218321"/>
          </a:xfrm>
        </p:grpSpPr>
        <p:sp>
          <p:nvSpPr>
            <p:cNvPr id="51" name="Freeform 18032"/>
            <p:cNvSpPr>
              <a:spLocks/>
            </p:cNvSpPr>
            <p:nvPr/>
          </p:nvSpPr>
          <p:spPr bwMode="auto">
            <a:xfrm>
              <a:off x="6488453" y="1013536"/>
              <a:ext cx="119725" cy="18780"/>
            </a:xfrm>
            <a:custGeom>
              <a:avLst/>
              <a:gdLst>
                <a:gd name="T0" fmla="*/ 2147483647 w 43"/>
                <a:gd name="T1" fmla="*/ 2147483647 h 7"/>
                <a:gd name="T2" fmla="*/ 2147483647 w 43"/>
                <a:gd name="T3" fmla="*/ 0 h 7"/>
                <a:gd name="T4" fmla="*/ 2147483647 w 43"/>
                <a:gd name="T5" fmla="*/ 0 h 7"/>
                <a:gd name="T6" fmla="*/ 0 w 43"/>
                <a:gd name="T7" fmla="*/ 2147483647 h 7"/>
                <a:gd name="T8" fmla="*/ 0 w 43"/>
                <a:gd name="T9" fmla="*/ 2147483647 h 7"/>
                <a:gd name="T10" fmla="*/ 2147483647 w 4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7"/>
                <a:gd name="T20" fmla="*/ 43 w 4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7">
                  <a:moveTo>
                    <a:pt x="43" y="7"/>
                  </a:moveTo>
                  <a:cubicBezTo>
                    <a:pt x="43" y="3"/>
                    <a:pt x="40" y="0"/>
                    <a:pt x="3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3" y="7"/>
                    <a:pt x="43" y="7"/>
                    <a:pt x="43" y="7"/>
                  </a:cubicBezTo>
                  <a:close/>
                </a:path>
              </a:pathLst>
            </a:custGeom>
            <a:solidFill>
              <a:srgbClr val="003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8033"/>
            <p:cNvSpPr>
              <a:spLocks noEditPoints="1"/>
            </p:cNvSpPr>
            <p:nvPr/>
          </p:nvSpPr>
          <p:spPr bwMode="auto">
            <a:xfrm>
              <a:off x="6472020" y="1038185"/>
              <a:ext cx="150243" cy="193672"/>
            </a:xfrm>
            <a:custGeom>
              <a:avLst/>
              <a:gdLst>
                <a:gd name="T0" fmla="*/ 2147483647 w 54"/>
                <a:gd name="T1" fmla="*/ 0 h 70"/>
                <a:gd name="T2" fmla="*/ 2147483647 w 54"/>
                <a:gd name="T3" fmla="*/ 0 h 70"/>
                <a:gd name="T4" fmla="*/ 0 w 54"/>
                <a:gd name="T5" fmla="*/ 0 h 70"/>
                <a:gd name="T6" fmla="*/ 0 w 54"/>
                <a:gd name="T7" fmla="*/ 2147483647 h 70"/>
                <a:gd name="T8" fmla="*/ 2147483647 w 54"/>
                <a:gd name="T9" fmla="*/ 2147483647 h 70"/>
                <a:gd name="T10" fmla="*/ 2147483647 w 54"/>
                <a:gd name="T11" fmla="*/ 2147483647 h 70"/>
                <a:gd name="T12" fmla="*/ 2147483647 w 54"/>
                <a:gd name="T13" fmla="*/ 2147483647 h 70"/>
                <a:gd name="T14" fmla="*/ 2147483647 w 54"/>
                <a:gd name="T15" fmla="*/ 2147483647 h 70"/>
                <a:gd name="T16" fmla="*/ 2147483647 w 54"/>
                <a:gd name="T17" fmla="*/ 2147483647 h 70"/>
                <a:gd name="T18" fmla="*/ 2147483647 w 54"/>
                <a:gd name="T19" fmla="*/ 2147483647 h 70"/>
                <a:gd name="T20" fmla="*/ 2147483647 w 54"/>
                <a:gd name="T21" fmla="*/ 2147483647 h 70"/>
                <a:gd name="T22" fmla="*/ 2147483647 w 54"/>
                <a:gd name="T23" fmla="*/ 0 h 70"/>
                <a:gd name="T24" fmla="*/ 2147483647 w 54"/>
                <a:gd name="T25" fmla="*/ 0 h 70"/>
                <a:gd name="T26" fmla="*/ 2147483647 w 54"/>
                <a:gd name="T27" fmla="*/ 2147483647 h 70"/>
                <a:gd name="T28" fmla="*/ 2147483647 w 54"/>
                <a:gd name="T29" fmla="*/ 2147483647 h 70"/>
                <a:gd name="T30" fmla="*/ 2147483647 w 54"/>
                <a:gd name="T31" fmla="*/ 2147483647 h 70"/>
                <a:gd name="T32" fmla="*/ 2147483647 w 54"/>
                <a:gd name="T33" fmla="*/ 2147483647 h 70"/>
                <a:gd name="T34" fmla="*/ 2147483647 w 54"/>
                <a:gd name="T35" fmla="*/ 2147483647 h 70"/>
                <a:gd name="T36" fmla="*/ 2147483647 w 54"/>
                <a:gd name="T37" fmla="*/ 2147483647 h 70"/>
                <a:gd name="T38" fmla="*/ 2147483647 w 54"/>
                <a:gd name="T39" fmla="*/ 2147483647 h 70"/>
                <a:gd name="T40" fmla="*/ 2147483647 w 54"/>
                <a:gd name="T41" fmla="*/ 2147483647 h 70"/>
                <a:gd name="T42" fmla="*/ 2147483647 w 54"/>
                <a:gd name="T43" fmla="*/ 2147483647 h 70"/>
                <a:gd name="T44" fmla="*/ 2147483647 w 54"/>
                <a:gd name="T45" fmla="*/ 2147483647 h 70"/>
                <a:gd name="T46" fmla="*/ 2147483647 w 54"/>
                <a:gd name="T47" fmla="*/ 2147483647 h 70"/>
                <a:gd name="T48" fmla="*/ 2147483647 w 54"/>
                <a:gd name="T49" fmla="*/ 2147483647 h 70"/>
                <a:gd name="T50" fmla="*/ 2147483647 w 54"/>
                <a:gd name="T51" fmla="*/ 2147483647 h 70"/>
                <a:gd name="T52" fmla="*/ 2147483647 w 54"/>
                <a:gd name="T53" fmla="*/ 2147483647 h 70"/>
                <a:gd name="T54" fmla="*/ 2147483647 w 54"/>
                <a:gd name="T55" fmla="*/ 2147483647 h 70"/>
                <a:gd name="T56" fmla="*/ 2147483647 w 54"/>
                <a:gd name="T57" fmla="*/ 2147483647 h 70"/>
                <a:gd name="T58" fmla="*/ 2147483647 w 54"/>
                <a:gd name="T59" fmla="*/ 2147483647 h 70"/>
                <a:gd name="T60" fmla="*/ 2147483647 w 54"/>
                <a:gd name="T61" fmla="*/ 2147483647 h 70"/>
                <a:gd name="T62" fmla="*/ 2147483647 w 54"/>
                <a:gd name="T63" fmla="*/ 2147483647 h 70"/>
                <a:gd name="T64" fmla="*/ 2147483647 w 54"/>
                <a:gd name="T65" fmla="*/ 2147483647 h 70"/>
                <a:gd name="T66" fmla="*/ 2147483647 w 54"/>
                <a:gd name="T67" fmla="*/ 2147483647 h 70"/>
                <a:gd name="T68" fmla="*/ 2147483647 w 54"/>
                <a:gd name="T69" fmla="*/ 2147483647 h 70"/>
                <a:gd name="T70" fmla="*/ 2147483647 w 54"/>
                <a:gd name="T71" fmla="*/ 2147483647 h 70"/>
                <a:gd name="T72" fmla="*/ 2147483647 w 54"/>
                <a:gd name="T73" fmla="*/ 2147483647 h 70"/>
                <a:gd name="T74" fmla="*/ 2147483647 w 54"/>
                <a:gd name="T75" fmla="*/ 2147483647 h 70"/>
                <a:gd name="T76" fmla="*/ 2147483647 w 54"/>
                <a:gd name="T77" fmla="*/ 2147483647 h 70"/>
                <a:gd name="T78" fmla="*/ 2147483647 w 54"/>
                <a:gd name="T79" fmla="*/ 2147483647 h 70"/>
                <a:gd name="T80" fmla="*/ 2147483647 w 54"/>
                <a:gd name="T81" fmla="*/ 2147483647 h 70"/>
                <a:gd name="T82" fmla="*/ 2147483647 w 54"/>
                <a:gd name="T83" fmla="*/ 2147483647 h 70"/>
                <a:gd name="T84" fmla="*/ 2147483647 w 54"/>
                <a:gd name="T85" fmla="*/ 2147483647 h 70"/>
                <a:gd name="T86" fmla="*/ 2147483647 w 54"/>
                <a:gd name="T87" fmla="*/ 2147483647 h 70"/>
                <a:gd name="T88" fmla="*/ 2147483647 w 54"/>
                <a:gd name="T89" fmla="*/ 2147483647 h 70"/>
                <a:gd name="T90" fmla="*/ 2147483647 w 54"/>
                <a:gd name="T91" fmla="*/ 2147483647 h 70"/>
                <a:gd name="T92" fmla="*/ 2147483647 w 54"/>
                <a:gd name="T93" fmla="*/ 2147483647 h 70"/>
                <a:gd name="T94" fmla="*/ 2147483647 w 54"/>
                <a:gd name="T95" fmla="*/ 2147483647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70"/>
                <a:gd name="T146" fmla="*/ 54 w 54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70">
                  <a:moveTo>
                    <a:pt x="4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2"/>
                    <a:pt x="23" y="61"/>
                    <a:pt x="24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61"/>
                    <a:pt x="33" y="62"/>
                    <a:pt x="33" y="63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49" y="0"/>
                  </a:lnTo>
                  <a:close/>
                  <a:moveTo>
                    <a:pt x="47" y="55"/>
                  </a:moveTo>
                  <a:cubicBezTo>
                    <a:pt x="8" y="55"/>
                    <a:pt x="8" y="55"/>
                    <a:pt x="8" y="55"/>
                  </a:cubicBezTo>
                  <a:cubicBezTo>
                    <a:pt x="6" y="55"/>
                    <a:pt x="5" y="54"/>
                    <a:pt x="5" y="52"/>
                  </a:cubicBezTo>
                  <a:cubicBezTo>
                    <a:pt x="5" y="51"/>
                    <a:pt x="6" y="50"/>
                    <a:pt x="8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0"/>
                    <a:pt x="50" y="51"/>
                    <a:pt x="50" y="52"/>
                  </a:cubicBezTo>
                  <a:cubicBezTo>
                    <a:pt x="50" y="54"/>
                    <a:pt x="48" y="55"/>
                    <a:pt x="47" y="55"/>
                  </a:cubicBezTo>
                  <a:close/>
                  <a:moveTo>
                    <a:pt x="47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40"/>
                    <a:pt x="6" y="39"/>
                    <a:pt x="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9"/>
                    <a:pt x="50" y="40"/>
                    <a:pt x="50" y="42"/>
                  </a:cubicBezTo>
                  <a:cubicBezTo>
                    <a:pt x="50" y="43"/>
                    <a:pt x="48" y="44"/>
                    <a:pt x="47" y="44"/>
                  </a:cubicBezTo>
                  <a:close/>
                  <a:moveTo>
                    <a:pt x="47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5" y="33"/>
                    <a:pt x="5" y="31"/>
                  </a:cubicBezTo>
                  <a:cubicBezTo>
                    <a:pt x="5" y="30"/>
                    <a:pt x="6" y="28"/>
                    <a:pt x="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8"/>
                    <a:pt x="50" y="30"/>
                    <a:pt x="50" y="31"/>
                  </a:cubicBezTo>
                  <a:cubicBezTo>
                    <a:pt x="50" y="33"/>
                    <a:pt x="48" y="34"/>
                    <a:pt x="47" y="34"/>
                  </a:cubicBezTo>
                  <a:close/>
                  <a:moveTo>
                    <a:pt x="47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6" y="23"/>
                    <a:pt x="5" y="22"/>
                    <a:pt x="5" y="21"/>
                  </a:cubicBezTo>
                  <a:cubicBezTo>
                    <a:pt x="5" y="19"/>
                    <a:pt x="6" y="18"/>
                    <a:pt x="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8" y="18"/>
                    <a:pt x="50" y="19"/>
                    <a:pt x="50" y="21"/>
                  </a:cubicBezTo>
                  <a:cubicBezTo>
                    <a:pt x="50" y="22"/>
                    <a:pt x="48" y="23"/>
                    <a:pt x="47" y="23"/>
                  </a:cubicBezTo>
                  <a:close/>
                  <a:moveTo>
                    <a:pt x="4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5" y="11"/>
                    <a:pt x="5" y="10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50" y="8"/>
                    <a:pt x="50" y="10"/>
                  </a:cubicBezTo>
                  <a:cubicBezTo>
                    <a:pt x="50" y="11"/>
                    <a:pt x="48" y="13"/>
                    <a:pt x="47" y="13"/>
                  </a:cubicBezTo>
                  <a:close/>
                </a:path>
              </a:pathLst>
            </a:custGeom>
            <a:solidFill>
              <a:srgbClr val="003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8034"/>
            <p:cNvSpPr>
              <a:spLocks/>
            </p:cNvSpPr>
            <p:nvPr/>
          </p:nvSpPr>
          <p:spPr bwMode="auto">
            <a:xfrm>
              <a:off x="6636348" y="1093352"/>
              <a:ext cx="61036" cy="14085"/>
            </a:xfrm>
            <a:custGeom>
              <a:avLst/>
              <a:gdLst>
                <a:gd name="T0" fmla="*/ 2147483647 w 22"/>
                <a:gd name="T1" fmla="*/ 2147483647 h 5"/>
                <a:gd name="T2" fmla="*/ 2147483647 w 22"/>
                <a:gd name="T3" fmla="*/ 2147483647 h 5"/>
                <a:gd name="T4" fmla="*/ 2147483647 w 22"/>
                <a:gd name="T5" fmla="*/ 0 h 5"/>
                <a:gd name="T6" fmla="*/ 0 w 22"/>
                <a:gd name="T7" fmla="*/ 0 h 5"/>
                <a:gd name="T8" fmla="*/ 0 w 22"/>
                <a:gd name="T9" fmla="*/ 2147483647 h 5"/>
                <a:gd name="T10" fmla="*/ 2147483647 w 22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"/>
                <a:gd name="T20" fmla="*/ 22 w 2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003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8035"/>
            <p:cNvSpPr>
              <a:spLocks/>
            </p:cNvSpPr>
            <p:nvPr/>
          </p:nvSpPr>
          <p:spPr bwMode="auto">
            <a:xfrm>
              <a:off x="6636348" y="1109785"/>
              <a:ext cx="69252" cy="122072"/>
            </a:xfrm>
            <a:custGeom>
              <a:avLst/>
              <a:gdLst>
                <a:gd name="T0" fmla="*/ 2147483647 w 25"/>
                <a:gd name="T1" fmla="*/ 0 h 44"/>
                <a:gd name="T2" fmla="*/ 0 w 25"/>
                <a:gd name="T3" fmla="*/ 0 h 44"/>
                <a:gd name="T4" fmla="*/ 0 w 25"/>
                <a:gd name="T5" fmla="*/ 2147483647 h 44"/>
                <a:gd name="T6" fmla="*/ 2147483647 w 25"/>
                <a:gd name="T7" fmla="*/ 2147483647 h 44"/>
                <a:gd name="T8" fmla="*/ 2147483647 w 25"/>
                <a:gd name="T9" fmla="*/ 2147483647 h 44"/>
                <a:gd name="T10" fmla="*/ 2147483647 w 25"/>
                <a:gd name="T11" fmla="*/ 2147483647 h 44"/>
                <a:gd name="T12" fmla="*/ 0 w 25"/>
                <a:gd name="T13" fmla="*/ 2147483647 h 44"/>
                <a:gd name="T14" fmla="*/ 0 w 25"/>
                <a:gd name="T15" fmla="*/ 2147483647 h 44"/>
                <a:gd name="T16" fmla="*/ 2147483647 w 25"/>
                <a:gd name="T17" fmla="*/ 2147483647 h 44"/>
                <a:gd name="T18" fmla="*/ 2147483647 w 25"/>
                <a:gd name="T19" fmla="*/ 2147483647 h 44"/>
                <a:gd name="T20" fmla="*/ 2147483647 w 25"/>
                <a:gd name="T21" fmla="*/ 2147483647 h 44"/>
                <a:gd name="T22" fmla="*/ 0 w 25"/>
                <a:gd name="T23" fmla="*/ 2147483647 h 44"/>
                <a:gd name="T24" fmla="*/ 0 w 25"/>
                <a:gd name="T25" fmla="*/ 2147483647 h 44"/>
                <a:gd name="T26" fmla="*/ 2147483647 w 25"/>
                <a:gd name="T27" fmla="*/ 2147483647 h 44"/>
                <a:gd name="T28" fmla="*/ 2147483647 w 25"/>
                <a:gd name="T29" fmla="*/ 2147483647 h 44"/>
                <a:gd name="T30" fmla="*/ 2147483647 w 25"/>
                <a:gd name="T31" fmla="*/ 2147483647 h 44"/>
                <a:gd name="T32" fmla="*/ 0 w 25"/>
                <a:gd name="T33" fmla="*/ 2147483647 h 44"/>
                <a:gd name="T34" fmla="*/ 0 w 25"/>
                <a:gd name="T35" fmla="*/ 2147483647 h 44"/>
                <a:gd name="T36" fmla="*/ 2147483647 w 25"/>
                <a:gd name="T37" fmla="*/ 2147483647 h 44"/>
                <a:gd name="T38" fmla="*/ 2147483647 w 25"/>
                <a:gd name="T39" fmla="*/ 2147483647 h 44"/>
                <a:gd name="T40" fmla="*/ 2147483647 w 25"/>
                <a:gd name="T41" fmla="*/ 2147483647 h 44"/>
                <a:gd name="T42" fmla="*/ 0 w 25"/>
                <a:gd name="T43" fmla="*/ 2147483647 h 44"/>
                <a:gd name="T44" fmla="*/ 0 w 25"/>
                <a:gd name="T45" fmla="*/ 2147483647 h 44"/>
                <a:gd name="T46" fmla="*/ 2147483647 w 25"/>
                <a:gd name="T47" fmla="*/ 2147483647 h 44"/>
                <a:gd name="T48" fmla="*/ 2147483647 w 25"/>
                <a:gd name="T49" fmla="*/ 2147483647 h 44"/>
                <a:gd name="T50" fmla="*/ 2147483647 w 25"/>
                <a:gd name="T51" fmla="*/ 2147483647 h 44"/>
                <a:gd name="T52" fmla="*/ 0 w 25"/>
                <a:gd name="T53" fmla="*/ 2147483647 h 44"/>
                <a:gd name="T54" fmla="*/ 0 w 25"/>
                <a:gd name="T55" fmla="*/ 2147483647 h 44"/>
                <a:gd name="T56" fmla="*/ 2147483647 w 25"/>
                <a:gd name="T57" fmla="*/ 2147483647 h 44"/>
                <a:gd name="T58" fmla="*/ 2147483647 w 25"/>
                <a:gd name="T59" fmla="*/ 2147483647 h 44"/>
                <a:gd name="T60" fmla="*/ 2147483647 w 25"/>
                <a:gd name="T61" fmla="*/ 2147483647 h 44"/>
                <a:gd name="T62" fmla="*/ 2147483647 w 25"/>
                <a:gd name="T63" fmla="*/ 2147483647 h 44"/>
                <a:gd name="T64" fmla="*/ 2147483647 w 25"/>
                <a:gd name="T65" fmla="*/ 2147483647 h 44"/>
                <a:gd name="T66" fmla="*/ 2147483647 w 25"/>
                <a:gd name="T67" fmla="*/ 2147483647 h 44"/>
                <a:gd name="T68" fmla="*/ 2147483647 w 25"/>
                <a:gd name="T69" fmla="*/ 2147483647 h 44"/>
                <a:gd name="T70" fmla="*/ 2147483647 w 25"/>
                <a:gd name="T71" fmla="*/ 0 h 44"/>
                <a:gd name="T72" fmla="*/ 2147483647 w 25"/>
                <a:gd name="T73" fmla="*/ 0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"/>
                <a:gd name="T112" fmla="*/ 0 h 44"/>
                <a:gd name="T113" fmla="*/ 25 w 25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" h="44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5"/>
                    <a:pt x="23" y="6"/>
                  </a:cubicBezTo>
                  <a:cubicBezTo>
                    <a:pt x="23" y="7"/>
                    <a:pt x="22" y="8"/>
                    <a:pt x="2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3" y="12"/>
                    <a:pt x="23" y="13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8"/>
                    <a:pt x="23" y="19"/>
                  </a:cubicBezTo>
                  <a:cubicBezTo>
                    <a:pt x="23" y="20"/>
                    <a:pt x="22" y="2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5"/>
                    <a:pt x="22" y="26"/>
                  </a:cubicBezTo>
                  <a:cubicBezTo>
                    <a:pt x="22" y="27"/>
                    <a:pt x="22" y="28"/>
                    <a:pt x="2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2" y="32"/>
                    <a:pt x="22" y="33"/>
                  </a:cubicBezTo>
                  <a:cubicBezTo>
                    <a:pt x="22" y="34"/>
                    <a:pt x="22" y="34"/>
                    <a:pt x="2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6" y="38"/>
                    <a:pt x="6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3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20"/>
          <p:cNvGrpSpPr>
            <a:grpSpLocks noChangeAspect="1"/>
          </p:cNvGrpSpPr>
          <p:nvPr/>
        </p:nvGrpSpPr>
        <p:grpSpPr bwMode="auto">
          <a:xfrm flipH="1" flipV="1">
            <a:off x="568325" y="3419337"/>
            <a:ext cx="955675" cy="46037"/>
            <a:chOff x="2366" y="1751"/>
            <a:chExt cx="1028" cy="92"/>
          </a:xfrm>
        </p:grpSpPr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3061" y="1751"/>
              <a:ext cx="333" cy="92"/>
            </a:xfrm>
            <a:prstGeom prst="rect">
              <a:avLst/>
            </a:prstGeom>
            <a:solidFill>
              <a:srgbClr val="2BAE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2713" y="1751"/>
              <a:ext cx="334" cy="92"/>
            </a:xfrm>
            <a:prstGeom prst="rect">
              <a:avLst/>
            </a:prstGeom>
            <a:solidFill>
              <a:srgbClr val="FDC01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  <p:sp>
          <p:nvSpPr>
            <p:cNvPr id="58" name="Rectangle 23"/>
            <p:cNvSpPr>
              <a:spLocks noChangeArrowheads="1"/>
            </p:cNvSpPr>
            <p:nvPr/>
          </p:nvSpPr>
          <p:spPr bwMode="auto">
            <a:xfrm>
              <a:off x="2366" y="1751"/>
              <a:ext cx="333" cy="92"/>
            </a:xfrm>
            <a:prstGeom prst="rect">
              <a:avLst/>
            </a:prstGeom>
            <a:solidFill>
              <a:srgbClr val="2139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193925" y="3541574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>
                <a:latin typeface="Calibri" pitchFamily="34" charset="0"/>
              </a:rPr>
              <a:t>Perkembangan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bisnis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tersebut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membawa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konsekuensi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pada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peningkatan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potensi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risiko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dalam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kegiatan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usaha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dari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sebuah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perusahaan</a:t>
            </a:r>
            <a:r>
              <a:rPr lang="en-US" sz="1200" dirty="0" smtClean="0">
                <a:latin typeface="Calibri" pitchFamily="34" charset="0"/>
              </a:rPr>
              <a:t>, </a:t>
            </a:r>
            <a:r>
              <a:rPr lang="en-US" sz="1200" dirty="0" err="1" smtClean="0">
                <a:latin typeface="Calibri" pitchFamily="34" charset="0"/>
              </a:rPr>
              <a:t>termasuk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dalam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kaitannya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dengan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risiko</a:t>
            </a:r>
            <a:r>
              <a:rPr lang="en-US" sz="1200" dirty="0" smtClean="0">
                <a:latin typeface="Calibri" pitchFamily="34" charset="0"/>
              </a:rPr>
              <a:t> yang </a:t>
            </a:r>
            <a:r>
              <a:rPr lang="en-US" sz="1200" dirty="0" err="1" smtClean="0">
                <a:latin typeface="Calibri" pitchFamily="34" charset="0"/>
              </a:rPr>
              <a:t>dihadapi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oleh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sebuah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konglomerasi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keuangan</a:t>
            </a:r>
            <a:r>
              <a:rPr lang="en-US" sz="1200" dirty="0" smtClean="0">
                <a:latin typeface="Calibri" pitchFamily="34" charset="0"/>
              </a:rPr>
              <a:t>/group </a:t>
            </a:r>
            <a:r>
              <a:rPr lang="en-US" sz="1200" dirty="0" err="1" smtClean="0">
                <a:latin typeface="Calibri" pitchFamily="34" charset="0"/>
              </a:rPr>
              <a:t>usaha</a:t>
            </a:r>
            <a:r>
              <a:rPr lang="en-US" sz="1200" dirty="0" smtClean="0">
                <a:latin typeface="Calibri" pitchFamily="34" charset="0"/>
              </a:rPr>
              <a:t>.</a:t>
            </a:r>
            <a:endParaRPr lang="en-US" sz="1200" dirty="0">
              <a:latin typeface="Calibri" pitchFamily="34" charset="0"/>
            </a:endParaRPr>
          </a:p>
        </p:txBody>
      </p:sp>
      <p:grpSp>
        <p:nvGrpSpPr>
          <p:cNvPr id="60" name="Group 20"/>
          <p:cNvGrpSpPr>
            <a:grpSpLocks noChangeAspect="1"/>
          </p:cNvGrpSpPr>
          <p:nvPr/>
        </p:nvGrpSpPr>
        <p:grpSpPr bwMode="auto">
          <a:xfrm flipH="1" flipV="1">
            <a:off x="2727325" y="3419337"/>
            <a:ext cx="955675" cy="46037"/>
            <a:chOff x="2366" y="1751"/>
            <a:chExt cx="1028" cy="92"/>
          </a:xfrm>
        </p:grpSpPr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3061" y="1751"/>
              <a:ext cx="333" cy="92"/>
            </a:xfrm>
            <a:prstGeom prst="rect">
              <a:avLst/>
            </a:prstGeom>
            <a:solidFill>
              <a:srgbClr val="2BAE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2713" y="1751"/>
              <a:ext cx="334" cy="92"/>
            </a:xfrm>
            <a:prstGeom prst="rect">
              <a:avLst/>
            </a:prstGeom>
            <a:solidFill>
              <a:srgbClr val="FDC01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  <p:sp>
          <p:nvSpPr>
            <p:cNvPr id="63" name="Rectangle 23"/>
            <p:cNvSpPr>
              <a:spLocks noChangeArrowheads="1"/>
            </p:cNvSpPr>
            <p:nvPr/>
          </p:nvSpPr>
          <p:spPr bwMode="auto">
            <a:xfrm>
              <a:off x="2366" y="1751"/>
              <a:ext cx="333" cy="92"/>
            </a:xfrm>
            <a:prstGeom prst="rect">
              <a:avLst/>
            </a:prstGeom>
            <a:solidFill>
              <a:srgbClr val="2139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419600" y="3541574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>
                <a:latin typeface="Calibri" pitchFamily="34" charset="0"/>
              </a:rPr>
              <a:t>Sebagai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upaya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mitigasi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risiko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dalam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suatu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konglomerasi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keuangan</a:t>
            </a:r>
            <a:r>
              <a:rPr lang="en-US" sz="1200" dirty="0" smtClean="0">
                <a:latin typeface="Calibri" pitchFamily="34" charset="0"/>
              </a:rPr>
              <a:t>/ group </a:t>
            </a:r>
            <a:r>
              <a:rPr lang="en-US" sz="1200" dirty="0" err="1" smtClean="0">
                <a:latin typeface="Calibri" pitchFamily="34" charset="0"/>
              </a:rPr>
              <a:t>usaha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maka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otoritas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d.h.i</a:t>
            </a:r>
            <a:r>
              <a:rPr lang="en-US" sz="1200" dirty="0" smtClean="0">
                <a:latin typeface="Calibri" pitchFamily="34" charset="0"/>
              </a:rPr>
              <a:t> OJK </a:t>
            </a:r>
            <a:r>
              <a:rPr lang="en-US" sz="1200" dirty="0" err="1" smtClean="0">
                <a:latin typeface="Calibri" pitchFamily="34" charset="0"/>
              </a:rPr>
              <a:t>mengeluarkan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pPr algn="just"/>
            <a:r>
              <a:rPr lang="en-US" sz="1200" dirty="0" smtClean="0">
                <a:latin typeface="Calibri" pitchFamily="34" charset="0"/>
              </a:rPr>
              <a:t>-POJK No. 17/POJK.03/2014 -POJK No. 18/POJK.03./2014 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65" name="Picture 80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4708525" y="2017574"/>
            <a:ext cx="744059" cy="745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6" name="Picture 80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5089525" y="2474774"/>
            <a:ext cx="744059" cy="745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pic>
        <p:nvPicPr>
          <p:cNvPr id="67" name="Picture 80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5336066" y="1788974"/>
            <a:ext cx="744059" cy="7456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68" name="Group 20"/>
          <p:cNvGrpSpPr>
            <a:grpSpLocks noChangeAspect="1"/>
          </p:cNvGrpSpPr>
          <p:nvPr/>
        </p:nvGrpSpPr>
        <p:grpSpPr bwMode="auto">
          <a:xfrm flipH="1" flipV="1">
            <a:off x="4911725" y="3389174"/>
            <a:ext cx="955675" cy="46037"/>
            <a:chOff x="2366" y="1751"/>
            <a:chExt cx="1028" cy="92"/>
          </a:xfrm>
        </p:grpSpPr>
        <p:sp>
          <p:nvSpPr>
            <p:cNvPr id="69" name="Rectangle 21"/>
            <p:cNvSpPr>
              <a:spLocks noChangeArrowheads="1"/>
            </p:cNvSpPr>
            <p:nvPr/>
          </p:nvSpPr>
          <p:spPr bwMode="auto">
            <a:xfrm>
              <a:off x="3061" y="1751"/>
              <a:ext cx="333" cy="92"/>
            </a:xfrm>
            <a:prstGeom prst="rect">
              <a:avLst/>
            </a:prstGeom>
            <a:solidFill>
              <a:srgbClr val="2BAE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2713" y="1751"/>
              <a:ext cx="334" cy="92"/>
            </a:xfrm>
            <a:prstGeom prst="rect">
              <a:avLst/>
            </a:prstGeom>
            <a:solidFill>
              <a:srgbClr val="FDC01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  <p:sp>
          <p:nvSpPr>
            <p:cNvPr id="71" name="Rectangle 23"/>
            <p:cNvSpPr>
              <a:spLocks noChangeArrowheads="1"/>
            </p:cNvSpPr>
            <p:nvPr/>
          </p:nvSpPr>
          <p:spPr bwMode="auto">
            <a:xfrm>
              <a:off x="2366" y="1751"/>
              <a:ext cx="333" cy="92"/>
            </a:xfrm>
            <a:prstGeom prst="rect">
              <a:avLst/>
            </a:prstGeom>
            <a:solidFill>
              <a:srgbClr val="2139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>
            <a:off x="4495800" y="9626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err="1" smtClean="0">
                <a:latin typeface="Calibri" pitchFamily="34" charset="0"/>
              </a:rPr>
              <a:t>Peraturan</a:t>
            </a:r>
            <a:r>
              <a:rPr lang="en-US" altLang="en-US" sz="1400" b="1" dirty="0" smtClean="0">
                <a:latin typeface="Calibri" pitchFamily="34" charset="0"/>
              </a:rPr>
              <a:t> OJK </a:t>
            </a:r>
            <a:r>
              <a:rPr lang="en-US" altLang="en-US" sz="1400" b="1" dirty="0" err="1" smtClean="0">
                <a:latin typeface="Calibri" pitchFamily="34" charset="0"/>
              </a:rPr>
              <a:t>terkait</a:t>
            </a:r>
            <a:r>
              <a:rPr lang="en-US" altLang="en-US" sz="1400" b="1" dirty="0" smtClean="0">
                <a:latin typeface="Calibri" pitchFamily="34" charset="0"/>
              </a:rPr>
              <a:t> </a:t>
            </a:r>
            <a:r>
              <a:rPr lang="en-US" altLang="en-US" sz="1400" b="1" dirty="0" err="1" smtClean="0">
                <a:latin typeface="Calibri" pitchFamily="34" charset="0"/>
              </a:rPr>
              <a:t>Konglomerasi</a:t>
            </a:r>
            <a:r>
              <a:rPr lang="en-US" altLang="en-US" sz="1400" b="1" dirty="0" smtClean="0">
                <a:latin typeface="Calibri" pitchFamily="34" charset="0"/>
              </a:rPr>
              <a:t> </a:t>
            </a:r>
            <a:r>
              <a:rPr lang="en-US" altLang="en-US" sz="1400" b="1" dirty="0" err="1" smtClean="0">
                <a:latin typeface="Calibri" pitchFamily="34" charset="0"/>
              </a:rPr>
              <a:t>Keuangan</a:t>
            </a:r>
            <a:endParaRPr lang="en-US" altLang="en-US" sz="1400" b="1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81800" y="35433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>
                <a:latin typeface="Calibri" pitchFamily="34" charset="0"/>
              </a:rPr>
              <a:t>Peraturan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tersebut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dikeluarkan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dengan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tujuan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untuk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menciptakan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sektor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jasa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keuangan</a:t>
            </a:r>
            <a:r>
              <a:rPr lang="en-US" sz="1200" dirty="0" smtClean="0">
                <a:latin typeface="Calibri" pitchFamily="34" charset="0"/>
              </a:rPr>
              <a:t> yang </a:t>
            </a:r>
            <a:r>
              <a:rPr lang="en-US" sz="1200" dirty="0" err="1" smtClean="0">
                <a:latin typeface="Calibri" pitchFamily="34" charset="0"/>
              </a:rPr>
              <a:t>tumbuh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secara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berkelanjutan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stabil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serta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memiliki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daya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saing</a:t>
            </a:r>
            <a:r>
              <a:rPr lang="en-US" sz="1200" dirty="0" smtClean="0">
                <a:latin typeface="Calibri" pitchFamily="34" charset="0"/>
              </a:rPr>
              <a:t> yang </a:t>
            </a:r>
            <a:r>
              <a:rPr lang="en-US" sz="1200" dirty="0" err="1" smtClean="0">
                <a:latin typeface="Calibri" pitchFamily="34" charset="0"/>
              </a:rPr>
              <a:t>tinggi</a:t>
            </a:r>
            <a:r>
              <a:rPr lang="en-US" sz="1200" dirty="0" smtClean="0">
                <a:latin typeface="Calibri" pitchFamily="34" charset="0"/>
              </a:rPr>
              <a:t>.</a:t>
            </a:r>
            <a:endParaRPr lang="en-US" sz="1200" dirty="0">
              <a:latin typeface="Calibri" pitchFamily="34" charset="0"/>
            </a:endParaRPr>
          </a:p>
        </p:txBody>
      </p:sp>
      <p:grpSp>
        <p:nvGrpSpPr>
          <p:cNvPr id="75" name="Group 20"/>
          <p:cNvGrpSpPr>
            <a:grpSpLocks noChangeAspect="1"/>
          </p:cNvGrpSpPr>
          <p:nvPr/>
        </p:nvGrpSpPr>
        <p:grpSpPr bwMode="auto">
          <a:xfrm flipH="1" flipV="1">
            <a:off x="7315200" y="3390900"/>
            <a:ext cx="955675" cy="46037"/>
            <a:chOff x="2366" y="1751"/>
            <a:chExt cx="1028" cy="92"/>
          </a:xfrm>
        </p:grpSpPr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3061" y="1751"/>
              <a:ext cx="333" cy="92"/>
            </a:xfrm>
            <a:prstGeom prst="rect">
              <a:avLst/>
            </a:prstGeom>
            <a:solidFill>
              <a:srgbClr val="2BAE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2713" y="1751"/>
              <a:ext cx="334" cy="92"/>
            </a:xfrm>
            <a:prstGeom prst="rect">
              <a:avLst/>
            </a:prstGeom>
            <a:solidFill>
              <a:srgbClr val="FDC01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2366" y="1751"/>
              <a:ext cx="333" cy="92"/>
            </a:xfrm>
            <a:prstGeom prst="rect">
              <a:avLst/>
            </a:prstGeom>
            <a:solidFill>
              <a:srgbClr val="2139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>
            <a:off x="6781800" y="1028700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err="1" smtClean="0">
                <a:solidFill>
                  <a:srgbClr val="0070C0"/>
                </a:solidFill>
                <a:latin typeface="Calibri" pitchFamily="34" charset="0"/>
              </a:rPr>
              <a:t>Tujuan</a:t>
            </a:r>
            <a:r>
              <a:rPr lang="en-US" altLang="en-US" sz="1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altLang="en-US" sz="1400" b="1" dirty="0" err="1" smtClean="0">
                <a:solidFill>
                  <a:srgbClr val="0070C0"/>
                </a:solidFill>
                <a:latin typeface="Calibri" pitchFamily="34" charset="0"/>
              </a:rPr>
              <a:t>Akhir</a:t>
            </a:r>
            <a:endParaRPr lang="en-US" altLang="en-US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1866900"/>
            <a:ext cx="1432001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04C53-7C60-43DD-86F4-31E7AD01038F}" type="slidenum">
              <a:rPr lang="en-US" altLang="en-US" sz="1000" smtClean="0"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en-US" alt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 bwMode="auto">
          <a:xfrm>
            <a:off x="4800600" y="2017335"/>
            <a:ext cx="4267200" cy="327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228600" y="2019300"/>
            <a:ext cx="4267200" cy="32766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2590800" y="571500"/>
            <a:ext cx="4114800" cy="4572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-685800" y="38100"/>
            <a:ext cx="3810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14388"/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Latar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Belakang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90" y="419100"/>
            <a:ext cx="81756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 bwMode="auto">
          <a:xfrm>
            <a:off x="8458200" y="266700"/>
            <a:ext cx="304800" cy="304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2895600" y="647700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1400" b="1" dirty="0" err="1" smtClean="0">
                <a:latin typeface="Calibri" pitchFamily="34" charset="0"/>
              </a:rPr>
              <a:t>Peraturan</a:t>
            </a:r>
            <a:r>
              <a:rPr lang="en-US" altLang="en-US" sz="1400" b="1" dirty="0" smtClean="0">
                <a:latin typeface="Calibri" pitchFamily="34" charset="0"/>
              </a:rPr>
              <a:t> OJK </a:t>
            </a:r>
            <a:r>
              <a:rPr lang="en-US" altLang="en-US" sz="1400" b="1" dirty="0" err="1" smtClean="0">
                <a:latin typeface="Calibri" pitchFamily="34" charset="0"/>
              </a:rPr>
              <a:t>Terkait</a:t>
            </a:r>
            <a:r>
              <a:rPr lang="en-US" altLang="en-US" sz="1400" b="1" dirty="0" smtClean="0">
                <a:latin typeface="Calibri" pitchFamily="34" charset="0"/>
              </a:rPr>
              <a:t> </a:t>
            </a:r>
            <a:r>
              <a:rPr lang="en-US" altLang="en-US" sz="1400" b="1" dirty="0" err="1" smtClean="0">
                <a:latin typeface="Calibri" pitchFamily="34" charset="0"/>
              </a:rPr>
              <a:t>Konglomerasi</a:t>
            </a:r>
            <a:r>
              <a:rPr lang="en-US" altLang="en-US" sz="1400" b="1" dirty="0" smtClean="0">
                <a:latin typeface="Calibri" pitchFamily="34" charset="0"/>
              </a:rPr>
              <a:t> </a:t>
            </a:r>
            <a:r>
              <a:rPr lang="en-US" altLang="en-US" sz="1400" b="1" dirty="0" err="1" smtClean="0">
                <a:latin typeface="Calibri" pitchFamily="34" charset="0"/>
              </a:rPr>
              <a:t>Keuangan</a:t>
            </a:r>
            <a:endParaRPr lang="en-US" altLang="en-US" sz="1400" b="1" dirty="0">
              <a:latin typeface="Calibri" pitchFamily="34" charset="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381000" y="1141393"/>
            <a:ext cx="4038600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POJK No: 17/POJK.03/2014</a:t>
            </a:r>
          </a:p>
          <a:p>
            <a:pPr algn="ctr" eaLnBrk="1" hangingPunct="1"/>
            <a:r>
              <a:rPr lang="en-US" sz="1400" b="1" dirty="0" err="1">
                <a:latin typeface="Calibri" pitchFamily="34" charset="0"/>
              </a:rPr>
              <a:t>Tentang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Penerapan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Manajemen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Risiko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Terintegrasi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Bagi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Konglomerasi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Keuangan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4800600" y="1141393"/>
            <a:ext cx="4114800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POJK No 18/P</a:t>
            </a:r>
            <a:r>
              <a:rPr lang="id-ID" sz="1400" b="1" dirty="0">
                <a:solidFill>
                  <a:srgbClr val="0070C0"/>
                </a:solidFill>
                <a:latin typeface="Calibri" pitchFamily="34" charset="0"/>
              </a:rPr>
              <a:t>OJK</a:t>
            </a:r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.03/2014</a:t>
            </a:r>
          </a:p>
          <a:p>
            <a:pPr algn="ctr" eaLnBrk="1" hangingPunct="1"/>
            <a:r>
              <a:rPr lang="en-US" sz="1400" b="1" dirty="0" err="1">
                <a:latin typeface="Calibri" pitchFamily="34" charset="0"/>
              </a:rPr>
              <a:t>Tentang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fi-FI" sz="1400" b="1" dirty="0">
                <a:latin typeface="Calibri" pitchFamily="34" charset="0"/>
              </a:rPr>
              <a:t>Penerapan Tata Kelola Terintegrasi Bagi Konglomerasi Keuangan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1" name="Rectangle 8"/>
          <p:cNvSpPr>
            <a:spLocks noChangeArrowheads="1"/>
          </p:cNvSpPr>
          <p:nvPr/>
        </p:nvSpPr>
        <p:spPr bwMode="auto">
          <a:xfrm>
            <a:off x="304800" y="2019300"/>
            <a:ext cx="4191000" cy="26930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 algn="just" eaLnBrk="1" hangingPunct="1">
              <a:spcBef>
                <a:spcPts val="600"/>
              </a:spcBef>
            </a:pPr>
            <a:r>
              <a:rPr lang="sv-SE" sz="1400" dirty="0">
                <a:latin typeface="Calibri" pitchFamily="34" charset="0"/>
              </a:rPr>
              <a:t>a. 	</a:t>
            </a:r>
            <a:r>
              <a:rPr lang="sv-SE" sz="1400" dirty="0" smtClean="0">
                <a:latin typeface="Calibri" pitchFamily="34" charset="0"/>
              </a:rPr>
              <a:t>Pengawasan </a:t>
            </a:r>
            <a:r>
              <a:rPr lang="sv-SE" sz="1400" dirty="0">
                <a:latin typeface="Calibri" pitchFamily="34" charset="0"/>
              </a:rPr>
              <a:t>Direksi dan Dewan Komisaris Entitas Utama;</a:t>
            </a:r>
          </a:p>
          <a:p>
            <a:pPr marL="287338" indent="-287338" algn="just" eaLnBrk="1" hangingPunct="1">
              <a:spcBef>
                <a:spcPts val="600"/>
              </a:spcBef>
            </a:pPr>
            <a:r>
              <a:rPr lang="fi-FI" sz="1400" dirty="0">
                <a:latin typeface="Calibri" pitchFamily="34" charset="0"/>
              </a:rPr>
              <a:t>b. 	</a:t>
            </a:r>
            <a:r>
              <a:rPr lang="fi-FI" sz="1400" dirty="0" smtClean="0">
                <a:latin typeface="Calibri" pitchFamily="34" charset="0"/>
              </a:rPr>
              <a:t>Kecukupan </a:t>
            </a:r>
            <a:r>
              <a:rPr lang="fi-FI" sz="1400" dirty="0">
                <a:latin typeface="Calibri" pitchFamily="34" charset="0"/>
              </a:rPr>
              <a:t>kebijakan, prosedur, dan penetapan limit Manajemen Risiko </a:t>
            </a:r>
            <a:r>
              <a:rPr lang="en-US" sz="1400" dirty="0" err="1">
                <a:latin typeface="Calibri" pitchFamily="34" charset="0"/>
              </a:rPr>
              <a:t>Terintegrasi</a:t>
            </a:r>
            <a:r>
              <a:rPr lang="en-US" sz="1400" dirty="0">
                <a:latin typeface="Calibri" pitchFamily="34" charset="0"/>
              </a:rPr>
              <a:t>;</a:t>
            </a:r>
          </a:p>
          <a:p>
            <a:pPr marL="287338" indent="-287338" algn="just" eaLnBrk="1" hangingPunct="1">
              <a:spcBef>
                <a:spcPts val="600"/>
              </a:spcBef>
            </a:pPr>
            <a:r>
              <a:rPr lang="fi-FI" sz="1400" dirty="0">
                <a:latin typeface="Calibri" pitchFamily="34" charset="0"/>
              </a:rPr>
              <a:t>c. 	</a:t>
            </a:r>
            <a:r>
              <a:rPr lang="fi-FI" sz="1400" dirty="0" smtClean="0">
                <a:latin typeface="Calibri" pitchFamily="34" charset="0"/>
              </a:rPr>
              <a:t>Kecukupan </a:t>
            </a:r>
            <a:r>
              <a:rPr lang="fi-FI" sz="1400" dirty="0">
                <a:latin typeface="Calibri" pitchFamily="34" charset="0"/>
              </a:rPr>
              <a:t>proses identifikasi, pengukuran, pemantauan, pengendalian </a:t>
            </a:r>
            <a:r>
              <a:rPr lang="en-US" sz="1400" dirty="0" err="1">
                <a:latin typeface="Calibri" pitchFamily="34" charset="0"/>
              </a:rPr>
              <a:t>Risiko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secara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terintegrasi</a:t>
            </a:r>
            <a:r>
              <a:rPr lang="en-US" sz="1400" dirty="0">
                <a:latin typeface="Calibri" pitchFamily="34" charset="0"/>
              </a:rPr>
              <a:t>, </a:t>
            </a:r>
            <a:r>
              <a:rPr lang="en-US" sz="1400" dirty="0" err="1">
                <a:latin typeface="Calibri" pitchFamily="34" charset="0"/>
              </a:rPr>
              <a:t>dan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sistem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informasi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Manajemen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Risiko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Terintegrasi</a:t>
            </a:r>
            <a:r>
              <a:rPr lang="en-US" sz="1400" dirty="0">
                <a:latin typeface="Calibri" pitchFamily="34" charset="0"/>
              </a:rPr>
              <a:t>; </a:t>
            </a:r>
            <a:r>
              <a:rPr lang="en-US" sz="1400" dirty="0" err="1">
                <a:latin typeface="Calibri" pitchFamily="34" charset="0"/>
              </a:rPr>
              <a:t>dan</a:t>
            </a:r>
            <a:endParaRPr lang="en-US" sz="1400" dirty="0">
              <a:latin typeface="Calibri" pitchFamily="34" charset="0"/>
            </a:endParaRPr>
          </a:p>
          <a:p>
            <a:pPr marL="287338" indent="-287338" algn="just" eaLnBrk="1" hangingPunct="1">
              <a:spcBef>
                <a:spcPts val="600"/>
              </a:spcBef>
            </a:pPr>
            <a:r>
              <a:rPr lang="en-US" sz="1400" dirty="0">
                <a:latin typeface="Calibri" pitchFamily="34" charset="0"/>
              </a:rPr>
              <a:t>d. 	</a:t>
            </a:r>
            <a:r>
              <a:rPr lang="en-US" sz="1400" dirty="0" err="1" smtClean="0">
                <a:latin typeface="Calibri" pitchFamily="34" charset="0"/>
              </a:rPr>
              <a:t>Sistem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pengendalian</a:t>
            </a:r>
            <a:r>
              <a:rPr lang="en-US" sz="1400" dirty="0">
                <a:latin typeface="Calibri" pitchFamily="34" charset="0"/>
              </a:rPr>
              <a:t> intern yang </a:t>
            </a:r>
            <a:r>
              <a:rPr lang="en-US" sz="1400" dirty="0" err="1">
                <a:latin typeface="Calibri" pitchFamily="34" charset="0"/>
              </a:rPr>
              <a:t>menyeluruh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terhadap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penerapan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Manajemen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Risiko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Terintegrasi</a:t>
            </a:r>
            <a:r>
              <a:rPr lang="en-US" sz="1400" dirty="0">
                <a:latin typeface="Calibri" pitchFamily="34" charset="0"/>
              </a:rPr>
              <a:t>.</a:t>
            </a: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4800600" y="2017335"/>
            <a:ext cx="4191000" cy="33547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just" eaLnBrk="1" hangingPunct="1">
              <a:spcBef>
                <a:spcPts val="600"/>
              </a:spcBef>
            </a:pPr>
            <a:r>
              <a:rPr lang="en-US" sz="1400" dirty="0">
                <a:latin typeface="Calibri" pitchFamily="34" charset="0"/>
              </a:rPr>
              <a:t>a. 	</a:t>
            </a:r>
            <a:r>
              <a:rPr lang="en-US" sz="1400" dirty="0" err="1" smtClean="0">
                <a:latin typeface="Calibri" pitchFamily="34" charset="0"/>
              </a:rPr>
              <a:t>Persyaratan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Direksi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Entitas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Utama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Dewan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Komisaris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Entitas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Utama</a:t>
            </a:r>
            <a:r>
              <a:rPr lang="en-US" sz="1400" dirty="0">
                <a:latin typeface="Calibri" pitchFamily="34" charset="0"/>
              </a:rPr>
              <a:t>;</a:t>
            </a:r>
          </a:p>
          <a:p>
            <a:pPr marL="231775" indent="-231775" algn="just" eaLnBrk="1" hangingPunct="1">
              <a:spcBef>
                <a:spcPts val="600"/>
              </a:spcBef>
            </a:pPr>
            <a:r>
              <a:rPr lang="sv-SE" sz="1400" dirty="0">
                <a:latin typeface="Calibri" pitchFamily="34" charset="0"/>
              </a:rPr>
              <a:t>b. 	</a:t>
            </a:r>
            <a:r>
              <a:rPr lang="sv-SE" sz="1400" dirty="0" smtClean="0">
                <a:latin typeface="Calibri" pitchFamily="34" charset="0"/>
              </a:rPr>
              <a:t>Tugas </a:t>
            </a:r>
            <a:r>
              <a:rPr lang="sv-SE" sz="1400" dirty="0">
                <a:latin typeface="Calibri" pitchFamily="34" charset="0"/>
              </a:rPr>
              <a:t>dan tanggung jawab Direksi Entitas Utama dan Dewan Komisaris </a:t>
            </a:r>
            <a:r>
              <a:rPr lang="en-US" sz="1400" dirty="0" err="1">
                <a:latin typeface="Calibri" pitchFamily="34" charset="0"/>
              </a:rPr>
              <a:t>Entitas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Utama</a:t>
            </a:r>
            <a:r>
              <a:rPr lang="en-US" sz="1400" dirty="0">
                <a:latin typeface="Calibri" pitchFamily="34" charset="0"/>
              </a:rPr>
              <a:t>;</a:t>
            </a:r>
          </a:p>
          <a:p>
            <a:pPr marL="231775" indent="-231775" algn="just" eaLnBrk="1" hangingPunct="1">
              <a:spcBef>
                <a:spcPts val="600"/>
              </a:spcBef>
            </a:pPr>
            <a:r>
              <a:rPr lang="en-US" sz="1400" dirty="0">
                <a:latin typeface="Calibri" pitchFamily="34" charset="0"/>
              </a:rPr>
              <a:t>c. 	</a:t>
            </a:r>
            <a:r>
              <a:rPr lang="en-US" sz="1400" dirty="0" err="1" smtClean="0">
                <a:latin typeface="Calibri" pitchFamily="34" charset="0"/>
              </a:rPr>
              <a:t>Tugas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tanggung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jawab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Komite</a:t>
            </a:r>
            <a:r>
              <a:rPr lang="en-US" sz="1400" dirty="0">
                <a:latin typeface="Calibri" pitchFamily="34" charset="0"/>
              </a:rPr>
              <a:t> Tata </a:t>
            </a:r>
            <a:r>
              <a:rPr lang="en-US" sz="1400" dirty="0" err="1">
                <a:latin typeface="Calibri" pitchFamily="34" charset="0"/>
              </a:rPr>
              <a:t>Kelola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Terintegrasi</a:t>
            </a:r>
            <a:r>
              <a:rPr lang="en-US" sz="1400" dirty="0">
                <a:latin typeface="Calibri" pitchFamily="34" charset="0"/>
              </a:rPr>
              <a:t>;</a:t>
            </a:r>
          </a:p>
          <a:p>
            <a:pPr marL="231775" indent="-231775" algn="just" eaLnBrk="1" hangingPunct="1">
              <a:spcBef>
                <a:spcPts val="600"/>
              </a:spcBef>
            </a:pPr>
            <a:r>
              <a:rPr lang="en-US" sz="1400" dirty="0">
                <a:latin typeface="Calibri" pitchFamily="34" charset="0"/>
              </a:rPr>
              <a:t>d. 	</a:t>
            </a:r>
            <a:r>
              <a:rPr lang="en-US" sz="1400" dirty="0" err="1" smtClean="0">
                <a:latin typeface="Calibri" pitchFamily="34" charset="0"/>
              </a:rPr>
              <a:t>Tugas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tanggung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jawab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satuan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kerja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kepatuhan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terintegrasi</a:t>
            </a:r>
            <a:r>
              <a:rPr lang="en-US" sz="1400" dirty="0">
                <a:latin typeface="Calibri" pitchFamily="34" charset="0"/>
              </a:rPr>
              <a:t>;</a:t>
            </a:r>
          </a:p>
          <a:p>
            <a:pPr marL="231775" indent="-231775" algn="just" eaLnBrk="1" hangingPunct="1">
              <a:spcBef>
                <a:spcPts val="600"/>
              </a:spcBef>
            </a:pPr>
            <a:r>
              <a:rPr lang="en-US" sz="1400" dirty="0">
                <a:latin typeface="Calibri" pitchFamily="34" charset="0"/>
              </a:rPr>
              <a:t>e. 	</a:t>
            </a:r>
            <a:r>
              <a:rPr lang="en-US" sz="1400" dirty="0" err="1" smtClean="0">
                <a:latin typeface="Calibri" pitchFamily="34" charset="0"/>
              </a:rPr>
              <a:t>Tugas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tanggung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jawab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satuan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kerja</a:t>
            </a:r>
            <a:r>
              <a:rPr lang="en-US" sz="1400" dirty="0">
                <a:latin typeface="Calibri" pitchFamily="34" charset="0"/>
              </a:rPr>
              <a:t> audit intern </a:t>
            </a:r>
            <a:r>
              <a:rPr lang="en-US" sz="1400" dirty="0" err="1">
                <a:latin typeface="Calibri" pitchFamily="34" charset="0"/>
              </a:rPr>
              <a:t>terintegrasi</a:t>
            </a:r>
            <a:r>
              <a:rPr lang="en-US" sz="1400" dirty="0">
                <a:latin typeface="Calibri" pitchFamily="34" charset="0"/>
              </a:rPr>
              <a:t>;</a:t>
            </a:r>
          </a:p>
          <a:p>
            <a:pPr marL="231775" indent="-231775" algn="just" eaLnBrk="1" hangingPunct="1">
              <a:spcBef>
                <a:spcPts val="600"/>
              </a:spcBef>
            </a:pPr>
            <a:r>
              <a:rPr lang="en-US" sz="1400" dirty="0">
                <a:latin typeface="Calibri" pitchFamily="34" charset="0"/>
              </a:rPr>
              <a:t>f. 	</a:t>
            </a:r>
            <a:r>
              <a:rPr lang="en-US" sz="1400" dirty="0" err="1" smtClean="0">
                <a:latin typeface="Calibri" pitchFamily="34" charset="0"/>
              </a:rPr>
              <a:t>Penerapan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manajemen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risiko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terintegrasi</a:t>
            </a:r>
            <a:r>
              <a:rPr lang="en-US" sz="1400" dirty="0">
                <a:latin typeface="Calibri" pitchFamily="34" charset="0"/>
              </a:rPr>
              <a:t>; </a:t>
            </a:r>
            <a:r>
              <a:rPr lang="en-US" sz="1400" dirty="0" err="1">
                <a:latin typeface="Calibri" pitchFamily="34" charset="0"/>
              </a:rPr>
              <a:t>dan</a:t>
            </a:r>
            <a:endParaRPr lang="en-US" sz="1400" dirty="0">
              <a:latin typeface="Calibri" pitchFamily="34" charset="0"/>
            </a:endParaRPr>
          </a:p>
          <a:p>
            <a:pPr marL="231775" indent="-231775" algn="just" eaLnBrk="1" hangingPunct="1">
              <a:spcBef>
                <a:spcPts val="600"/>
              </a:spcBef>
            </a:pPr>
            <a:r>
              <a:rPr lang="fi-FI" sz="1400" dirty="0">
                <a:latin typeface="Calibri" pitchFamily="34" charset="0"/>
              </a:rPr>
              <a:t>g. 	</a:t>
            </a:r>
            <a:r>
              <a:rPr lang="fi-FI" sz="1400" dirty="0" smtClean="0">
                <a:latin typeface="Calibri" pitchFamily="34" charset="0"/>
              </a:rPr>
              <a:t>Penyusunan </a:t>
            </a:r>
            <a:r>
              <a:rPr lang="fi-FI" sz="1400" dirty="0">
                <a:latin typeface="Calibri" pitchFamily="34" charset="0"/>
              </a:rPr>
              <a:t>dan pelaksanaan Pedoman Tata Kelola Terintegras</a:t>
            </a:r>
            <a:r>
              <a:rPr lang="id-ID" sz="1400" dirty="0">
                <a:latin typeface="Calibri" pitchFamily="34" charset="0"/>
              </a:rPr>
              <a:t>i.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 rot="5400000">
            <a:off x="2934494" y="3656806"/>
            <a:ext cx="3429000" cy="158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9" name="Picture 88" descr="OJK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571500"/>
            <a:ext cx="1136821" cy="457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04C53-7C60-43DD-86F4-31E7AD01038F}" type="slidenum">
              <a:rPr lang="en-US" altLang="en-US" sz="1000" smtClean="0">
                <a:latin typeface="Calibri" panose="020F0502020204030204" pitchFamily="34" charset="0"/>
              </a:rPr>
              <a:pPr>
                <a:defRPr/>
              </a:pPr>
              <a:t>4</a:t>
            </a:fld>
            <a:endParaRPr lang="en-US" alt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 bwMode="auto">
          <a:xfrm>
            <a:off x="4648200" y="3086100"/>
            <a:ext cx="1066800" cy="30480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152400" y="3083123"/>
            <a:ext cx="1066800" cy="30480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26" name="Picture 9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890713"/>
            <a:ext cx="7207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-685800" y="38100"/>
            <a:ext cx="3810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14388"/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Latar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Belakang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3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90" y="400050"/>
            <a:ext cx="81756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 bwMode="auto">
          <a:xfrm>
            <a:off x="8458200" y="266700"/>
            <a:ext cx="304800" cy="304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6200" y="1028700"/>
            <a:ext cx="3810000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POJK No: 17/POJK.03/2014</a:t>
            </a:r>
          </a:p>
          <a:p>
            <a:pPr algn="ctr" eaLnBrk="1" hangingPunct="1"/>
            <a:r>
              <a:rPr lang="en-US" sz="1400" b="1" dirty="0" err="1">
                <a:latin typeface="Calibri" pitchFamily="34" charset="0"/>
              </a:rPr>
              <a:t>Tentang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Penerapan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Manajemen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Risiko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Terintegrasi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Bagi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Konglomerasi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Keuangan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3543300"/>
            <a:ext cx="3429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marL="205422" indent="-205422" algn="just">
              <a:spcBef>
                <a:spcPts val="532"/>
              </a:spcBef>
              <a:buFont typeface="Arial" pitchFamily="34" charset="0"/>
              <a:buChar char="•"/>
              <a:defRPr/>
            </a:pPr>
            <a:r>
              <a:rPr lang="en-US" sz="1200" dirty="0" err="1">
                <a:solidFill>
                  <a:srgbClr val="002060"/>
                </a:solidFill>
                <a:latin typeface="Calibri" panose="020F0502020204030204" pitchFamily="34" charset="0"/>
              </a:rPr>
              <a:t>Membentuk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Komite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sz="1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Direksi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) </a:t>
            </a:r>
            <a:r>
              <a:rPr lang="en-US" sz="1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Manajemen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Risiko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Terintegrasi</a:t>
            </a:r>
            <a:endParaRPr lang="en-US" sz="1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05422" indent="-205422" algn="just">
              <a:spcBef>
                <a:spcPts val="532"/>
              </a:spcBef>
              <a:buFont typeface="Arial" pitchFamily="34" charset="0"/>
              <a:buChar char="•"/>
              <a:defRPr/>
            </a:pPr>
            <a:r>
              <a:rPr lang="en-US" sz="1200" dirty="0" err="1">
                <a:solidFill>
                  <a:srgbClr val="002060"/>
                </a:solidFill>
                <a:latin typeface="Calibri" panose="020F0502020204030204" pitchFamily="34" charset="0"/>
              </a:rPr>
              <a:t>Membentuk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Satuan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Kerja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Manajemen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Risiko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Terintegrasi</a:t>
            </a:r>
            <a:r>
              <a:rPr lang="en-US" sz="1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yang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bertugas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untuk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memberikan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masukan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kepada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Direksi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Entitas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Utama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antara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lain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dalam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penyusunan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kebijakan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Manajemen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Risiko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Terintegrasi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1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serta</a:t>
            </a: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fi-FI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memantau pelaksanaan kebijakan Manajemen Risiko Terintegrasi.</a:t>
            </a:r>
            <a:endParaRPr lang="en-US" sz="1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866900"/>
            <a:ext cx="125342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334000" y="1028700"/>
            <a:ext cx="3505200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POJK No 18/P</a:t>
            </a:r>
            <a:r>
              <a:rPr lang="id-ID" sz="1400" b="1" dirty="0">
                <a:solidFill>
                  <a:srgbClr val="0070C0"/>
                </a:solidFill>
                <a:latin typeface="Calibri" pitchFamily="34" charset="0"/>
              </a:rPr>
              <a:t>OJK</a:t>
            </a:r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.03/2014</a:t>
            </a:r>
          </a:p>
          <a:p>
            <a:pPr algn="ctr" eaLnBrk="1" hangingPunct="1"/>
            <a:r>
              <a:rPr lang="en-US" sz="1400" b="1" dirty="0" err="1">
                <a:latin typeface="Calibri" pitchFamily="34" charset="0"/>
              </a:rPr>
              <a:t>Tentang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fi-FI" sz="1400" b="1" dirty="0">
                <a:latin typeface="Calibri" pitchFamily="34" charset="0"/>
              </a:rPr>
              <a:t>Penerapan Tata Kelola Terintegrasi Bagi Konglomerasi Keuangan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0" y="3771900"/>
            <a:ext cx="3733800" cy="166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marL="205422" indent="-205422" algn="just">
              <a:spcBef>
                <a:spcPts val="532"/>
              </a:spcBef>
              <a:buFont typeface="Arial" pitchFamily="34" charset="0"/>
              <a:buChar char="•"/>
              <a:defRPr/>
            </a:pPr>
            <a:r>
              <a:rPr lang="en-US" sz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Membentuk</a:t>
            </a: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Komite</a:t>
            </a: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US" sz="1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Komisaris</a:t>
            </a: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) Tata </a:t>
            </a:r>
            <a:r>
              <a:rPr lang="en-US" sz="1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Kelola</a:t>
            </a: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Terintegrasi</a:t>
            </a:r>
            <a:endParaRPr lang="en-US" sz="1200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</a:endParaRPr>
          </a:p>
          <a:p>
            <a:pPr marL="205422" indent="-205422" algn="just">
              <a:spcBef>
                <a:spcPts val="532"/>
              </a:spcBef>
              <a:buFont typeface="Arial" pitchFamily="34" charset="0"/>
              <a:buChar char="•"/>
              <a:defRPr/>
            </a:pPr>
            <a:r>
              <a:rPr lang="en-US" sz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Membentuk</a:t>
            </a: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Satuan</a:t>
            </a: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Kerja</a:t>
            </a: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Kepatuhan</a:t>
            </a:r>
            <a:r>
              <a:rPr lang="id-ID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Terintegrasi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, yang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bertugas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untuk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memantau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dan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mengevaluasi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pelaksanaan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fungsi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kepatuhan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pada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masing-masing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LJK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dalam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Konglomerasi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Keuangan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.</a:t>
            </a:r>
          </a:p>
          <a:p>
            <a:pPr marL="205422" indent="-205422" algn="just">
              <a:spcBef>
                <a:spcPts val="532"/>
              </a:spcBef>
              <a:buFont typeface="Arial" pitchFamily="34" charset="0"/>
              <a:buChar char="•"/>
              <a:defRPr/>
            </a:pP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Membentuk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Satuan</a:t>
            </a: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Kerja</a:t>
            </a: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Audit Intern </a:t>
            </a:r>
            <a:r>
              <a:rPr lang="en-US" sz="12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Terintegrasi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, yang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mempunyai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tugas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paling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sedikit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memantau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pelaksanaan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audit intern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pada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masing-masing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LJK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dalam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Konglomerasi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Keuangan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.</a:t>
            </a:r>
          </a:p>
          <a:p>
            <a:pPr marL="205422" indent="-205422" algn="just">
              <a:spcBef>
                <a:spcPts val="532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9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855788"/>
            <a:ext cx="7207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36788"/>
            <a:ext cx="7207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0"/>
          <p:cNvGrpSpPr>
            <a:grpSpLocks noChangeAspect="1"/>
          </p:cNvGrpSpPr>
          <p:nvPr/>
        </p:nvGrpSpPr>
        <p:grpSpPr bwMode="auto">
          <a:xfrm flipH="1" flipV="1">
            <a:off x="1295400" y="2952751"/>
            <a:ext cx="955675" cy="46037"/>
            <a:chOff x="2366" y="1751"/>
            <a:chExt cx="1028" cy="92"/>
          </a:xfrm>
        </p:grpSpPr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3061" y="1751"/>
              <a:ext cx="333" cy="92"/>
            </a:xfrm>
            <a:prstGeom prst="rect">
              <a:avLst/>
            </a:prstGeom>
            <a:solidFill>
              <a:srgbClr val="2BAE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2713" y="1751"/>
              <a:ext cx="334" cy="92"/>
            </a:xfrm>
            <a:prstGeom prst="rect">
              <a:avLst/>
            </a:prstGeom>
            <a:solidFill>
              <a:srgbClr val="FDC01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2366" y="1751"/>
              <a:ext cx="333" cy="92"/>
            </a:xfrm>
            <a:prstGeom prst="rect">
              <a:avLst/>
            </a:prstGeom>
            <a:solidFill>
              <a:srgbClr val="2139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</p:grpSp>
      <p:grpSp>
        <p:nvGrpSpPr>
          <p:cNvPr id="31" name="Group 20"/>
          <p:cNvGrpSpPr>
            <a:grpSpLocks noChangeAspect="1"/>
          </p:cNvGrpSpPr>
          <p:nvPr/>
        </p:nvGrpSpPr>
        <p:grpSpPr bwMode="auto">
          <a:xfrm flipH="1" flipV="1">
            <a:off x="6934200" y="3040063"/>
            <a:ext cx="955675" cy="46037"/>
            <a:chOff x="2366" y="1751"/>
            <a:chExt cx="1028" cy="92"/>
          </a:xfrm>
        </p:grpSpPr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3061" y="1751"/>
              <a:ext cx="333" cy="92"/>
            </a:xfrm>
            <a:prstGeom prst="rect">
              <a:avLst/>
            </a:prstGeom>
            <a:solidFill>
              <a:srgbClr val="2BAE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2713" y="1751"/>
              <a:ext cx="334" cy="92"/>
            </a:xfrm>
            <a:prstGeom prst="rect">
              <a:avLst/>
            </a:prstGeom>
            <a:solidFill>
              <a:srgbClr val="FDC01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2366" y="1751"/>
              <a:ext cx="333" cy="92"/>
            </a:xfrm>
            <a:prstGeom prst="rect">
              <a:avLst/>
            </a:prstGeom>
            <a:solidFill>
              <a:srgbClr val="2139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id-ID"/>
            </a:p>
          </p:txBody>
        </p:sp>
      </p:grpSp>
      <p:sp>
        <p:nvSpPr>
          <p:cNvPr id="36" name="Curved Down Arrow 35"/>
          <p:cNvSpPr/>
          <p:nvPr/>
        </p:nvSpPr>
        <p:spPr bwMode="auto">
          <a:xfrm rot="20757443">
            <a:off x="2840998" y="1871248"/>
            <a:ext cx="1295400" cy="609600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8" name="Curved Down Arrow 37"/>
          <p:cNvSpPr/>
          <p:nvPr/>
        </p:nvSpPr>
        <p:spPr bwMode="auto">
          <a:xfrm rot="842557" flipH="1">
            <a:off x="4931402" y="1871248"/>
            <a:ext cx="1295400" cy="609600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98273" y="2363569"/>
            <a:ext cx="2492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F0"/>
                </a:solidFill>
                <a:latin typeface="Calibri" pitchFamily="34" charset="0"/>
              </a:rPr>
              <a:t>How to keep comply</a:t>
            </a:r>
          </a:p>
          <a:p>
            <a:pPr algn="ctr"/>
            <a:r>
              <a:rPr lang="en-US" b="1" i="1" dirty="0" smtClean="0">
                <a:solidFill>
                  <a:srgbClr val="00B0F0"/>
                </a:solidFill>
                <a:latin typeface="Calibri" pitchFamily="34" charset="0"/>
              </a:rPr>
              <a:t>with other’s regulation?</a:t>
            </a:r>
            <a:endParaRPr lang="en-US" b="1" i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492323"/>
            <a:ext cx="841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Dalam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setiap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sektor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keuangan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telah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terdapat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ketentuan</a:t>
            </a:r>
            <a:r>
              <a:rPr lang="en-US" sz="1400" dirty="0" smtClean="0">
                <a:latin typeface="Calibri" pitchFamily="34" charset="0"/>
              </a:rPr>
              <a:t> yang </a:t>
            </a:r>
            <a:r>
              <a:rPr lang="en-US" sz="1400" dirty="0" err="1" smtClean="0">
                <a:latin typeface="Calibri" pitchFamily="34" charset="0"/>
              </a:rPr>
              <a:t>sebelumnya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telah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berlaku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n-US" sz="1400" dirty="0" err="1" smtClean="0">
                <a:latin typeface="Calibri" pitchFamily="34" charset="0"/>
              </a:rPr>
              <a:t>seperti</a:t>
            </a:r>
            <a:r>
              <a:rPr lang="en-US" sz="1400" dirty="0" smtClean="0">
                <a:latin typeface="Calibri" pitchFamily="34" charset="0"/>
              </a:rPr>
              <a:t>  UU </a:t>
            </a:r>
            <a:r>
              <a:rPr lang="en-US" sz="1400" dirty="0" err="1" smtClean="0">
                <a:latin typeface="Calibri" pitchFamily="34" charset="0"/>
              </a:rPr>
              <a:t>Perbankan</a:t>
            </a:r>
            <a:r>
              <a:rPr lang="en-US" sz="1400" dirty="0" smtClean="0">
                <a:latin typeface="Calibri" pitchFamily="34" charset="0"/>
              </a:rPr>
              <a:t>, </a:t>
            </a:r>
          </a:p>
          <a:p>
            <a:r>
              <a:rPr lang="en-US" sz="1400" dirty="0" smtClean="0">
                <a:latin typeface="Calibri" pitchFamily="34" charset="0"/>
              </a:rPr>
              <a:t>UU PT, UU </a:t>
            </a:r>
            <a:r>
              <a:rPr lang="en-US" sz="1400" dirty="0" err="1" smtClean="0">
                <a:latin typeface="Calibri" pitchFamily="34" charset="0"/>
              </a:rPr>
              <a:t>Asuransi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n-US" sz="1400" dirty="0" err="1" smtClean="0">
                <a:latin typeface="Calibri" pitchFamily="34" charset="0"/>
              </a:rPr>
              <a:t>dll</a:t>
            </a:r>
            <a:r>
              <a:rPr lang="en-US" sz="1400" dirty="0" smtClean="0">
                <a:latin typeface="Calibri" pitchFamily="34" charset="0"/>
              </a:rPr>
              <a:t>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" y="3083123"/>
            <a:ext cx="959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latin typeface="Calibri" pitchFamily="34" charset="0"/>
              </a:rPr>
              <a:t>Kewajiban</a:t>
            </a:r>
            <a:endParaRPr lang="en-US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4400" y="3086100"/>
            <a:ext cx="959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latin typeface="Calibri" pitchFamily="34" charset="0"/>
              </a:rPr>
              <a:t>Kewajiban</a:t>
            </a:r>
            <a:endParaRPr lang="en-US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3462635"/>
            <a:ext cx="705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alibri" pitchFamily="34" charset="0"/>
              </a:rPr>
              <a:t>Pasal</a:t>
            </a:r>
            <a:r>
              <a:rPr lang="en-US" sz="1200" b="1" dirty="0" smtClean="0">
                <a:latin typeface="Calibri" pitchFamily="34" charset="0"/>
              </a:rPr>
              <a:t> 16</a:t>
            </a:r>
          </a:p>
          <a:p>
            <a:r>
              <a:rPr lang="en-US" sz="1200" b="1" dirty="0" smtClean="0">
                <a:latin typeface="Calibri" pitchFamily="34" charset="0"/>
              </a:rPr>
              <a:t>&amp; 19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4400" y="3467100"/>
            <a:ext cx="705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alibri" pitchFamily="34" charset="0"/>
              </a:rPr>
              <a:t>Pasal</a:t>
            </a:r>
            <a:r>
              <a:rPr lang="en-US" sz="1200" b="1" dirty="0" smtClean="0">
                <a:latin typeface="Calibri" pitchFamily="34" charset="0"/>
              </a:rPr>
              <a:t> 14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4400" y="3924300"/>
            <a:ext cx="741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alibri" pitchFamily="34" charset="0"/>
              </a:rPr>
              <a:t>Pasal</a:t>
            </a:r>
            <a:r>
              <a:rPr lang="en-US" sz="1200" b="1" dirty="0" smtClean="0">
                <a:latin typeface="Calibri" pitchFamily="34" charset="0"/>
              </a:rPr>
              <a:t> 21 </a:t>
            </a:r>
          </a:p>
          <a:p>
            <a:r>
              <a:rPr lang="en-US" sz="1200" b="1" dirty="0" smtClean="0">
                <a:latin typeface="Calibri" pitchFamily="34" charset="0"/>
              </a:rPr>
              <a:t>&amp; 22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24400" y="4686300"/>
            <a:ext cx="705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alibri" pitchFamily="34" charset="0"/>
              </a:rPr>
              <a:t>Pasal</a:t>
            </a:r>
            <a:r>
              <a:rPr lang="en-US" sz="1200" b="1" dirty="0" smtClean="0">
                <a:latin typeface="Calibri" pitchFamily="34" charset="0"/>
              </a:rPr>
              <a:t> 24</a:t>
            </a:r>
          </a:p>
          <a:p>
            <a:r>
              <a:rPr lang="en-US" sz="1200" b="1" dirty="0" smtClean="0">
                <a:latin typeface="Calibri" pitchFamily="34" charset="0"/>
              </a:rPr>
              <a:t>&amp; 25</a:t>
            </a:r>
            <a:endParaRPr lang="en-US" sz="1200" b="1" dirty="0">
              <a:latin typeface="Calibri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rot="5400000">
            <a:off x="3429794" y="4304506"/>
            <a:ext cx="2133600" cy="1588"/>
          </a:xfrm>
          <a:prstGeom prst="line">
            <a:avLst/>
          </a:prstGeom>
          <a:ln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04C53-7C60-43DD-86F4-31E7AD01038F}" type="slidenum">
              <a:rPr lang="en-US" altLang="en-US" sz="1000" smtClean="0"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n-US" alt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-228600" y="38100"/>
            <a:ext cx="3810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14388"/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Tinjauan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Regulasi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Terkait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90" y="419100"/>
            <a:ext cx="81756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 bwMode="auto">
          <a:xfrm>
            <a:off x="8458200" y="266700"/>
            <a:ext cx="304800" cy="304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495300"/>
            <a:ext cx="5614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Dalam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kegiatan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usaha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Perbankan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terdapat</a:t>
            </a:r>
            <a:r>
              <a:rPr lang="en-US" sz="1400" dirty="0" smtClean="0">
                <a:latin typeface="Calibri" pitchFamily="34" charset="0"/>
              </a:rPr>
              <a:t> 2 (</a:t>
            </a:r>
            <a:r>
              <a:rPr lang="en-US" sz="1400" dirty="0" err="1" smtClean="0">
                <a:latin typeface="Calibri" pitchFamily="34" charset="0"/>
              </a:rPr>
              <a:t>dua</a:t>
            </a:r>
            <a:r>
              <a:rPr lang="en-US" sz="1400" dirty="0" smtClean="0">
                <a:latin typeface="Calibri" pitchFamily="34" charset="0"/>
              </a:rPr>
              <a:t>) </a:t>
            </a:r>
            <a:r>
              <a:rPr lang="en-US" sz="1400" dirty="0" err="1" smtClean="0">
                <a:latin typeface="Calibri" pitchFamily="34" charset="0"/>
              </a:rPr>
              <a:t>ketentuan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utama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n-US" sz="1400" dirty="0" err="1" smtClean="0">
                <a:latin typeface="Calibri" pitchFamily="34" charset="0"/>
              </a:rPr>
              <a:t>yaitu</a:t>
            </a:r>
            <a:r>
              <a:rPr lang="en-US" sz="1400" dirty="0" smtClean="0">
                <a:latin typeface="Calibri" pitchFamily="34" charset="0"/>
              </a:rPr>
              <a:t>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5800" y="811768"/>
            <a:ext cx="2197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Undang-Undang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Perbankan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1178123"/>
            <a:ext cx="28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Undang-Undang</a:t>
            </a:r>
            <a:r>
              <a:rPr lang="en-US" sz="1400" dirty="0" smtClean="0">
                <a:latin typeface="Calibri" pitchFamily="34" charset="0"/>
              </a:rPr>
              <a:t> Perseroan </a:t>
            </a:r>
            <a:r>
              <a:rPr lang="en-US" sz="1400" dirty="0" err="1" smtClean="0">
                <a:latin typeface="Calibri" pitchFamily="34" charset="0"/>
              </a:rPr>
              <a:t>Terbatas</a:t>
            </a:r>
            <a:endParaRPr lang="en-US" sz="1400" dirty="0" smtClean="0">
              <a:latin typeface="Calibri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57200" y="827901"/>
            <a:ext cx="263214" cy="276999"/>
            <a:chOff x="457200" y="1104900"/>
            <a:chExt cx="263214" cy="276999"/>
          </a:xfrm>
        </p:grpSpPr>
        <p:sp>
          <p:nvSpPr>
            <p:cNvPr id="50" name="Oval 49"/>
            <p:cNvSpPr/>
            <p:nvPr/>
          </p:nvSpPr>
          <p:spPr bwMode="auto">
            <a:xfrm>
              <a:off x="457200" y="11049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7200" y="11049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1</a:t>
              </a:r>
              <a:endParaRPr lang="en-US" sz="1200" dirty="0">
                <a:latin typeface="Calibri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57200" y="1181100"/>
            <a:ext cx="263214" cy="276999"/>
            <a:chOff x="457200" y="1513701"/>
            <a:chExt cx="263214" cy="276999"/>
          </a:xfrm>
        </p:grpSpPr>
        <p:sp>
          <p:nvSpPr>
            <p:cNvPr id="52" name="Oval 51"/>
            <p:cNvSpPr/>
            <p:nvPr/>
          </p:nvSpPr>
          <p:spPr bwMode="auto">
            <a:xfrm>
              <a:off x="457200" y="1513701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7200" y="151370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2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56" name="Rectangle 9"/>
          <p:cNvSpPr txBox="1">
            <a:spLocks noChangeArrowheads="1"/>
          </p:cNvSpPr>
          <p:nvPr/>
        </p:nvSpPr>
        <p:spPr bwMode="auto">
          <a:xfrm>
            <a:off x="483577" y="1722021"/>
            <a:ext cx="8169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eaLnBrk="1" hangingPunct="1"/>
            <a:r>
              <a:rPr lang="en-US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UU </a:t>
            </a:r>
            <a:r>
              <a:rPr lang="en-US" b="1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Perbankan</a:t>
            </a:r>
            <a:endParaRPr lang="en-US" b="1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16169" y="2026821"/>
            <a:ext cx="6594231" cy="2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pPr algn="just" eaLnBrk="1" hangingPunct="1"/>
            <a:r>
              <a:rPr lang="en-US" sz="1400" dirty="0">
                <a:latin typeface="Calibri" pitchFamily="34" charset="0"/>
              </a:rPr>
              <a:t>Bank </a:t>
            </a:r>
            <a:r>
              <a:rPr lang="en-US" sz="1400" b="1" dirty="0" err="1">
                <a:latin typeface="Calibri" pitchFamily="34" charset="0"/>
              </a:rPr>
              <a:t>wajib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merahasiakan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keterangan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mengenai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nasabah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penyimpan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simpanannya</a:t>
            </a:r>
            <a:r>
              <a:rPr lang="en-US" sz="1400" dirty="0">
                <a:latin typeface="Calibri" pitchFamily="34" charset="0"/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998785" y="2324100"/>
            <a:ext cx="1582615" cy="416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 eaLnBrk="1" hangingPunct="1">
              <a:defRPr/>
            </a:pP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Entitas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Utama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85751" y="4869656"/>
            <a:ext cx="1582615" cy="65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LJK</a:t>
            </a:r>
          </a:p>
          <a:p>
            <a:pPr algn="ctr" eaLnBrk="1" hangingPunct="1">
              <a:defRPr/>
            </a:pP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Anggota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Konglomerasi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81200" y="4869656"/>
            <a:ext cx="1582615" cy="65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LJK</a:t>
            </a:r>
          </a:p>
          <a:p>
            <a:pPr algn="ctr" eaLnBrk="1" hangingPunct="1">
              <a:defRPr/>
            </a:pP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Anggota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Konglomerasi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46635" y="4869656"/>
            <a:ext cx="1582615" cy="65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LJK</a:t>
            </a:r>
          </a:p>
          <a:p>
            <a:pPr algn="ctr" eaLnBrk="1" hangingPunct="1">
              <a:defRPr/>
            </a:pP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Anggota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Konglomerasi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2" name="Elbow Connector 61"/>
          <p:cNvCxnSpPr>
            <a:stCxn id="58" idx="2"/>
            <a:endCxn id="60" idx="0"/>
          </p:cNvCxnSpPr>
          <p:nvPr/>
        </p:nvCxnSpPr>
        <p:spPr>
          <a:xfrm rot="5400000">
            <a:off x="1716883" y="3796445"/>
            <a:ext cx="2128837" cy="17585"/>
          </a:xfrm>
          <a:prstGeom prst="bentConnector3">
            <a:avLst>
              <a:gd name="adj1" fmla="val 50000"/>
            </a:avLst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8" idx="2"/>
            <a:endCxn id="61" idx="0"/>
          </p:cNvCxnSpPr>
          <p:nvPr/>
        </p:nvCxnSpPr>
        <p:spPr>
          <a:xfrm rot="16200000" flipH="1">
            <a:off x="2649600" y="2881312"/>
            <a:ext cx="2128837" cy="1847850"/>
          </a:xfrm>
          <a:prstGeom prst="bentConnector3">
            <a:avLst>
              <a:gd name="adj1" fmla="val 50000"/>
            </a:avLst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8" idx="2"/>
            <a:endCxn id="59" idx="0"/>
          </p:cNvCxnSpPr>
          <p:nvPr/>
        </p:nvCxnSpPr>
        <p:spPr>
          <a:xfrm rot="5400000">
            <a:off x="869158" y="2948720"/>
            <a:ext cx="2128837" cy="1713034"/>
          </a:xfrm>
          <a:prstGeom prst="bentConnector3">
            <a:avLst>
              <a:gd name="adj1" fmla="val 50000"/>
            </a:avLst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21091"/>
          <p:cNvGrpSpPr>
            <a:grpSpLocks/>
          </p:cNvGrpSpPr>
          <p:nvPr/>
        </p:nvGrpSpPr>
        <p:grpSpPr bwMode="auto">
          <a:xfrm flipH="1">
            <a:off x="838200" y="4229100"/>
            <a:ext cx="457200" cy="533405"/>
            <a:chOff x="6472020" y="1013536"/>
            <a:chExt cx="233580" cy="218321"/>
          </a:xfrm>
        </p:grpSpPr>
        <p:sp>
          <p:nvSpPr>
            <p:cNvPr id="66" name="Freeform 18032"/>
            <p:cNvSpPr>
              <a:spLocks/>
            </p:cNvSpPr>
            <p:nvPr/>
          </p:nvSpPr>
          <p:spPr bwMode="auto">
            <a:xfrm>
              <a:off x="6488453" y="1013536"/>
              <a:ext cx="119725" cy="18780"/>
            </a:xfrm>
            <a:custGeom>
              <a:avLst/>
              <a:gdLst>
                <a:gd name="T0" fmla="*/ 2147483647 w 43"/>
                <a:gd name="T1" fmla="*/ 2147483647 h 7"/>
                <a:gd name="T2" fmla="*/ 2147483647 w 43"/>
                <a:gd name="T3" fmla="*/ 0 h 7"/>
                <a:gd name="T4" fmla="*/ 2147483647 w 43"/>
                <a:gd name="T5" fmla="*/ 0 h 7"/>
                <a:gd name="T6" fmla="*/ 0 w 43"/>
                <a:gd name="T7" fmla="*/ 2147483647 h 7"/>
                <a:gd name="T8" fmla="*/ 0 w 43"/>
                <a:gd name="T9" fmla="*/ 2147483647 h 7"/>
                <a:gd name="T10" fmla="*/ 2147483647 w 4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7"/>
                <a:gd name="T20" fmla="*/ 43 w 4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7">
                  <a:moveTo>
                    <a:pt x="43" y="7"/>
                  </a:moveTo>
                  <a:cubicBezTo>
                    <a:pt x="43" y="3"/>
                    <a:pt x="40" y="0"/>
                    <a:pt x="3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3" y="7"/>
                    <a:pt x="43" y="7"/>
                    <a:pt x="43" y="7"/>
                  </a:cubicBezTo>
                  <a:close/>
                </a:path>
              </a:pathLst>
            </a:custGeom>
            <a:solidFill>
              <a:srgbClr val="003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8033"/>
            <p:cNvSpPr>
              <a:spLocks noEditPoints="1"/>
            </p:cNvSpPr>
            <p:nvPr/>
          </p:nvSpPr>
          <p:spPr bwMode="auto">
            <a:xfrm>
              <a:off x="6472020" y="1038184"/>
              <a:ext cx="150243" cy="193672"/>
            </a:xfrm>
            <a:custGeom>
              <a:avLst/>
              <a:gdLst>
                <a:gd name="T0" fmla="*/ 2147483647 w 54"/>
                <a:gd name="T1" fmla="*/ 0 h 70"/>
                <a:gd name="T2" fmla="*/ 2147483647 w 54"/>
                <a:gd name="T3" fmla="*/ 0 h 70"/>
                <a:gd name="T4" fmla="*/ 0 w 54"/>
                <a:gd name="T5" fmla="*/ 0 h 70"/>
                <a:gd name="T6" fmla="*/ 0 w 54"/>
                <a:gd name="T7" fmla="*/ 2147483647 h 70"/>
                <a:gd name="T8" fmla="*/ 2147483647 w 54"/>
                <a:gd name="T9" fmla="*/ 2147483647 h 70"/>
                <a:gd name="T10" fmla="*/ 2147483647 w 54"/>
                <a:gd name="T11" fmla="*/ 2147483647 h 70"/>
                <a:gd name="T12" fmla="*/ 2147483647 w 54"/>
                <a:gd name="T13" fmla="*/ 2147483647 h 70"/>
                <a:gd name="T14" fmla="*/ 2147483647 w 54"/>
                <a:gd name="T15" fmla="*/ 2147483647 h 70"/>
                <a:gd name="T16" fmla="*/ 2147483647 w 54"/>
                <a:gd name="T17" fmla="*/ 2147483647 h 70"/>
                <a:gd name="T18" fmla="*/ 2147483647 w 54"/>
                <a:gd name="T19" fmla="*/ 2147483647 h 70"/>
                <a:gd name="T20" fmla="*/ 2147483647 w 54"/>
                <a:gd name="T21" fmla="*/ 2147483647 h 70"/>
                <a:gd name="T22" fmla="*/ 2147483647 w 54"/>
                <a:gd name="T23" fmla="*/ 0 h 70"/>
                <a:gd name="T24" fmla="*/ 2147483647 w 54"/>
                <a:gd name="T25" fmla="*/ 0 h 70"/>
                <a:gd name="T26" fmla="*/ 2147483647 w 54"/>
                <a:gd name="T27" fmla="*/ 2147483647 h 70"/>
                <a:gd name="T28" fmla="*/ 2147483647 w 54"/>
                <a:gd name="T29" fmla="*/ 2147483647 h 70"/>
                <a:gd name="T30" fmla="*/ 2147483647 w 54"/>
                <a:gd name="T31" fmla="*/ 2147483647 h 70"/>
                <a:gd name="T32" fmla="*/ 2147483647 w 54"/>
                <a:gd name="T33" fmla="*/ 2147483647 h 70"/>
                <a:gd name="T34" fmla="*/ 2147483647 w 54"/>
                <a:gd name="T35" fmla="*/ 2147483647 h 70"/>
                <a:gd name="T36" fmla="*/ 2147483647 w 54"/>
                <a:gd name="T37" fmla="*/ 2147483647 h 70"/>
                <a:gd name="T38" fmla="*/ 2147483647 w 54"/>
                <a:gd name="T39" fmla="*/ 2147483647 h 70"/>
                <a:gd name="T40" fmla="*/ 2147483647 w 54"/>
                <a:gd name="T41" fmla="*/ 2147483647 h 70"/>
                <a:gd name="T42" fmla="*/ 2147483647 w 54"/>
                <a:gd name="T43" fmla="*/ 2147483647 h 70"/>
                <a:gd name="T44" fmla="*/ 2147483647 w 54"/>
                <a:gd name="T45" fmla="*/ 2147483647 h 70"/>
                <a:gd name="T46" fmla="*/ 2147483647 w 54"/>
                <a:gd name="T47" fmla="*/ 2147483647 h 70"/>
                <a:gd name="T48" fmla="*/ 2147483647 w 54"/>
                <a:gd name="T49" fmla="*/ 2147483647 h 70"/>
                <a:gd name="T50" fmla="*/ 2147483647 w 54"/>
                <a:gd name="T51" fmla="*/ 2147483647 h 70"/>
                <a:gd name="T52" fmla="*/ 2147483647 w 54"/>
                <a:gd name="T53" fmla="*/ 2147483647 h 70"/>
                <a:gd name="T54" fmla="*/ 2147483647 w 54"/>
                <a:gd name="T55" fmla="*/ 2147483647 h 70"/>
                <a:gd name="T56" fmla="*/ 2147483647 w 54"/>
                <a:gd name="T57" fmla="*/ 2147483647 h 70"/>
                <a:gd name="T58" fmla="*/ 2147483647 w 54"/>
                <a:gd name="T59" fmla="*/ 2147483647 h 70"/>
                <a:gd name="T60" fmla="*/ 2147483647 w 54"/>
                <a:gd name="T61" fmla="*/ 2147483647 h 70"/>
                <a:gd name="T62" fmla="*/ 2147483647 w 54"/>
                <a:gd name="T63" fmla="*/ 2147483647 h 70"/>
                <a:gd name="T64" fmla="*/ 2147483647 w 54"/>
                <a:gd name="T65" fmla="*/ 2147483647 h 70"/>
                <a:gd name="T66" fmla="*/ 2147483647 w 54"/>
                <a:gd name="T67" fmla="*/ 2147483647 h 70"/>
                <a:gd name="T68" fmla="*/ 2147483647 w 54"/>
                <a:gd name="T69" fmla="*/ 2147483647 h 70"/>
                <a:gd name="T70" fmla="*/ 2147483647 w 54"/>
                <a:gd name="T71" fmla="*/ 2147483647 h 70"/>
                <a:gd name="T72" fmla="*/ 2147483647 w 54"/>
                <a:gd name="T73" fmla="*/ 2147483647 h 70"/>
                <a:gd name="T74" fmla="*/ 2147483647 w 54"/>
                <a:gd name="T75" fmla="*/ 2147483647 h 70"/>
                <a:gd name="T76" fmla="*/ 2147483647 w 54"/>
                <a:gd name="T77" fmla="*/ 2147483647 h 70"/>
                <a:gd name="T78" fmla="*/ 2147483647 w 54"/>
                <a:gd name="T79" fmla="*/ 2147483647 h 70"/>
                <a:gd name="T80" fmla="*/ 2147483647 w 54"/>
                <a:gd name="T81" fmla="*/ 2147483647 h 70"/>
                <a:gd name="T82" fmla="*/ 2147483647 w 54"/>
                <a:gd name="T83" fmla="*/ 2147483647 h 70"/>
                <a:gd name="T84" fmla="*/ 2147483647 w 54"/>
                <a:gd name="T85" fmla="*/ 2147483647 h 70"/>
                <a:gd name="T86" fmla="*/ 2147483647 w 54"/>
                <a:gd name="T87" fmla="*/ 2147483647 h 70"/>
                <a:gd name="T88" fmla="*/ 2147483647 w 54"/>
                <a:gd name="T89" fmla="*/ 2147483647 h 70"/>
                <a:gd name="T90" fmla="*/ 2147483647 w 54"/>
                <a:gd name="T91" fmla="*/ 2147483647 h 70"/>
                <a:gd name="T92" fmla="*/ 2147483647 w 54"/>
                <a:gd name="T93" fmla="*/ 2147483647 h 70"/>
                <a:gd name="T94" fmla="*/ 2147483647 w 54"/>
                <a:gd name="T95" fmla="*/ 2147483647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70"/>
                <a:gd name="T146" fmla="*/ 54 w 54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70">
                  <a:moveTo>
                    <a:pt x="4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2"/>
                    <a:pt x="23" y="61"/>
                    <a:pt x="24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61"/>
                    <a:pt x="33" y="62"/>
                    <a:pt x="33" y="63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49" y="0"/>
                  </a:lnTo>
                  <a:close/>
                  <a:moveTo>
                    <a:pt x="47" y="55"/>
                  </a:moveTo>
                  <a:cubicBezTo>
                    <a:pt x="8" y="55"/>
                    <a:pt x="8" y="55"/>
                    <a:pt x="8" y="55"/>
                  </a:cubicBezTo>
                  <a:cubicBezTo>
                    <a:pt x="6" y="55"/>
                    <a:pt x="5" y="54"/>
                    <a:pt x="5" y="52"/>
                  </a:cubicBezTo>
                  <a:cubicBezTo>
                    <a:pt x="5" y="51"/>
                    <a:pt x="6" y="50"/>
                    <a:pt x="8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0"/>
                    <a:pt x="50" y="51"/>
                    <a:pt x="50" y="52"/>
                  </a:cubicBezTo>
                  <a:cubicBezTo>
                    <a:pt x="50" y="54"/>
                    <a:pt x="48" y="55"/>
                    <a:pt x="47" y="55"/>
                  </a:cubicBezTo>
                  <a:close/>
                  <a:moveTo>
                    <a:pt x="47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40"/>
                    <a:pt x="6" y="39"/>
                    <a:pt x="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9"/>
                    <a:pt x="50" y="40"/>
                    <a:pt x="50" y="42"/>
                  </a:cubicBezTo>
                  <a:cubicBezTo>
                    <a:pt x="50" y="43"/>
                    <a:pt x="48" y="44"/>
                    <a:pt x="47" y="44"/>
                  </a:cubicBezTo>
                  <a:close/>
                  <a:moveTo>
                    <a:pt x="47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5" y="33"/>
                    <a:pt x="5" y="31"/>
                  </a:cubicBezTo>
                  <a:cubicBezTo>
                    <a:pt x="5" y="30"/>
                    <a:pt x="6" y="28"/>
                    <a:pt x="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8"/>
                    <a:pt x="50" y="30"/>
                    <a:pt x="50" y="31"/>
                  </a:cubicBezTo>
                  <a:cubicBezTo>
                    <a:pt x="50" y="33"/>
                    <a:pt x="48" y="34"/>
                    <a:pt x="47" y="34"/>
                  </a:cubicBezTo>
                  <a:close/>
                  <a:moveTo>
                    <a:pt x="47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6" y="23"/>
                    <a:pt x="5" y="22"/>
                    <a:pt x="5" y="21"/>
                  </a:cubicBezTo>
                  <a:cubicBezTo>
                    <a:pt x="5" y="19"/>
                    <a:pt x="6" y="18"/>
                    <a:pt x="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8" y="18"/>
                    <a:pt x="50" y="19"/>
                    <a:pt x="50" y="21"/>
                  </a:cubicBezTo>
                  <a:cubicBezTo>
                    <a:pt x="50" y="22"/>
                    <a:pt x="48" y="23"/>
                    <a:pt x="47" y="23"/>
                  </a:cubicBezTo>
                  <a:close/>
                  <a:moveTo>
                    <a:pt x="4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5" y="11"/>
                    <a:pt x="5" y="10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50" y="8"/>
                    <a:pt x="50" y="10"/>
                  </a:cubicBezTo>
                  <a:cubicBezTo>
                    <a:pt x="50" y="11"/>
                    <a:pt x="48" y="13"/>
                    <a:pt x="47" y="13"/>
                  </a:cubicBezTo>
                  <a:close/>
                </a:path>
              </a:pathLst>
            </a:custGeom>
            <a:solidFill>
              <a:srgbClr val="003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034"/>
            <p:cNvSpPr>
              <a:spLocks/>
            </p:cNvSpPr>
            <p:nvPr/>
          </p:nvSpPr>
          <p:spPr bwMode="auto">
            <a:xfrm>
              <a:off x="6636348" y="1093352"/>
              <a:ext cx="61036" cy="14085"/>
            </a:xfrm>
            <a:custGeom>
              <a:avLst/>
              <a:gdLst>
                <a:gd name="T0" fmla="*/ 2147483647 w 22"/>
                <a:gd name="T1" fmla="*/ 2147483647 h 5"/>
                <a:gd name="T2" fmla="*/ 2147483647 w 22"/>
                <a:gd name="T3" fmla="*/ 2147483647 h 5"/>
                <a:gd name="T4" fmla="*/ 2147483647 w 22"/>
                <a:gd name="T5" fmla="*/ 0 h 5"/>
                <a:gd name="T6" fmla="*/ 0 w 22"/>
                <a:gd name="T7" fmla="*/ 0 h 5"/>
                <a:gd name="T8" fmla="*/ 0 w 22"/>
                <a:gd name="T9" fmla="*/ 2147483647 h 5"/>
                <a:gd name="T10" fmla="*/ 2147483647 w 22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"/>
                <a:gd name="T20" fmla="*/ 22 w 2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003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8035"/>
            <p:cNvSpPr>
              <a:spLocks/>
            </p:cNvSpPr>
            <p:nvPr/>
          </p:nvSpPr>
          <p:spPr bwMode="auto">
            <a:xfrm>
              <a:off x="6636348" y="1109785"/>
              <a:ext cx="69252" cy="122072"/>
            </a:xfrm>
            <a:custGeom>
              <a:avLst/>
              <a:gdLst>
                <a:gd name="T0" fmla="*/ 2147483647 w 25"/>
                <a:gd name="T1" fmla="*/ 0 h 44"/>
                <a:gd name="T2" fmla="*/ 0 w 25"/>
                <a:gd name="T3" fmla="*/ 0 h 44"/>
                <a:gd name="T4" fmla="*/ 0 w 25"/>
                <a:gd name="T5" fmla="*/ 2147483647 h 44"/>
                <a:gd name="T6" fmla="*/ 2147483647 w 25"/>
                <a:gd name="T7" fmla="*/ 2147483647 h 44"/>
                <a:gd name="T8" fmla="*/ 2147483647 w 25"/>
                <a:gd name="T9" fmla="*/ 2147483647 h 44"/>
                <a:gd name="T10" fmla="*/ 2147483647 w 25"/>
                <a:gd name="T11" fmla="*/ 2147483647 h 44"/>
                <a:gd name="T12" fmla="*/ 0 w 25"/>
                <a:gd name="T13" fmla="*/ 2147483647 h 44"/>
                <a:gd name="T14" fmla="*/ 0 w 25"/>
                <a:gd name="T15" fmla="*/ 2147483647 h 44"/>
                <a:gd name="T16" fmla="*/ 2147483647 w 25"/>
                <a:gd name="T17" fmla="*/ 2147483647 h 44"/>
                <a:gd name="T18" fmla="*/ 2147483647 w 25"/>
                <a:gd name="T19" fmla="*/ 2147483647 h 44"/>
                <a:gd name="T20" fmla="*/ 2147483647 w 25"/>
                <a:gd name="T21" fmla="*/ 2147483647 h 44"/>
                <a:gd name="T22" fmla="*/ 0 w 25"/>
                <a:gd name="T23" fmla="*/ 2147483647 h 44"/>
                <a:gd name="T24" fmla="*/ 0 w 25"/>
                <a:gd name="T25" fmla="*/ 2147483647 h 44"/>
                <a:gd name="T26" fmla="*/ 2147483647 w 25"/>
                <a:gd name="T27" fmla="*/ 2147483647 h 44"/>
                <a:gd name="T28" fmla="*/ 2147483647 w 25"/>
                <a:gd name="T29" fmla="*/ 2147483647 h 44"/>
                <a:gd name="T30" fmla="*/ 2147483647 w 25"/>
                <a:gd name="T31" fmla="*/ 2147483647 h 44"/>
                <a:gd name="T32" fmla="*/ 0 w 25"/>
                <a:gd name="T33" fmla="*/ 2147483647 h 44"/>
                <a:gd name="T34" fmla="*/ 0 w 25"/>
                <a:gd name="T35" fmla="*/ 2147483647 h 44"/>
                <a:gd name="T36" fmla="*/ 2147483647 w 25"/>
                <a:gd name="T37" fmla="*/ 2147483647 h 44"/>
                <a:gd name="T38" fmla="*/ 2147483647 w 25"/>
                <a:gd name="T39" fmla="*/ 2147483647 h 44"/>
                <a:gd name="T40" fmla="*/ 2147483647 w 25"/>
                <a:gd name="T41" fmla="*/ 2147483647 h 44"/>
                <a:gd name="T42" fmla="*/ 0 w 25"/>
                <a:gd name="T43" fmla="*/ 2147483647 h 44"/>
                <a:gd name="T44" fmla="*/ 0 w 25"/>
                <a:gd name="T45" fmla="*/ 2147483647 h 44"/>
                <a:gd name="T46" fmla="*/ 2147483647 w 25"/>
                <a:gd name="T47" fmla="*/ 2147483647 h 44"/>
                <a:gd name="T48" fmla="*/ 2147483647 w 25"/>
                <a:gd name="T49" fmla="*/ 2147483647 h 44"/>
                <a:gd name="T50" fmla="*/ 2147483647 w 25"/>
                <a:gd name="T51" fmla="*/ 2147483647 h 44"/>
                <a:gd name="T52" fmla="*/ 0 w 25"/>
                <a:gd name="T53" fmla="*/ 2147483647 h 44"/>
                <a:gd name="T54" fmla="*/ 0 w 25"/>
                <a:gd name="T55" fmla="*/ 2147483647 h 44"/>
                <a:gd name="T56" fmla="*/ 2147483647 w 25"/>
                <a:gd name="T57" fmla="*/ 2147483647 h 44"/>
                <a:gd name="T58" fmla="*/ 2147483647 w 25"/>
                <a:gd name="T59" fmla="*/ 2147483647 h 44"/>
                <a:gd name="T60" fmla="*/ 2147483647 w 25"/>
                <a:gd name="T61" fmla="*/ 2147483647 h 44"/>
                <a:gd name="T62" fmla="*/ 2147483647 w 25"/>
                <a:gd name="T63" fmla="*/ 2147483647 h 44"/>
                <a:gd name="T64" fmla="*/ 2147483647 w 25"/>
                <a:gd name="T65" fmla="*/ 2147483647 h 44"/>
                <a:gd name="T66" fmla="*/ 2147483647 w 25"/>
                <a:gd name="T67" fmla="*/ 2147483647 h 44"/>
                <a:gd name="T68" fmla="*/ 2147483647 w 25"/>
                <a:gd name="T69" fmla="*/ 2147483647 h 44"/>
                <a:gd name="T70" fmla="*/ 2147483647 w 25"/>
                <a:gd name="T71" fmla="*/ 0 h 44"/>
                <a:gd name="T72" fmla="*/ 2147483647 w 25"/>
                <a:gd name="T73" fmla="*/ 0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"/>
                <a:gd name="T112" fmla="*/ 0 h 44"/>
                <a:gd name="T113" fmla="*/ 25 w 25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" h="44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5"/>
                    <a:pt x="23" y="6"/>
                  </a:cubicBezTo>
                  <a:cubicBezTo>
                    <a:pt x="23" y="7"/>
                    <a:pt x="22" y="8"/>
                    <a:pt x="2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3" y="12"/>
                    <a:pt x="23" y="13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8"/>
                    <a:pt x="23" y="19"/>
                  </a:cubicBezTo>
                  <a:cubicBezTo>
                    <a:pt x="23" y="20"/>
                    <a:pt x="22" y="2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5"/>
                    <a:pt x="22" y="26"/>
                  </a:cubicBezTo>
                  <a:cubicBezTo>
                    <a:pt x="22" y="27"/>
                    <a:pt x="22" y="28"/>
                    <a:pt x="2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2" y="32"/>
                    <a:pt x="22" y="33"/>
                  </a:cubicBezTo>
                  <a:cubicBezTo>
                    <a:pt x="22" y="34"/>
                    <a:pt x="22" y="34"/>
                    <a:pt x="2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6" y="38"/>
                    <a:pt x="6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3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21091"/>
          <p:cNvGrpSpPr>
            <a:grpSpLocks/>
          </p:cNvGrpSpPr>
          <p:nvPr/>
        </p:nvGrpSpPr>
        <p:grpSpPr bwMode="auto">
          <a:xfrm flipH="1">
            <a:off x="2514600" y="4229100"/>
            <a:ext cx="457200" cy="533405"/>
            <a:chOff x="6472020" y="1013536"/>
            <a:chExt cx="233580" cy="218321"/>
          </a:xfrm>
          <a:solidFill>
            <a:srgbClr val="FFC000"/>
          </a:solidFill>
        </p:grpSpPr>
        <p:sp>
          <p:nvSpPr>
            <p:cNvPr id="74" name="Freeform 18032"/>
            <p:cNvSpPr>
              <a:spLocks/>
            </p:cNvSpPr>
            <p:nvPr/>
          </p:nvSpPr>
          <p:spPr bwMode="auto">
            <a:xfrm>
              <a:off x="6488453" y="1013536"/>
              <a:ext cx="119725" cy="18780"/>
            </a:xfrm>
            <a:custGeom>
              <a:avLst/>
              <a:gdLst>
                <a:gd name="T0" fmla="*/ 2147483647 w 43"/>
                <a:gd name="T1" fmla="*/ 2147483647 h 7"/>
                <a:gd name="T2" fmla="*/ 2147483647 w 43"/>
                <a:gd name="T3" fmla="*/ 0 h 7"/>
                <a:gd name="T4" fmla="*/ 2147483647 w 43"/>
                <a:gd name="T5" fmla="*/ 0 h 7"/>
                <a:gd name="T6" fmla="*/ 0 w 43"/>
                <a:gd name="T7" fmla="*/ 2147483647 h 7"/>
                <a:gd name="T8" fmla="*/ 0 w 43"/>
                <a:gd name="T9" fmla="*/ 2147483647 h 7"/>
                <a:gd name="T10" fmla="*/ 2147483647 w 4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7"/>
                <a:gd name="T20" fmla="*/ 43 w 4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7">
                  <a:moveTo>
                    <a:pt x="43" y="7"/>
                  </a:moveTo>
                  <a:cubicBezTo>
                    <a:pt x="43" y="3"/>
                    <a:pt x="40" y="0"/>
                    <a:pt x="3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3" y="7"/>
                    <a:pt x="43" y="7"/>
                    <a:pt x="43" y="7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8033"/>
            <p:cNvSpPr>
              <a:spLocks noEditPoints="1"/>
            </p:cNvSpPr>
            <p:nvPr/>
          </p:nvSpPr>
          <p:spPr bwMode="auto">
            <a:xfrm>
              <a:off x="6472020" y="1038184"/>
              <a:ext cx="150243" cy="193672"/>
            </a:xfrm>
            <a:custGeom>
              <a:avLst/>
              <a:gdLst>
                <a:gd name="T0" fmla="*/ 2147483647 w 54"/>
                <a:gd name="T1" fmla="*/ 0 h 70"/>
                <a:gd name="T2" fmla="*/ 2147483647 w 54"/>
                <a:gd name="T3" fmla="*/ 0 h 70"/>
                <a:gd name="T4" fmla="*/ 0 w 54"/>
                <a:gd name="T5" fmla="*/ 0 h 70"/>
                <a:gd name="T6" fmla="*/ 0 w 54"/>
                <a:gd name="T7" fmla="*/ 2147483647 h 70"/>
                <a:gd name="T8" fmla="*/ 2147483647 w 54"/>
                <a:gd name="T9" fmla="*/ 2147483647 h 70"/>
                <a:gd name="T10" fmla="*/ 2147483647 w 54"/>
                <a:gd name="T11" fmla="*/ 2147483647 h 70"/>
                <a:gd name="T12" fmla="*/ 2147483647 w 54"/>
                <a:gd name="T13" fmla="*/ 2147483647 h 70"/>
                <a:gd name="T14" fmla="*/ 2147483647 w 54"/>
                <a:gd name="T15" fmla="*/ 2147483647 h 70"/>
                <a:gd name="T16" fmla="*/ 2147483647 w 54"/>
                <a:gd name="T17" fmla="*/ 2147483647 h 70"/>
                <a:gd name="T18" fmla="*/ 2147483647 w 54"/>
                <a:gd name="T19" fmla="*/ 2147483647 h 70"/>
                <a:gd name="T20" fmla="*/ 2147483647 w 54"/>
                <a:gd name="T21" fmla="*/ 2147483647 h 70"/>
                <a:gd name="T22" fmla="*/ 2147483647 w 54"/>
                <a:gd name="T23" fmla="*/ 0 h 70"/>
                <a:gd name="T24" fmla="*/ 2147483647 w 54"/>
                <a:gd name="T25" fmla="*/ 0 h 70"/>
                <a:gd name="T26" fmla="*/ 2147483647 w 54"/>
                <a:gd name="T27" fmla="*/ 2147483647 h 70"/>
                <a:gd name="T28" fmla="*/ 2147483647 w 54"/>
                <a:gd name="T29" fmla="*/ 2147483647 h 70"/>
                <a:gd name="T30" fmla="*/ 2147483647 w 54"/>
                <a:gd name="T31" fmla="*/ 2147483647 h 70"/>
                <a:gd name="T32" fmla="*/ 2147483647 w 54"/>
                <a:gd name="T33" fmla="*/ 2147483647 h 70"/>
                <a:gd name="T34" fmla="*/ 2147483647 w 54"/>
                <a:gd name="T35" fmla="*/ 2147483647 h 70"/>
                <a:gd name="T36" fmla="*/ 2147483647 w 54"/>
                <a:gd name="T37" fmla="*/ 2147483647 h 70"/>
                <a:gd name="T38" fmla="*/ 2147483647 w 54"/>
                <a:gd name="T39" fmla="*/ 2147483647 h 70"/>
                <a:gd name="T40" fmla="*/ 2147483647 w 54"/>
                <a:gd name="T41" fmla="*/ 2147483647 h 70"/>
                <a:gd name="T42" fmla="*/ 2147483647 w 54"/>
                <a:gd name="T43" fmla="*/ 2147483647 h 70"/>
                <a:gd name="T44" fmla="*/ 2147483647 w 54"/>
                <a:gd name="T45" fmla="*/ 2147483647 h 70"/>
                <a:gd name="T46" fmla="*/ 2147483647 w 54"/>
                <a:gd name="T47" fmla="*/ 2147483647 h 70"/>
                <a:gd name="T48" fmla="*/ 2147483647 w 54"/>
                <a:gd name="T49" fmla="*/ 2147483647 h 70"/>
                <a:gd name="T50" fmla="*/ 2147483647 w 54"/>
                <a:gd name="T51" fmla="*/ 2147483647 h 70"/>
                <a:gd name="T52" fmla="*/ 2147483647 w 54"/>
                <a:gd name="T53" fmla="*/ 2147483647 h 70"/>
                <a:gd name="T54" fmla="*/ 2147483647 w 54"/>
                <a:gd name="T55" fmla="*/ 2147483647 h 70"/>
                <a:gd name="T56" fmla="*/ 2147483647 w 54"/>
                <a:gd name="T57" fmla="*/ 2147483647 h 70"/>
                <a:gd name="T58" fmla="*/ 2147483647 w 54"/>
                <a:gd name="T59" fmla="*/ 2147483647 h 70"/>
                <a:gd name="T60" fmla="*/ 2147483647 w 54"/>
                <a:gd name="T61" fmla="*/ 2147483647 h 70"/>
                <a:gd name="T62" fmla="*/ 2147483647 w 54"/>
                <a:gd name="T63" fmla="*/ 2147483647 h 70"/>
                <a:gd name="T64" fmla="*/ 2147483647 w 54"/>
                <a:gd name="T65" fmla="*/ 2147483647 h 70"/>
                <a:gd name="T66" fmla="*/ 2147483647 w 54"/>
                <a:gd name="T67" fmla="*/ 2147483647 h 70"/>
                <a:gd name="T68" fmla="*/ 2147483647 w 54"/>
                <a:gd name="T69" fmla="*/ 2147483647 h 70"/>
                <a:gd name="T70" fmla="*/ 2147483647 w 54"/>
                <a:gd name="T71" fmla="*/ 2147483647 h 70"/>
                <a:gd name="T72" fmla="*/ 2147483647 w 54"/>
                <a:gd name="T73" fmla="*/ 2147483647 h 70"/>
                <a:gd name="T74" fmla="*/ 2147483647 w 54"/>
                <a:gd name="T75" fmla="*/ 2147483647 h 70"/>
                <a:gd name="T76" fmla="*/ 2147483647 w 54"/>
                <a:gd name="T77" fmla="*/ 2147483647 h 70"/>
                <a:gd name="T78" fmla="*/ 2147483647 w 54"/>
                <a:gd name="T79" fmla="*/ 2147483647 h 70"/>
                <a:gd name="T80" fmla="*/ 2147483647 w 54"/>
                <a:gd name="T81" fmla="*/ 2147483647 h 70"/>
                <a:gd name="T82" fmla="*/ 2147483647 w 54"/>
                <a:gd name="T83" fmla="*/ 2147483647 h 70"/>
                <a:gd name="T84" fmla="*/ 2147483647 w 54"/>
                <a:gd name="T85" fmla="*/ 2147483647 h 70"/>
                <a:gd name="T86" fmla="*/ 2147483647 w 54"/>
                <a:gd name="T87" fmla="*/ 2147483647 h 70"/>
                <a:gd name="T88" fmla="*/ 2147483647 w 54"/>
                <a:gd name="T89" fmla="*/ 2147483647 h 70"/>
                <a:gd name="T90" fmla="*/ 2147483647 w 54"/>
                <a:gd name="T91" fmla="*/ 2147483647 h 70"/>
                <a:gd name="T92" fmla="*/ 2147483647 w 54"/>
                <a:gd name="T93" fmla="*/ 2147483647 h 70"/>
                <a:gd name="T94" fmla="*/ 2147483647 w 54"/>
                <a:gd name="T95" fmla="*/ 2147483647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70"/>
                <a:gd name="T146" fmla="*/ 54 w 54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70">
                  <a:moveTo>
                    <a:pt x="4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2"/>
                    <a:pt x="23" y="61"/>
                    <a:pt x="24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61"/>
                    <a:pt x="33" y="62"/>
                    <a:pt x="33" y="63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49" y="0"/>
                  </a:lnTo>
                  <a:close/>
                  <a:moveTo>
                    <a:pt x="47" y="55"/>
                  </a:moveTo>
                  <a:cubicBezTo>
                    <a:pt x="8" y="55"/>
                    <a:pt x="8" y="55"/>
                    <a:pt x="8" y="55"/>
                  </a:cubicBezTo>
                  <a:cubicBezTo>
                    <a:pt x="6" y="55"/>
                    <a:pt x="5" y="54"/>
                    <a:pt x="5" y="52"/>
                  </a:cubicBezTo>
                  <a:cubicBezTo>
                    <a:pt x="5" y="51"/>
                    <a:pt x="6" y="50"/>
                    <a:pt x="8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0"/>
                    <a:pt x="50" y="51"/>
                    <a:pt x="50" y="52"/>
                  </a:cubicBezTo>
                  <a:cubicBezTo>
                    <a:pt x="50" y="54"/>
                    <a:pt x="48" y="55"/>
                    <a:pt x="47" y="55"/>
                  </a:cubicBezTo>
                  <a:close/>
                  <a:moveTo>
                    <a:pt x="47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40"/>
                    <a:pt x="6" y="39"/>
                    <a:pt x="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9"/>
                    <a:pt x="50" y="40"/>
                    <a:pt x="50" y="42"/>
                  </a:cubicBezTo>
                  <a:cubicBezTo>
                    <a:pt x="50" y="43"/>
                    <a:pt x="48" y="44"/>
                    <a:pt x="47" y="44"/>
                  </a:cubicBezTo>
                  <a:close/>
                  <a:moveTo>
                    <a:pt x="47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5" y="33"/>
                    <a:pt x="5" y="31"/>
                  </a:cubicBezTo>
                  <a:cubicBezTo>
                    <a:pt x="5" y="30"/>
                    <a:pt x="6" y="28"/>
                    <a:pt x="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8"/>
                    <a:pt x="50" y="30"/>
                    <a:pt x="50" y="31"/>
                  </a:cubicBezTo>
                  <a:cubicBezTo>
                    <a:pt x="50" y="33"/>
                    <a:pt x="48" y="34"/>
                    <a:pt x="47" y="34"/>
                  </a:cubicBezTo>
                  <a:close/>
                  <a:moveTo>
                    <a:pt x="47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6" y="23"/>
                    <a:pt x="5" y="22"/>
                    <a:pt x="5" y="21"/>
                  </a:cubicBezTo>
                  <a:cubicBezTo>
                    <a:pt x="5" y="19"/>
                    <a:pt x="6" y="18"/>
                    <a:pt x="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8" y="18"/>
                    <a:pt x="50" y="19"/>
                    <a:pt x="50" y="21"/>
                  </a:cubicBezTo>
                  <a:cubicBezTo>
                    <a:pt x="50" y="22"/>
                    <a:pt x="48" y="23"/>
                    <a:pt x="47" y="23"/>
                  </a:cubicBezTo>
                  <a:close/>
                  <a:moveTo>
                    <a:pt x="4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5" y="11"/>
                    <a:pt x="5" y="10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50" y="8"/>
                    <a:pt x="50" y="10"/>
                  </a:cubicBezTo>
                  <a:cubicBezTo>
                    <a:pt x="50" y="11"/>
                    <a:pt x="48" y="13"/>
                    <a:pt x="47" y="13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8034"/>
            <p:cNvSpPr>
              <a:spLocks/>
            </p:cNvSpPr>
            <p:nvPr/>
          </p:nvSpPr>
          <p:spPr bwMode="auto">
            <a:xfrm>
              <a:off x="6636348" y="1093352"/>
              <a:ext cx="61036" cy="14085"/>
            </a:xfrm>
            <a:custGeom>
              <a:avLst/>
              <a:gdLst>
                <a:gd name="T0" fmla="*/ 2147483647 w 22"/>
                <a:gd name="T1" fmla="*/ 2147483647 h 5"/>
                <a:gd name="T2" fmla="*/ 2147483647 w 22"/>
                <a:gd name="T3" fmla="*/ 2147483647 h 5"/>
                <a:gd name="T4" fmla="*/ 2147483647 w 22"/>
                <a:gd name="T5" fmla="*/ 0 h 5"/>
                <a:gd name="T6" fmla="*/ 0 w 22"/>
                <a:gd name="T7" fmla="*/ 0 h 5"/>
                <a:gd name="T8" fmla="*/ 0 w 22"/>
                <a:gd name="T9" fmla="*/ 2147483647 h 5"/>
                <a:gd name="T10" fmla="*/ 2147483647 w 22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"/>
                <a:gd name="T20" fmla="*/ 22 w 2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8035"/>
            <p:cNvSpPr>
              <a:spLocks/>
            </p:cNvSpPr>
            <p:nvPr/>
          </p:nvSpPr>
          <p:spPr bwMode="auto">
            <a:xfrm>
              <a:off x="6636348" y="1109785"/>
              <a:ext cx="69252" cy="122072"/>
            </a:xfrm>
            <a:custGeom>
              <a:avLst/>
              <a:gdLst>
                <a:gd name="T0" fmla="*/ 2147483647 w 25"/>
                <a:gd name="T1" fmla="*/ 0 h 44"/>
                <a:gd name="T2" fmla="*/ 0 w 25"/>
                <a:gd name="T3" fmla="*/ 0 h 44"/>
                <a:gd name="T4" fmla="*/ 0 w 25"/>
                <a:gd name="T5" fmla="*/ 2147483647 h 44"/>
                <a:gd name="T6" fmla="*/ 2147483647 w 25"/>
                <a:gd name="T7" fmla="*/ 2147483647 h 44"/>
                <a:gd name="T8" fmla="*/ 2147483647 w 25"/>
                <a:gd name="T9" fmla="*/ 2147483647 h 44"/>
                <a:gd name="T10" fmla="*/ 2147483647 w 25"/>
                <a:gd name="T11" fmla="*/ 2147483647 h 44"/>
                <a:gd name="T12" fmla="*/ 0 w 25"/>
                <a:gd name="T13" fmla="*/ 2147483647 h 44"/>
                <a:gd name="T14" fmla="*/ 0 w 25"/>
                <a:gd name="T15" fmla="*/ 2147483647 h 44"/>
                <a:gd name="T16" fmla="*/ 2147483647 w 25"/>
                <a:gd name="T17" fmla="*/ 2147483647 h 44"/>
                <a:gd name="T18" fmla="*/ 2147483647 w 25"/>
                <a:gd name="T19" fmla="*/ 2147483647 h 44"/>
                <a:gd name="T20" fmla="*/ 2147483647 w 25"/>
                <a:gd name="T21" fmla="*/ 2147483647 h 44"/>
                <a:gd name="T22" fmla="*/ 0 w 25"/>
                <a:gd name="T23" fmla="*/ 2147483647 h 44"/>
                <a:gd name="T24" fmla="*/ 0 w 25"/>
                <a:gd name="T25" fmla="*/ 2147483647 h 44"/>
                <a:gd name="T26" fmla="*/ 2147483647 w 25"/>
                <a:gd name="T27" fmla="*/ 2147483647 h 44"/>
                <a:gd name="T28" fmla="*/ 2147483647 w 25"/>
                <a:gd name="T29" fmla="*/ 2147483647 h 44"/>
                <a:gd name="T30" fmla="*/ 2147483647 w 25"/>
                <a:gd name="T31" fmla="*/ 2147483647 h 44"/>
                <a:gd name="T32" fmla="*/ 0 w 25"/>
                <a:gd name="T33" fmla="*/ 2147483647 h 44"/>
                <a:gd name="T34" fmla="*/ 0 w 25"/>
                <a:gd name="T35" fmla="*/ 2147483647 h 44"/>
                <a:gd name="T36" fmla="*/ 2147483647 w 25"/>
                <a:gd name="T37" fmla="*/ 2147483647 h 44"/>
                <a:gd name="T38" fmla="*/ 2147483647 w 25"/>
                <a:gd name="T39" fmla="*/ 2147483647 h 44"/>
                <a:gd name="T40" fmla="*/ 2147483647 w 25"/>
                <a:gd name="T41" fmla="*/ 2147483647 h 44"/>
                <a:gd name="T42" fmla="*/ 0 w 25"/>
                <a:gd name="T43" fmla="*/ 2147483647 h 44"/>
                <a:gd name="T44" fmla="*/ 0 w 25"/>
                <a:gd name="T45" fmla="*/ 2147483647 h 44"/>
                <a:gd name="T46" fmla="*/ 2147483647 w 25"/>
                <a:gd name="T47" fmla="*/ 2147483647 h 44"/>
                <a:gd name="T48" fmla="*/ 2147483647 w 25"/>
                <a:gd name="T49" fmla="*/ 2147483647 h 44"/>
                <a:gd name="T50" fmla="*/ 2147483647 w 25"/>
                <a:gd name="T51" fmla="*/ 2147483647 h 44"/>
                <a:gd name="T52" fmla="*/ 0 w 25"/>
                <a:gd name="T53" fmla="*/ 2147483647 h 44"/>
                <a:gd name="T54" fmla="*/ 0 w 25"/>
                <a:gd name="T55" fmla="*/ 2147483647 h 44"/>
                <a:gd name="T56" fmla="*/ 2147483647 w 25"/>
                <a:gd name="T57" fmla="*/ 2147483647 h 44"/>
                <a:gd name="T58" fmla="*/ 2147483647 w 25"/>
                <a:gd name="T59" fmla="*/ 2147483647 h 44"/>
                <a:gd name="T60" fmla="*/ 2147483647 w 25"/>
                <a:gd name="T61" fmla="*/ 2147483647 h 44"/>
                <a:gd name="T62" fmla="*/ 2147483647 w 25"/>
                <a:gd name="T63" fmla="*/ 2147483647 h 44"/>
                <a:gd name="T64" fmla="*/ 2147483647 w 25"/>
                <a:gd name="T65" fmla="*/ 2147483647 h 44"/>
                <a:gd name="T66" fmla="*/ 2147483647 w 25"/>
                <a:gd name="T67" fmla="*/ 2147483647 h 44"/>
                <a:gd name="T68" fmla="*/ 2147483647 w 25"/>
                <a:gd name="T69" fmla="*/ 2147483647 h 44"/>
                <a:gd name="T70" fmla="*/ 2147483647 w 25"/>
                <a:gd name="T71" fmla="*/ 0 h 44"/>
                <a:gd name="T72" fmla="*/ 2147483647 w 25"/>
                <a:gd name="T73" fmla="*/ 0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"/>
                <a:gd name="T112" fmla="*/ 0 h 44"/>
                <a:gd name="T113" fmla="*/ 25 w 25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" h="44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5"/>
                    <a:pt x="23" y="6"/>
                  </a:cubicBezTo>
                  <a:cubicBezTo>
                    <a:pt x="23" y="7"/>
                    <a:pt x="22" y="8"/>
                    <a:pt x="2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3" y="12"/>
                    <a:pt x="23" y="13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8"/>
                    <a:pt x="23" y="19"/>
                  </a:cubicBezTo>
                  <a:cubicBezTo>
                    <a:pt x="23" y="20"/>
                    <a:pt x="22" y="2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5"/>
                    <a:pt x="22" y="26"/>
                  </a:cubicBezTo>
                  <a:cubicBezTo>
                    <a:pt x="22" y="27"/>
                    <a:pt x="22" y="28"/>
                    <a:pt x="2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2" y="32"/>
                    <a:pt x="22" y="33"/>
                  </a:cubicBezTo>
                  <a:cubicBezTo>
                    <a:pt x="22" y="34"/>
                    <a:pt x="22" y="34"/>
                    <a:pt x="2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6" y="38"/>
                    <a:pt x="6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21091"/>
          <p:cNvGrpSpPr>
            <a:grpSpLocks/>
          </p:cNvGrpSpPr>
          <p:nvPr/>
        </p:nvGrpSpPr>
        <p:grpSpPr bwMode="auto">
          <a:xfrm flipH="1">
            <a:off x="4343400" y="4229100"/>
            <a:ext cx="457200" cy="533405"/>
            <a:chOff x="6472020" y="1013536"/>
            <a:chExt cx="233580" cy="218321"/>
          </a:xfrm>
        </p:grpSpPr>
        <p:sp>
          <p:nvSpPr>
            <p:cNvPr id="79" name="Freeform 18032"/>
            <p:cNvSpPr>
              <a:spLocks/>
            </p:cNvSpPr>
            <p:nvPr/>
          </p:nvSpPr>
          <p:spPr bwMode="auto">
            <a:xfrm>
              <a:off x="6488453" y="1013536"/>
              <a:ext cx="119725" cy="18780"/>
            </a:xfrm>
            <a:custGeom>
              <a:avLst/>
              <a:gdLst>
                <a:gd name="T0" fmla="*/ 2147483647 w 43"/>
                <a:gd name="T1" fmla="*/ 2147483647 h 7"/>
                <a:gd name="T2" fmla="*/ 2147483647 w 43"/>
                <a:gd name="T3" fmla="*/ 0 h 7"/>
                <a:gd name="T4" fmla="*/ 2147483647 w 43"/>
                <a:gd name="T5" fmla="*/ 0 h 7"/>
                <a:gd name="T6" fmla="*/ 0 w 43"/>
                <a:gd name="T7" fmla="*/ 2147483647 h 7"/>
                <a:gd name="T8" fmla="*/ 0 w 43"/>
                <a:gd name="T9" fmla="*/ 2147483647 h 7"/>
                <a:gd name="T10" fmla="*/ 2147483647 w 4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7"/>
                <a:gd name="T20" fmla="*/ 43 w 4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7">
                  <a:moveTo>
                    <a:pt x="43" y="7"/>
                  </a:moveTo>
                  <a:cubicBezTo>
                    <a:pt x="43" y="3"/>
                    <a:pt x="40" y="0"/>
                    <a:pt x="3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3" y="7"/>
                    <a:pt x="43" y="7"/>
                    <a:pt x="43" y="7"/>
                  </a:cubicBezTo>
                  <a:close/>
                </a:path>
              </a:pathLst>
            </a:custGeom>
            <a:solidFill>
              <a:srgbClr val="003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033"/>
            <p:cNvSpPr>
              <a:spLocks noEditPoints="1"/>
            </p:cNvSpPr>
            <p:nvPr/>
          </p:nvSpPr>
          <p:spPr bwMode="auto">
            <a:xfrm>
              <a:off x="6472020" y="1038184"/>
              <a:ext cx="150243" cy="193672"/>
            </a:xfrm>
            <a:custGeom>
              <a:avLst/>
              <a:gdLst>
                <a:gd name="T0" fmla="*/ 2147483647 w 54"/>
                <a:gd name="T1" fmla="*/ 0 h 70"/>
                <a:gd name="T2" fmla="*/ 2147483647 w 54"/>
                <a:gd name="T3" fmla="*/ 0 h 70"/>
                <a:gd name="T4" fmla="*/ 0 w 54"/>
                <a:gd name="T5" fmla="*/ 0 h 70"/>
                <a:gd name="T6" fmla="*/ 0 w 54"/>
                <a:gd name="T7" fmla="*/ 2147483647 h 70"/>
                <a:gd name="T8" fmla="*/ 2147483647 w 54"/>
                <a:gd name="T9" fmla="*/ 2147483647 h 70"/>
                <a:gd name="T10" fmla="*/ 2147483647 w 54"/>
                <a:gd name="T11" fmla="*/ 2147483647 h 70"/>
                <a:gd name="T12" fmla="*/ 2147483647 w 54"/>
                <a:gd name="T13" fmla="*/ 2147483647 h 70"/>
                <a:gd name="T14" fmla="*/ 2147483647 w 54"/>
                <a:gd name="T15" fmla="*/ 2147483647 h 70"/>
                <a:gd name="T16" fmla="*/ 2147483647 w 54"/>
                <a:gd name="T17" fmla="*/ 2147483647 h 70"/>
                <a:gd name="T18" fmla="*/ 2147483647 w 54"/>
                <a:gd name="T19" fmla="*/ 2147483647 h 70"/>
                <a:gd name="T20" fmla="*/ 2147483647 w 54"/>
                <a:gd name="T21" fmla="*/ 2147483647 h 70"/>
                <a:gd name="T22" fmla="*/ 2147483647 w 54"/>
                <a:gd name="T23" fmla="*/ 0 h 70"/>
                <a:gd name="T24" fmla="*/ 2147483647 w 54"/>
                <a:gd name="T25" fmla="*/ 0 h 70"/>
                <a:gd name="T26" fmla="*/ 2147483647 w 54"/>
                <a:gd name="T27" fmla="*/ 2147483647 h 70"/>
                <a:gd name="T28" fmla="*/ 2147483647 w 54"/>
                <a:gd name="T29" fmla="*/ 2147483647 h 70"/>
                <a:gd name="T30" fmla="*/ 2147483647 w 54"/>
                <a:gd name="T31" fmla="*/ 2147483647 h 70"/>
                <a:gd name="T32" fmla="*/ 2147483647 w 54"/>
                <a:gd name="T33" fmla="*/ 2147483647 h 70"/>
                <a:gd name="T34" fmla="*/ 2147483647 w 54"/>
                <a:gd name="T35" fmla="*/ 2147483647 h 70"/>
                <a:gd name="T36" fmla="*/ 2147483647 w 54"/>
                <a:gd name="T37" fmla="*/ 2147483647 h 70"/>
                <a:gd name="T38" fmla="*/ 2147483647 w 54"/>
                <a:gd name="T39" fmla="*/ 2147483647 h 70"/>
                <a:gd name="T40" fmla="*/ 2147483647 w 54"/>
                <a:gd name="T41" fmla="*/ 2147483647 h 70"/>
                <a:gd name="T42" fmla="*/ 2147483647 w 54"/>
                <a:gd name="T43" fmla="*/ 2147483647 h 70"/>
                <a:gd name="T44" fmla="*/ 2147483647 w 54"/>
                <a:gd name="T45" fmla="*/ 2147483647 h 70"/>
                <a:gd name="T46" fmla="*/ 2147483647 w 54"/>
                <a:gd name="T47" fmla="*/ 2147483647 h 70"/>
                <a:gd name="T48" fmla="*/ 2147483647 w 54"/>
                <a:gd name="T49" fmla="*/ 2147483647 h 70"/>
                <a:gd name="T50" fmla="*/ 2147483647 w 54"/>
                <a:gd name="T51" fmla="*/ 2147483647 h 70"/>
                <a:gd name="T52" fmla="*/ 2147483647 w 54"/>
                <a:gd name="T53" fmla="*/ 2147483647 h 70"/>
                <a:gd name="T54" fmla="*/ 2147483647 w 54"/>
                <a:gd name="T55" fmla="*/ 2147483647 h 70"/>
                <a:gd name="T56" fmla="*/ 2147483647 w 54"/>
                <a:gd name="T57" fmla="*/ 2147483647 h 70"/>
                <a:gd name="T58" fmla="*/ 2147483647 w 54"/>
                <a:gd name="T59" fmla="*/ 2147483647 h 70"/>
                <a:gd name="T60" fmla="*/ 2147483647 w 54"/>
                <a:gd name="T61" fmla="*/ 2147483647 h 70"/>
                <a:gd name="T62" fmla="*/ 2147483647 w 54"/>
                <a:gd name="T63" fmla="*/ 2147483647 h 70"/>
                <a:gd name="T64" fmla="*/ 2147483647 w 54"/>
                <a:gd name="T65" fmla="*/ 2147483647 h 70"/>
                <a:gd name="T66" fmla="*/ 2147483647 w 54"/>
                <a:gd name="T67" fmla="*/ 2147483647 h 70"/>
                <a:gd name="T68" fmla="*/ 2147483647 w 54"/>
                <a:gd name="T69" fmla="*/ 2147483647 h 70"/>
                <a:gd name="T70" fmla="*/ 2147483647 w 54"/>
                <a:gd name="T71" fmla="*/ 2147483647 h 70"/>
                <a:gd name="T72" fmla="*/ 2147483647 w 54"/>
                <a:gd name="T73" fmla="*/ 2147483647 h 70"/>
                <a:gd name="T74" fmla="*/ 2147483647 w 54"/>
                <a:gd name="T75" fmla="*/ 2147483647 h 70"/>
                <a:gd name="T76" fmla="*/ 2147483647 w 54"/>
                <a:gd name="T77" fmla="*/ 2147483647 h 70"/>
                <a:gd name="T78" fmla="*/ 2147483647 w 54"/>
                <a:gd name="T79" fmla="*/ 2147483647 h 70"/>
                <a:gd name="T80" fmla="*/ 2147483647 w 54"/>
                <a:gd name="T81" fmla="*/ 2147483647 h 70"/>
                <a:gd name="T82" fmla="*/ 2147483647 w 54"/>
                <a:gd name="T83" fmla="*/ 2147483647 h 70"/>
                <a:gd name="T84" fmla="*/ 2147483647 w 54"/>
                <a:gd name="T85" fmla="*/ 2147483647 h 70"/>
                <a:gd name="T86" fmla="*/ 2147483647 w 54"/>
                <a:gd name="T87" fmla="*/ 2147483647 h 70"/>
                <a:gd name="T88" fmla="*/ 2147483647 w 54"/>
                <a:gd name="T89" fmla="*/ 2147483647 h 70"/>
                <a:gd name="T90" fmla="*/ 2147483647 w 54"/>
                <a:gd name="T91" fmla="*/ 2147483647 h 70"/>
                <a:gd name="T92" fmla="*/ 2147483647 w 54"/>
                <a:gd name="T93" fmla="*/ 2147483647 h 70"/>
                <a:gd name="T94" fmla="*/ 2147483647 w 54"/>
                <a:gd name="T95" fmla="*/ 2147483647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70"/>
                <a:gd name="T146" fmla="*/ 54 w 54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70">
                  <a:moveTo>
                    <a:pt x="4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2"/>
                    <a:pt x="23" y="61"/>
                    <a:pt x="24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61"/>
                    <a:pt x="33" y="62"/>
                    <a:pt x="33" y="63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49" y="0"/>
                  </a:lnTo>
                  <a:close/>
                  <a:moveTo>
                    <a:pt x="47" y="55"/>
                  </a:moveTo>
                  <a:cubicBezTo>
                    <a:pt x="8" y="55"/>
                    <a:pt x="8" y="55"/>
                    <a:pt x="8" y="55"/>
                  </a:cubicBezTo>
                  <a:cubicBezTo>
                    <a:pt x="6" y="55"/>
                    <a:pt x="5" y="54"/>
                    <a:pt x="5" y="52"/>
                  </a:cubicBezTo>
                  <a:cubicBezTo>
                    <a:pt x="5" y="51"/>
                    <a:pt x="6" y="50"/>
                    <a:pt x="8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0"/>
                    <a:pt x="50" y="51"/>
                    <a:pt x="50" y="52"/>
                  </a:cubicBezTo>
                  <a:cubicBezTo>
                    <a:pt x="50" y="54"/>
                    <a:pt x="48" y="55"/>
                    <a:pt x="47" y="55"/>
                  </a:cubicBezTo>
                  <a:close/>
                  <a:moveTo>
                    <a:pt x="47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40"/>
                    <a:pt x="6" y="39"/>
                    <a:pt x="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9"/>
                    <a:pt x="50" y="40"/>
                    <a:pt x="50" y="42"/>
                  </a:cubicBezTo>
                  <a:cubicBezTo>
                    <a:pt x="50" y="43"/>
                    <a:pt x="48" y="44"/>
                    <a:pt x="47" y="44"/>
                  </a:cubicBezTo>
                  <a:close/>
                  <a:moveTo>
                    <a:pt x="47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5" y="33"/>
                    <a:pt x="5" y="31"/>
                  </a:cubicBezTo>
                  <a:cubicBezTo>
                    <a:pt x="5" y="30"/>
                    <a:pt x="6" y="28"/>
                    <a:pt x="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8"/>
                    <a:pt x="50" y="30"/>
                    <a:pt x="50" y="31"/>
                  </a:cubicBezTo>
                  <a:cubicBezTo>
                    <a:pt x="50" y="33"/>
                    <a:pt x="48" y="34"/>
                    <a:pt x="47" y="34"/>
                  </a:cubicBezTo>
                  <a:close/>
                  <a:moveTo>
                    <a:pt x="47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6" y="23"/>
                    <a:pt x="5" y="22"/>
                    <a:pt x="5" y="21"/>
                  </a:cubicBezTo>
                  <a:cubicBezTo>
                    <a:pt x="5" y="19"/>
                    <a:pt x="6" y="18"/>
                    <a:pt x="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8" y="18"/>
                    <a:pt x="50" y="19"/>
                    <a:pt x="50" y="21"/>
                  </a:cubicBezTo>
                  <a:cubicBezTo>
                    <a:pt x="50" y="22"/>
                    <a:pt x="48" y="23"/>
                    <a:pt x="47" y="23"/>
                  </a:cubicBezTo>
                  <a:close/>
                  <a:moveTo>
                    <a:pt x="4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5" y="11"/>
                    <a:pt x="5" y="10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50" y="8"/>
                    <a:pt x="50" y="10"/>
                  </a:cubicBezTo>
                  <a:cubicBezTo>
                    <a:pt x="50" y="11"/>
                    <a:pt x="48" y="13"/>
                    <a:pt x="47" y="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034"/>
            <p:cNvSpPr>
              <a:spLocks/>
            </p:cNvSpPr>
            <p:nvPr/>
          </p:nvSpPr>
          <p:spPr bwMode="auto">
            <a:xfrm>
              <a:off x="6636348" y="1093352"/>
              <a:ext cx="61036" cy="14085"/>
            </a:xfrm>
            <a:custGeom>
              <a:avLst/>
              <a:gdLst>
                <a:gd name="T0" fmla="*/ 2147483647 w 22"/>
                <a:gd name="T1" fmla="*/ 2147483647 h 5"/>
                <a:gd name="T2" fmla="*/ 2147483647 w 22"/>
                <a:gd name="T3" fmla="*/ 2147483647 h 5"/>
                <a:gd name="T4" fmla="*/ 2147483647 w 22"/>
                <a:gd name="T5" fmla="*/ 0 h 5"/>
                <a:gd name="T6" fmla="*/ 0 w 22"/>
                <a:gd name="T7" fmla="*/ 0 h 5"/>
                <a:gd name="T8" fmla="*/ 0 w 22"/>
                <a:gd name="T9" fmla="*/ 2147483647 h 5"/>
                <a:gd name="T10" fmla="*/ 2147483647 w 22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"/>
                <a:gd name="T20" fmla="*/ 22 w 2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003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8035"/>
            <p:cNvSpPr>
              <a:spLocks/>
            </p:cNvSpPr>
            <p:nvPr/>
          </p:nvSpPr>
          <p:spPr bwMode="auto">
            <a:xfrm>
              <a:off x="6636348" y="1109785"/>
              <a:ext cx="69252" cy="122072"/>
            </a:xfrm>
            <a:custGeom>
              <a:avLst/>
              <a:gdLst>
                <a:gd name="T0" fmla="*/ 2147483647 w 25"/>
                <a:gd name="T1" fmla="*/ 0 h 44"/>
                <a:gd name="T2" fmla="*/ 0 w 25"/>
                <a:gd name="T3" fmla="*/ 0 h 44"/>
                <a:gd name="T4" fmla="*/ 0 w 25"/>
                <a:gd name="T5" fmla="*/ 2147483647 h 44"/>
                <a:gd name="T6" fmla="*/ 2147483647 w 25"/>
                <a:gd name="T7" fmla="*/ 2147483647 h 44"/>
                <a:gd name="T8" fmla="*/ 2147483647 w 25"/>
                <a:gd name="T9" fmla="*/ 2147483647 h 44"/>
                <a:gd name="T10" fmla="*/ 2147483647 w 25"/>
                <a:gd name="T11" fmla="*/ 2147483647 h 44"/>
                <a:gd name="T12" fmla="*/ 0 w 25"/>
                <a:gd name="T13" fmla="*/ 2147483647 h 44"/>
                <a:gd name="T14" fmla="*/ 0 w 25"/>
                <a:gd name="T15" fmla="*/ 2147483647 h 44"/>
                <a:gd name="T16" fmla="*/ 2147483647 w 25"/>
                <a:gd name="T17" fmla="*/ 2147483647 h 44"/>
                <a:gd name="T18" fmla="*/ 2147483647 w 25"/>
                <a:gd name="T19" fmla="*/ 2147483647 h 44"/>
                <a:gd name="T20" fmla="*/ 2147483647 w 25"/>
                <a:gd name="T21" fmla="*/ 2147483647 h 44"/>
                <a:gd name="T22" fmla="*/ 0 w 25"/>
                <a:gd name="T23" fmla="*/ 2147483647 h 44"/>
                <a:gd name="T24" fmla="*/ 0 w 25"/>
                <a:gd name="T25" fmla="*/ 2147483647 h 44"/>
                <a:gd name="T26" fmla="*/ 2147483647 w 25"/>
                <a:gd name="T27" fmla="*/ 2147483647 h 44"/>
                <a:gd name="T28" fmla="*/ 2147483647 w 25"/>
                <a:gd name="T29" fmla="*/ 2147483647 h 44"/>
                <a:gd name="T30" fmla="*/ 2147483647 w 25"/>
                <a:gd name="T31" fmla="*/ 2147483647 h 44"/>
                <a:gd name="T32" fmla="*/ 0 w 25"/>
                <a:gd name="T33" fmla="*/ 2147483647 h 44"/>
                <a:gd name="T34" fmla="*/ 0 w 25"/>
                <a:gd name="T35" fmla="*/ 2147483647 h 44"/>
                <a:gd name="T36" fmla="*/ 2147483647 w 25"/>
                <a:gd name="T37" fmla="*/ 2147483647 h 44"/>
                <a:gd name="T38" fmla="*/ 2147483647 w 25"/>
                <a:gd name="T39" fmla="*/ 2147483647 h 44"/>
                <a:gd name="T40" fmla="*/ 2147483647 w 25"/>
                <a:gd name="T41" fmla="*/ 2147483647 h 44"/>
                <a:gd name="T42" fmla="*/ 0 w 25"/>
                <a:gd name="T43" fmla="*/ 2147483647 h 44"/>
                <a:gd name="T44" fmla="*/ 0 w 25"/>
                <a:gd name="T45" fmla="*/ 2147483647 h 44"/>
                <a:gd name="T46" fmla="*/ 2147483647 w 25"/>
                <a:gd name="T47" fmla="*/ 2147483647 h 44"/>
                <a:gd name="T48" fmla="*/ 2147483647 w 25"/>
                <a:gd name="T49" fmla="*/ 2147483647 h 44"/>
                <a:gd name="T50" fmla="*/ 2147483647 w 25"/>
                <a:gd name="T51" fmla="*/ 2147483647 h 44"/>
                <a:gd name="T52" fmla="*/ 0 w 25"/>
                <a:gd name="T53" fmla="*/ 2147483647 h 44"/>
                <a:gd name="T54" fmla="*/ 0 w 25"/>
                <a:gd name="T55" fmla="*/ 2147483647 h 44"/>
                <a:gd name="T56" fmla="*/ 2147483647 w 25"/>
                <a:gd name="T57" fmla="*/ 2147483647 h 44"/>
                <a:gd name="T58" fmla="*/ 2147483647 w 25"/>
                <a:gd name="T59" fmla="*/ 2147483647 h 44"/>
                <a:gd name="T60" fmla="*/ 2147483647 w 25"/>
                <a:gd name="T61" fmla="*/ 2147483647 h 44"/>
                <a:gd name="T62" fmla="*/ 2147483647 w 25"/>
                <a:gd name="T63" fmla="*/ 2147483647 h 44"/>
                <a:gd name="T64" fmla="*/ 2147483647 w 25"/>
                <a:gd name="T65" fmla="*/ 2147483647 h 44"/>
                <a:gd name="T66" fmla="*/ 2147483647 w 25"/>
                <a:gd name="T67" fmla="*/ 2147483647 h 44"/>
                <a:gd name="T68" fmla="*/ 2147483647 w 25"/>
                <a:gd name="T69" fmla="*/ 2147483647 h 44"/>
                <a:gd name="T70" fmla="*/ 2147483647 w 25"/>
                <a:gd name="T71" fmla="*/ 0 h 44"/>
                <a:gd name="T72" fmla="*/ 2147483647 w 25"/>
                <a:gd name="T73" fmla="*/ 0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"/>
                <a:gd name="T112" fmla="*/ 0 h 44"/>
                <a:gd name="T113" fmla="*/ 25 w 25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" h="44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5"/>
                    <a:pt x="23" y="6"/>
                  </a:cubicBezTo>
                  <a:cubicBezTo>
                    <a:pt x="23" y="7"/>
                    <a:pt x="22" y="8"/>
                    <a:pt x="2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3" y="12"/>
                    <a:pt x="23" y="13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8"/>
                    <a:pt x="23" y="19"/>
                  </a:cubicBezTo>
                  <a:cubicBezTo>
                    <a:pt x="23" y="20"/>
                    <a:pt x="22" y="2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5"/>
                    <a:pt x="22" y="26"/>
                  </a:cubicBezTo>
                  <a:cubicBezTo>
                    <a:pt x="22" y="27"/>
                    <a:pt x="22" y="28"/>
                    <a:pt x="2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2" y="32"/>
                    <a:pt x="22" y="33"/>
                  </a:cubicBezTo>
                  <a:cubicBezTo>
                    <a:pt x="22" y="34"/>
                    <a:pt x="22" y="34"/>
                    <a:pt x="2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6" y="38"/>
                    <a:pt x="6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4" name="Picture 8" descr="\\AIPACKSTUDIO-PC\aiPack Studio File Exchange\~OPEN PROJECT 2014\- REGULER ASSET\ISOMETRIC BANK\PNG\ISOMETRIC BANK-01.png"/>
          <p:cNvPicPr>
            <a:picLocks noChangeAspect="1" noChangeArrowheads="1"/>
          </p:cNvPicPr>
          <p:nvPr/>
        </p:nvPicPr>
        <p:blipFill>
          <a:blip r:embed="rId4"/>
          <a:srcRect l="44981" t="16911" r="31439" b="58701"/>
          <a:stretch>
            <a:fillRect/>
          </a:stretch>
        </p:blipFill>
        <p:spPr bwMode="auto">
          <a:xfrm>
            <a:off x="2286000" y="2552700"/>
            <a:ext cx="990600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Connector 86"/>
          <p:cNvCxnSpPr/>
          <p:nvPr/>
        </p:nvCxnSpPr>
        <p:spPr bwMode="auto">
          <a:xfrm>
            <a:off x="457200" y="1638300"/>
            <a:ext cx="8153400" cy="1588"/>
          </a:xfrm>
          <a:prstGeom prst="line">
            <a:avLst/>
          </a:prstGeom>
          <a:ln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1143000" y="40005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rot="5400000">
            <a:off x="1067594" y="4075906"/>
            <a:ext cx="15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rot="5400000">
            <a:off x="2628106" y="3961606"/>
            <a:ext cx="381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rot="5400000">
            <a:off x="4495006" y="4075906"/>
            <a:ext cx="15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638800" y="2476500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</a:rPr>
              <a:t>Issues…</a:t>
            </a:r>
            <a:endParaRPr lang="en-US" sz="16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43600" y="3009900"/>
            <a:ext cx="30973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Apakah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Entitas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Utama</a:t>
            </a:r>
            <a:r>
              <a:rPr lang="en-US" sz="1400" dirty="0" smtClean="0">
                <a:latin typeface="Calibri" pitchFamily="34" charset="0"/>
              </a:rPr>
              <a:t> (LJK </a:t>
            </a:r>
            <a:r>
              <a:rPr lang="en-US" sz="1400" dirty="0" err="1" smtClean="0">
                <a:latin typeface="Calibri" pitchFamily="34" charset="0"/>
              </a:rPr>
              <a:t>Induk</a:t>
            </a:r>
            <a:r>
              <a:rPr lang="en-US" sz="1400" dirty="0" smtClean="0">
                <a:latin typeface="Calibri" pitchFamily="34" charset="0"/>
              </a:rPr>
              <a:t>) &amp; LJK </a:t>
            </a:r>
          </a:p>
          <a:p>
            <a:r>
              <a:rPr lang="en-US" sz="1400" dirty="0" err="1" smtClean="0">
                <a:latin typeface="Calibri" pitchFamily="34" charset="0"/>
              </a:rPr>
              <a:t>Anggota</a:t>
            </a:r>
            <a:r>
              <a:rPr lang="en-US" sz="1400" dirty="0" smtClean="0">
                <a:latin typeface="Calibri" pitchFamily="34" charset="0"/>
              </a:rPr>
              <a:t>  </a:t>
            </a:r>
            <a:r>
              <a:rPr lang="en-US" sz="1400" dirty="0" err="1" smtClean="0">
                <a:latin typeface="Calibri" pitchFamily="34" charset="0"/>
              </a:rPr>
              <a:t>Konglomerasi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melakukan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Sharing </a:t>
            </a:r>
            <a:r>
              <a:rPr lang="en-US" b="1" dirty="0" err="1" smtClean="0">
                <a:latin typeface="Calibri" pitchFamily="34" charset="0"/>
              </a:rPr>
              <a:t>Informasi</a:t>
            </a:r>
            <a:r>
              <a:rPr lang="en-US" b="1" dirty="0" smtClean="0">
                <a:latin typeface="Calibri" pitchFamily="34" charset="0"/>
              </a:rPr>
              <a:t>?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5715000" y="2628900"/>
            <a:ext cx="3429000" cy="1524000"/>
          </a:xfrm>
          <a:prstGeom prst="ellipse">
            <a:avLst/>
          </a:prstGeom>
          <a:noFill/>
          <a:ln w="9525" cap="flat" cmpd="sng" algn="ctr">
            <a:solidFill>
              <a:schemeClr val="tx2">
                <a:lumMod val="50000"/>
                <a:lumOff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30443" y="4305300"/>
            <a:ext cx="2184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Informasi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dimaksud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terkait</a:t>
            </a:r>
            <a:r>
              <a:rPr lang="en-US" sz="1400" dirty="0" smtClean="0">
                <a:latin typeface="Calibri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>
                <a:latin typeface="Calibri" pitchFamily="34" charset="0"/>
              </a:rPr>
              <a:t> Data </a:t>
            </a:r>
            <a:r>
              <a:rPr lang="en-US" sz="1400" dirty="0" err="1" smtClean="0">
                <a:latin typeface="Calibri" pitchFamily="34" charset="0"/>
              </a:rPr>
              <a:t>Potensial</a:t>
            </a:r>
            <a:r>
              <a:rPr lang="en-US" sz="1400" dirty="0" smtClean="0">
                <a:latin typeface="Calibri" pitchFamily="34" charset="0"/>
              </a:rPr>
              <a:t> Customer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Strategi</a:t>
            </a:r>
            <a:r>
              <a:rPr lang="en-US" sz="1400" dirty="0" smtClean="0">
                <a:latin typeface="Calibri" pitchFamily="34" charset="0"/>
              </a:rPr>
              <a:t> Usaha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05" name="Shape 104"/>
          <p:cNvCxnSpPr>
            <a:endCxn id="103" idx="1"/>
          </p:cNvCxnSpPr>
          <p:nvPr/>
        </p:nvCxnSpPr>
        <p:spPr bwMode="auto">
          <a:xfrm rot="16200000" flipH="1">
            <a:off x="6240977" y="4185166"/>
            <a:ext cx="597932" cy="3810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Isosceles Triangle 105"/>
          <p:cNvSpPr/>
          <p:nvPr/>
        </p:nvSpPr>
        <p:spPr bwMode="auto">
          <a:xfrm rot="5400000">
            <a:off x="4929980" y="3413920"/>
            <a:ext cx="609601" cy="258762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US" sz="800">
              <a:latin typeface="Arial" charset="0"/>
              <a:ea typeface="ＭＳ Ｐゴシック" pitchFamily="96" charset="-128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04C53-7C60-43DD-86F4-31E7AD01038F}" type="slidenum">
              <a:rPr lang="en-US" altLang="en-US" sz="1000" smtClean="0">
                <a:latin typeface="Calibri" panose="020F0502020204030204" pitchFamily="34" charset="0"/>
              </a:rPr>
              <a:pPr>
                <a:defRPr/>
              </a:pPr>
              <a:t>6</a:t>
            </a:fld>
            <a:endParaRPr lang="en-US" alt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228600" y="4457700"/>
            <a:ext cx="8686800" cy="76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65538" name="Picture 4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20" y="476779"/>
            <a:ext cx="8175380" cy="1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05912" y="1028700"/>
            <a:ext cx="7899888" cy="32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43" tIns="40522" rIns="81043" bIns="40522">
            <a:spAutoFit/>
          </a:bodyPr>
          <a:lstStyle/>
          <a:p>
            <a:pPr eaLnBrk="1" hangingPunct="1"/>
            <a:r>
              <a:rPr lang="en-US" sz="1600" b="1" dirty="0">
                <a:latin typeface="Calibri" pitchFamily="34" charset="0"/>
              </a:rPr>
              <a:t>Organ Perseroan </a:t>
            </a:r>
            <a:r>
              <a:rPr lang="en-US" sz="1600" b="1" dirty="0" err="1">
                <a:latin typeface="Calibri" pitchFamily="34" charset="0"/>
              </a:rPr>
              <a:t>adalah</a:t>
            </a:r>
            <a:r>
              <a:rPr lang="en-US" sz="1600" b="1" dirty="0">
                <a:latin typeface="Calibri" pitchFamily="34" charset="0"/>
              </a:rPr>
              <a:t>: </a:t>
            </a:r>
            <a:r>
              <a:rPr lang="en-US" sz="1600" b="1" dirty="0" err="1">
                <a:latin typeface="Calibri" pitchFamily="34" charset="0"/>
              </a:rPr>
              <a:t>Rapat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Umum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Pemegang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Saham</a:t>
            </a:r>
            <a:r>
              <a:rPr lang="en-US" sz="1600" b="1" dirty="0">
                <a:latin typeface="Calibri" pitchFamily="34" charset="0"/>
              </a:rPr>
              <a:t>, </a:t>
            </a:r>
            <a:r>
              <a:rPr lang="en-US" sz="1600" b="1" dirty="0" err="1">
                <a:latin typeface="Calibri" pitchFamily="34" charset="0"/>
              </a:rPr>
              <a:t>Direksi</a:t>
            </a:r>
            <a:r>
              <a:rPr lang="en-US" sz="1600" b="1" dirty="0">
                <a:latin typeface="Calibri" pitchFamily="34" charset="0"/>
              </a:rPr>
              <a:t>, </a:t>
            </a:r>
            <a:r>
              <a:rPr lang="en-US" sz="1600" b="1" dirty="0" err="1">
                <a:latin typeface="Calibri" pitchFamily="34" charset="0"/>
              </a:rPr>
              <a:t>dan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Dewan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Komisaris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04800" y="2247900"/>
            <a:ext cx="2667000" cy="165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43" tIns="40522" rIns="81043" bIns="40522">
            <a:spAutoFit/>
          </a:bodyPr>
          <a:lstStyle/>
          <a:p>
            <a:pPr algn="just" eaLnBrk="1" hangingPunct="1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RUPS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adalah</a:t>
            </a:r>
            <a:r>
              <a:rPr lang="en-US" sz="1400" dirty="0">
                <a:latin typeface="Calibri" pitchFamily="34" charset="0"/>
              </a:rPr>
              <a:t> Organ Perseroan yang </a:t>
            </a:r>
            <a:r>
              <a:rPr lang="en-US" sz="1400" b="1" dirty="0" err="1">
                <a:latin typeface="Calibri" pitchFamily="34" charset="0"/>
              </a:rPr>
              <a:t>mempunyai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wewenang</a:t>
            </a:r>
            <a:r>
              <a:rPr lang="en-US" sz="1400" b="1" dirty="0">
                <a:latin typeface="Calibri" pitchFamily="34" charset="0"/>
              </a:rPr>
              <a:t> yang </a:t>
            </a:r>
            <a:r>
              <a:rPr lang="en-US" sz="1400" b="1" dirty="0" err="1">
                <a:latin typeface="Calibri" pitchFamily="34" charset="0"/>
              </a:rPr>
              <a:t>tidak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diberikan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kepada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Direksi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atau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Dewan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Komisaris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dalam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batas</a:t>
            </a:r>
            <a:r>
              <a:rPr lang="en-US" sz="1400" dirty="0">
                <a:latin typeface="Calibri" pitchFamily="34" charset="0"/>
              </a:rPr>
              <a:t> yang </a:t>
            </a:r>
            <a:r>
              <a:rPr lang="en-US" sz="1400" dirty="0" err="1">
                <a:latin typeface="Calibri" pitchFamily="34" charset="0"/>
              </a:rPr>
              <a:t>ditentukan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dalam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Undang-Undang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ini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dan</a:t>
            </a:r>
            <a:r>
              <a:rPr lang="en-US" sz="1400" dirty="0">
                <a:latin typeface="Calibri" pitchFamily="34" charset="0"/>
              </a:rPr>
              <a:t>/</a:t>
            </a:r>
            <a:r>
              <a:rPr lang="en-US" sz="1400" dirty="0" err="1">
                <a:latin typeface="Calibri" pitchFamily="34" charset="0"/>
              </a:rPr>
              <a:t>atau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anggaran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dasar</a:t>
            </a:r>
            <a:r>
              <a:rPr lang="en-US" sz="1400" dirty="0">
                <a:latin typeface="Calibri" pitchFamily="34" charset="0"/>
              </a:rPr>
              <a:t>.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124200" y="2247900"/>
            <a:ext cx="3200399" cy="18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43" tIns="40522" rIns="81043" bIns="40522">
            <a:spAutoFit/>
          </a:bodyPr>
          <a:lstStyle/>
          <a:p>
            <a:pPr algn="just" eaLnBrk="1" hangingPunct="1"/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Direksi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adalah</a:t>
            </a:r>
            <a:r>
              <a:rPr lang="en-US" sz="1400" dirty="0">
                <a:latin typeface="Calibri" pitchFamily="34" charset="0"/>
              </a:rPr>
              <a:t> Organ Perseroan yang </a:t>
            </a:r>
            <a:r>
              <a:rPr lang="en-US" sz="1400" b="1" dirty="0" err="1">
                <a:latin typeface="Calibri" pitchFamily="34" charset="0"/>
              </a:rPr>
              <a:t>berwenang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dan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bertanggung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jawab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penuh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atas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pengurusan</a:t>
            </a:r>
            <a:r>
              <a:rPr lang="en-US" sz="1400" b="1" dirty="0">
                <a:latin typeface="Calibri" pitchFamily="34" charset="0"/>
              </a:rPr>
              <a:t> Perseroan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untuk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kepentingan</a:t>
            </a:r>
            <a:r>
              <a:rPr lang="en-US" sz="1400" dirty="0">
                <a:latin typeface="Calibri" pitchFamily="34" charset="0"/>
              </a:rPr>
              <a:t> Perseroan, </a:t>
            </a:r>
            <a:r>
              <a:rPr lang="en-US" sz="1400" dirty="0" err="1">
                <a:latin typeface="Calibri" pitchFamily="34" charset="0"/>
              </a:rPr>
              <a:t>sesuai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dengan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maksud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it-IT" sz="1400" dirty="0">
                <a:latin typeface="Calibri" pitchFamily="34" charset="0"/>
              </a:rPr>
              <a:t>tujuan Perseroan serta mewakili Perseroan, baik di dalam </a:t>
            </a:r>
            <a:r>
              <a:rPr lang="en-US" sz="1400" dirty="0" err="1">
                <a:latin typeface="Calibri" pitchFamily="34" charset="0"/>
              </a:rPr>
              <a:t>maupun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luar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pengadilan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sesuai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dengan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ketentuan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anggaran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dasar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6438900" y="2247900"/>
            <a:ext cx="2628900" cy="143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43" tIns="40522" rIns="81043" bIns="40522">
            <a:spAutoFit/>
          </a:bodyPr>
          <a:lstStyle/>
          <a:p>
            <a:pPr algn="just" eaLnBrk="1" hangingPunct="1"/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Dewan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Komisaris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adalah</a:t>
            </a:r>
            <a:r>
              <a:rPr lang="en-US" sz="1400" dirty="0">
                <a:latin typeface="Calibri" pitchFamily="34" charset="0"/>
              </a:rPr>
              <a:t> Organ Perseroan yang </a:t>
            </a:r>
            <a:r>
              <a:rPr lang="en-US" sz="1400" b="1" dirty="0" err="1">
                <a:latin typeface="Calibri" pitchFamily="34" charset="0"/>
              </a:rPr>
              <a:t>bertugas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melakukan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pengawasan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secara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umum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dan</a:t>
            </a:r>
            <a:r>
              <a:rPr lang="en-US" sz="1400" dirty="0">
                <a:latin typeface="Calibri" pitchFamily="34" charset="0"/>
              </a:rPr>
              <a:t>/</a:t>
            </a:r>
            <a:r>
              <a:rPr lang="en-US" sz="1400" dirty="0" err="1">
                <a:latin typeface="Calibri" pitchFamily="34" charset="0"/>
              </a:rPr>
              <a:t>atau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khusus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sesuai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dengan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anggaran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dasar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serta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memberi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nasihat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kepada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Direksi</a:t>
            </a:r>
            <a:r>
              <a:rPr lang="en-US" sz="1400" dirty="0">
                <a:latin typeface="Calibri" pitchFamily="34" charset="0"/>
              </a:rPr>
              <a:t>.</a:t>
            </a:r>
          </a:p>
        </p:txBody>
      </p:sp>
      <p:sp>
        <p:nvSpPr>
          <p:cNvPr id="65543" name="Rectangle 9"/>
          <p:cNvSpPr txBox="1">
            <a:spLocks noChangeArrowheads="1"/>
          </p:cNvSpPr>
          <p:nvPr/>
        </p:nvSpPr>
        <p:spPr bwMode="auto">
          <a:xfrm>
            <a:off x="483577" y="675501"/>
            <a:ext cx="8169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eaLnBrk="1" hangingPunct="1"/>
            <a:r>
              <a:rPr lang="en-US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UU Perseroan </a:t>
            </a:r>
            <a:r>
              <a:rPr lang="en-US" b="1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Terbatas</a:t>
            </a:r>
            <a:endParaRPr lang="en-US" b="1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5544" name="Rectangle 9"/>
          <p:cNvSpPr txBox="1">
            <a:spLocks noChangeArrowheads="1"/>
          </p:cNvSpPr>
          <p:nvPr/>
        </p:nvSpPr>
        <p:spPr bwMode="auto">
          <a:xfrm>
            <a:off x="474785" y="114300"/>
            <a:ext cx="8169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eaLnBrk="1" hangingPunct="1"/>
            <a:r>
              <a:rPr lang="en-US" b="1" dirty="0" err="1">
                <a:latin typeface="Calibri" pitchFamily="34" charset="0"/>
                <a:cs typeface="Arial" pitchFamily="34" charset="0"/>
              </a:rPr>
              <a:t>Tinjauan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Regulasi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Terkait</a:t>
            </a:r>
            <a:endParaRPr lang="en-US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" name="Picture 12" descr="board-meeting-26910899.jpg"/>
          <p:cNvPicPr>
            <a:picLocks noChangeAspect="1"/>
          </p:cNvPicPr>
          <p:nvPr/>
        </p:nvPicPr>
        <p:blipFill>
          <a:blip r:embed="rId3" cstate="print"/>
          <a:srcRect b="75836"/>
          <a:stretch>
            <a:fillRect/>
          </a:stretch>
        </p:blipFill>
        <p:spPr>
          <a:xfrm>
            <a:off x="3505200" y="1638300"/>
            <a:ext cx="2438400" cy="591127"/>
          </a:xfrm>
          <a:prstGeom prst="rect">
            <a:avLst/>
          </a:prstGeom>
        </p:spPr>
      </p:pic>
      <p:pic>
        <p:nvPicPr>
          <p:cNvPr id="14" name="Picture 13" descr="board-meeting-26910899.jpg"/>
          <p:cNvPicPr>
            <a:picLocks noChangeAspect="1"/>
          </p:cNvPicPr>
          <p:nvPr/>
        </p:nvPicPr>
        <p:blipFill>
          <a:blip r:embed="rId4" cstate="print"/>
          <a:srcRect t="35130" b="42565"/>
          <a:stretch>
            <a:fillRect/>
          </a:stretch>
        </p:blipFill>
        <p:spPr>
          <a:xfrm>
            <a:off x="6477000" y="1714500"/>
            <a:ext cx="2438400" cy="502024"/>
          </a:xfrm>
          <a:prstGeom prst="rect">
            <a:avLst/>
          </a:prstGeom>
        </p:spPr>
      </p:pic>
      <p:pic>
        <p:nvPicPr>
          <p:cNvPr id="15" name="Picture 14" descr="board-meeting-26910899.jpg"/>
          <p:cNvPicPr>
            <a:picLocks noChangeAspect="1"/>
          </p:cNvPicPr>
          <p:nvPr/>
        </p:nvPicPr>
        <p:blipFill>
          <a:blip r:embed="rId5" cstate="print"/>
          <a:srcRect t="68587" b="10967"/>
          <a:stretch>
            <a:fillRect/>
          </a:stretch>
        </p:blipFill>
        <p:spPr>
          <a:xfrm>
            <a:off x="381000" y="1790700"/>
            <a:ext cx="2514600" cy="475735"/>
          </a:xfrm>
          <a:prstGeom prst="rect">
            <a:avLst/>
          </a:prstGeom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04800" y="4491534"/>
            <a:ext cx="8610600" cy="72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43" tIns="40522" rIns="81043" bIns="40522">
            <a:spAutoFit/>
          </a:bodyPr>
          <a:lstStyle/>
          <a:p>
            <a:pPr algn="just" eaLnBrk="1" hangingPunct="1"/>
            <a:r>
              <a:rPr lang="en-US" sz="1400" dirty="0" err="1" smtClean="0">
                <a:latin typeface="Calibri" pitchFamily="34" charset="0"/>
              </a:rPr>
              <a:t>Dalam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forum RUPS, </a:t>
            </a:r>
            <a:r>
              <a:rPr lang="en-US" sz="1400" dirty="0" err="1">
                <a:latin typeface="Calibri" pitchFamily="34" charset="0"/>
              </a:rPr>
              <a:t>pemegang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saham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berhak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memperoleh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sv-SE" sz="1400" dirty="0">
                <a:latin typeface="Calibri" pitchFamily="34" charset="0"/>
              </a:rPr>
              <a:t>keterangan yang berkaitan dengan Perseroan dari Direksi </a:t>
            </a:r>
            <a:r>
              <a:rPr lang="en-US" sz="1400" dirty="0" err="1" smtClean="0">
                <a:latin typeface="Calibri" pitchFamily="34" charset="0"/>
              </a:rPr>
              <a:t>dan</a:t>
            </a:r>
            <a:r>
              <a:rPr lang="en-US" sz="1400" dirty="0" smtClean="0">
                <a:latin typeface="Calibri" pitchFamily="34" charset="0"/>
              </a:rPr>
              <a:t>/</a:t>
            </a:r>
            <a:r>
              <a:rPr lang="en-US" sz="1400" dirty="0" err="1" smtClean="0">
                <a:latin typeface="Calibri" pitchFamily="34" charset="0"/>
              </a:rPr>
              <a:t>atau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Dewan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Komisaris</a:t>
            </a:r>
            <a:r>
              <a:rPr lang="en-US" sz="1400" dirty="0">
                <a:latin typeface="Calibri" pitchFamily="34" charset="0"/>
              </a:rPr>
              <a:t>, </a:t>
            </a:r>
            <a:r>
              <a:rPr lang="en-US" sz="1400" dirty="0" err="1">
                <a:latin typeface="Calibri" pitchFamily="34" charset="0"/>
              </a:rPr>
              <a:t>sepanjang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berhubungan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dengan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mata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acara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rapat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tidak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bertentangan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dengan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kepentingan</a:t>
            </a:r>
            <a:r>
              <a:rPr lang="en-US" sz="1400" dirty="0">
                <a:latin typeface="Calibri" pitchFamily="34" charset="0"/>
              </a:rPr>
              <a:t> Perseroan.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1981994" y="3085306"/>
            <a:ext cx="2133600" cy="1588"/>
          </a:xfrm>
          <a:prstGeom prst="line">
            <a:avLst/>
          </a:prstGeom>
          <a:ln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5333206" y="3161506"/>
            <a:ext cx="2133600" cy="1588"/>
          </a:xfrm>
          <a:prstGeom prst="line">
            <a:avLst/>
          </a:prstGeom>
          <a:ln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 bwMode="auto">
          <a:xfrm>
            <a:off x="8458200" y="342900"/>
            <a:ext cx="304800" cy="304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04C53-7C60-43DD-86F4-31E7AD01038F}" type="slidenum">
              <a:rPr lang="en-US" altLang="en-US" sz="1000" smtClean="0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n-US" alt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228600" y="150813"/>
            <a:ext cx="7086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14388"/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Solusi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Implementasi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POJK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Terkait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Undang-Undang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Perseroan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Terbatas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90" y="552450"/>
            <a:ext cx="81756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 bwMode="auto">
          <a:xfrm>
            <a:off x="8458200" y="419100"/>
            <a:ext cx="304800" cy="304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2400" y="1809750"/>
            <a:ext cx="4708280" cy="3333750"/>
          </a:xfrm>
          <a:prstGeom prst="rect">
            <a:avLst/>
          </a:prstGeom>
          <a:noFill/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 eaLnBrk="1" hangingPunct="1">
              <a:defRPr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39766" y="723900"/>
            <a:ext cx="158261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Pemegang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Saham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39766" y="2019300"/>
            <a:ext cx="158261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RUPS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48458" y="4233862"/>
            <a:ext cx="158261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Direksi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024554" y="3400425"/>
            <a:ext cx="158261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Dewan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Komisaris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2" name="Elbow Connector 71"/>
          <p:cNvCxnSpPr/>
          <p:nvPr/>
        </p:nvCxnSpPr>
        <p:spPr>
          <a:xfrm rot="5400000">
            <a:off x="2156497" y="1759011"/>
            <a:ext cx="547688" cy="146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"/>
          <p:cNvSpPr txBox="1">
            <a:spLocks noChangeArrowheads="1"/>
          </p:cNvSpPr>
          <p:nvPr/>
        </p:nvSpPr>
        <p:spPr bwMode="auto">
          <a:xfrm>
            <a:off x="152400" y="1852613"/>
            <a:ext cx="1124125" cy="35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43" tIns="40522" rIns="81043" bIns="40522">
            <a:spAutoFit/>
          </a:bodyPr>
          <a:lstStyle/>
          <a:p>
            <a:pPr eaLnBrk="1" hangingPunct="1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Perseroan</a:t>
            </a:r>
          </a:p>
        </p:txBody>
      </p:sp>
      <p:cxnSp>
        <p:nvCxnSpPr>
          <p:cNvPr id="78" name="Shape 77"/>
          <p:cNvCxnSpPr>
            <a:stCxn id="55" idx="3"/>
            <a:endCxn id="71" idx="0"/>
          </p:cNvCxnSpPr>
          <p:nvPr/>
        </p:nvCxnSpPr>
        <p:spPr>
          <a:xfrm>
            <a:off x="3222381" y="1104900"/>
            <a:ext cx="593481" cy="2295525"/>
          </a:xfrm>
          <a:prstGeom prst="bentConnector2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82"/>
          <p:cNvCxnSpPr/>
          <p:nvPr/>
        </p:nvCxnSpPr>
        <p:spPr>
          <a:xfrm rot="5400000">
            <a:off x="2897249" y="3767687"/>
            <a:ext cx="452438" cy="1384788"/>
          </a:xfrm>
          <a:prstGeom prst="bentConnector2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hape 84"/>
          <p:cNvCxnSpPr/>
          <p:nvPr/>
        </p:nvCxnSpPr>
        <p:spPr>
          <a:xfrm rot="16200000" flipH="1">
            <a:off x="2288565" y="3007335"/>
            <a:ext cx="923925" cy="624254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endCxn id="70" idx="0"/>
          </p:cNvCxnSpPr>
          <p:nvPr/>
        </p:nvCxnSpPr>
        <p:spPr>
          <a:xfrm rot="5400000">
            <a:off x="1427102" y="3222564"/>
            <a:ext cx="1223962" cy="798634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 bwMode="auto">
          <a:xfrm>
            <a:off x="1676400" y="647700"/>
            <a:ext cx="1447800" cy="838200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96" charset="-128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1676400" y="2019300"/>
            <a:ext cx="1447800" cy="8382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96" charset="-128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914400" y="4229100"/>
            <a:ext cx="1447800" cy="8382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3048000" y="3390900"/>
            <a:ext cx="1447800" cy="838200"/>
          </a:xfrm>
          <a:prstGeom prst="ellipse">
            <a:avLst/>
          </a:prstGeom>
          <a:noFill/>
          <a:ln w="952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96" charset="-128"/>
            </a:endParaRPr>
          </a:p>
        </p:txBody>
      </p:sp>
      <p:pic>
        <p:nvPicPr>
          <p:cNvPr id="110" name="Picture 109" descr="ppl.jpg"/>
          <p:cNvPicPr>
            <a:picLocks noChangeAspect="1"/>
          </p:cNvPicPr>
          <p:nvPr/>
        </p:nvPicPr>
        <p:blipFill>
          <a:blip r:embed="rId4"/>
          <a:srcRect l="2105" t="20000" r="76842" b="56000"/>
          <a:stretch>
            <a:fillRect/>
          </a:stretch>
        </p:blipFill>
        <p:spPr>
          <a:xfrm>
            <a:off x="3962400" y="2933700"/>
            <a:ext cx="551794" cy="6621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7" name="Picture 116" descr="ppl.jpg"/>
          <p:cNvPicPr>
            <a:picLocks noChangeAspect="1"/>
          </p:cNvPicPr>
          <p:nvPr/>
        </p:nvPicPr>
        <p:blipFill>
          <a:blip r:embed="rId4"/>
          <a:srcRect l="40000" t="52000" r="36842" b="22000"/>
          <a:stretch>
            <a:fillRect/>
          </a:stretch>
        </p:blipFill>
        <p:spPr>
          <a:xfrm>
            <a:off x="1236784" y="723900"/>
            <a:ext cx="515816" cy="609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8" name="Picture 117" descr="ppl.jpg"/>
          <p:cNvPicPr>
            <a:picLocks noChangeAspect="1"/>
          </p:cNvPicPr>
          <p:nvPr/>
        </p:nvPicPr>
        <p:blipFill>
          <a:blip r:embed="rId4"/>
          <a:srcRect l="40000" t="20000" r="36842" b="54000"/>
          <a:stretch>
            <a:fillRect/>
          </a:stretch>
        </p:blipFill>
        <p:spPr>
          <a:xfrm>
            <a:off x="873368" y="800100"/>
            <a:ext cx="515816" cy="609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9" name="Picture 118" descr="ppl.jpg"/>
          <p:cNvPicPr>
            <a:picLocks noChangeAspect="1"/>
          </p:cNvPicPr>
          <p:nvPr/>
        </p:nvPicPr>
        <p:blipFill>
          <a:blip r:embed="rId4"/>
          <a:srcRect l="3684" t="52000" r="73158" b="20000"/>
          <a:stretch>
            <a:fillRect/>
          </a:stretch>
        </p:blipFill>
        <p:spPr>
          <a:xfrm>
            <a:off x="4343400" y="3162300"/>
            <a:ext cx="533400" cy="6788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0" name="Picture 119" descr="ppl.jpg"/>
          <p:cNvPicPr>
            <a:picLocks noChangeAspect="1"/>
          </p:cNvPicPr>
          <p:nvPr/>
        </p:nvPicPr>
        <p:blipFill>
          <a:blip r:embed="rId4"/>
          <a:srcRect l="40000" t="52000" r="36842" b="22000"/>
          <a:stretch>
            <a:fillRect/>
          </a:stretch>
        </p:blipFill>
        <p:spPr>
          <a:xfrm>
            <a:off x="1371600" y="2171700"/>
            <a:ext cx="515816" cy="609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1" name="Picture 120" descr="ppl.jpg"/>
          <p:cNvPicPr>
            <a:picLocks noChangeAspect="1"/>
          </p:cNvPicPr>
          <p:nvPr/>
        </p:nvPicPr>
        <p:blipFill>
          <a:blip r:embed="rId4"/>
          <a:srcRect l="40000" t="20000" r="36842" b="54000"/>
          <a:stretch>
            <a:fillRect/>
          </a:stretch>
        </p:blipFill>
        <p:spPr>
          <a:xfrm>
            <a:off x="1008184" y="2247900"/>
            <a:ext cx="515816" cy="609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2" name="Picture 121" descr="ppl.jpg"/>
          <p:cNvPicPr>
            <a:picLocks noChangeAspect="1"/>
          </p:cNvPicPr>
          <p:nvPr/>
        </p:nvPicPr>
        <p:blipFill>
          <a:blip r:embed="rId4"/>
          <a:srcRect l="40000" t="52000" r="36842" b="22000"/>
          <a:stretch>
            <a:fillRect/>
          </a:stretch>
        </p:blipFill>
        <p:spPr>
          <a:xfrm>
            <a:off x="1582616" y="2628900"/>
            <a:ext cx="515816" cy="609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3" name="Picture 122" descr="ppl.jpg"/>
          <p:cNvPicPr>
            <a:picLocks noChangeAspect="1"/>
          </p:cNvPicPr>
          <p:nvPr/>
        </p:nvPicPr>
        <p:blipFill>
          <a:blip r:embed="rId4"/>
          <a:srcRect l="40000" t="20000" r="36842" b="54000"/>
          <a:stretch>
            <a:fillRect/>
          </a:stretch>
        </p:blipFill>
        <p:spPr>
          <a:xfrm>
            <a:off x="1219200" y="2705100"/>
            <a:ext cx="515816" cy="609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4" name="Picture 123" descr="ppl.jpg"/>
          <p:cNvPicPr>
            <a:picLocks noChangeAspect="1"/>
          </p:cNvPicPr>
          <p:nvPr/>
        </p:nvPicPr>
        <p:blipFill>
          <a:blip r:embed="rId4"/>
          <a:srcRect l="40000" t="52000" r="36842" b="22000"/>
          <a:stretch>
            <a:fillRect/>
          </a:stretch>
        </p:blipFill>
        <p:spPr>
          <a:xfrm>
            <a:off x="838200" y="2628900"/>
            <a:ext cx="515816" cy="609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5" name="Picture 124" descr="ppl.jpg"/>
          <p:cNvPicPr>
            <a:picLocks noChangeAspect="1"/>
          </p:cNvPicPr>
          <p:nvPr/>
        </p:nvPicPr>
        <p:blipFill>
          <a:blip r:embed="rId4"/>
          <a:srcRect l="71579" t="52000" r="3158" b="22000"/>
          <a:stretch>
            <a:fillRect/>
          </a:stretch>
        </p:blipFill>
        <p:spPr>
          <a:xfrm>
            <a:off x="381000" y="4076700"/>
            <a:ext cx="562708" cy="609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6" name="Picture 115" descr="ppl.jpg"/>
          <p:cNvPicPr>
            <a:picLocks noChangeAspect="1"/>
          </p:cNvPicPr>
          <p:nvPr/>
        </p:nvPicPr>
        <p:blipFill>
          <a:blip r:embed="rId4"/>
          <a:srcRect l="71579" t="20000" b="54000"/>
          <a:stretch>
            <a:fillRect/>
          </a:stretch>
        </p:blipFill>
        <p:spPr>
          <a:xfrm>
            <a:off x="838201" y="3924300"/>
            <a:ext cx="633046" cy="609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6" name="Isosceles Triangle 125"/>
          <p:cNvSpPr/>
          <p:nvPr/>
        </p:nvSpPr>
        <p:spPr bwMode="auto">
          <a:xfrm rot="5400000">
            <a:off x="5067300" y="1905000"/>
            <a:ext cx="304800" cy="228600"/>
          </a:xfrm>
          <a:prstGeom prst="triangle">
            <a:avLst/>
          </a:prstGeom>
          <a:solidFill>
            <a:srgbClr val="FBB1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27" name="TextBox 23"/>
          <p:cNvSpPr txBox="1">
            <a:spLocks noChangeArrowheads="1"/>
          </p:cNvSpPr>
          <p:nvPr/>
        </p:nvSpPr>
        <p:spPr bwMode="auto">
          <a:xfrm>
            <a:off x="5486400" y="1790700"/>
            <a:ext cx="3200400" cy="94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43" tIns="40522" rIns="81043" bIns="40522">
            <a:spAutoFit/>
          </a:bodyPr>
          <a:lstStyle/>
          <a:p>
            <a:pPr algn="just" eaLnBrk="1" hangingPunct="1"/>
            <a:r>
              <a:rPr lang="en-US" sz="1400" dirty="0" err="1">
                <a:latin typeface="Calibri" pitchFamily="34" charset="0"/>
              </a:rPr>
              <a:t>Diperlukan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b="1" i="1" dirty="0">
                <a:latin typeface="Calibri" pitchFamily="34" charset="0"/>
              </a:rPr>
              <a:t>bridging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sebagai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dasar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hukum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bagi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Pemegang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Saham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untuk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menerapkan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Manajemen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Risiko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dan</a:t>
            </a:r>
            <a:r>
              <a:rPr lang="en-US" sz="1400" dirty="0">
                <a:latin typeface="Calibri" pitchFamily="34" charset="0"/>
              </a:rPr>
              <a:t> Tata </a:t>
            </a:r>
            <a:r>
              <a:rPr lang="en-US" sz="1400" dirty="0" err="1">
                <a:latin typeface="Calibri" pitchFamily="34" charset="0"/>
              </a:rPr>
              <a:t>Kelola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Terintegrasi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bagi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Konglomerasi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Keuangan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450882" y="2883575"/>
            <a:ext cx="3540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 smtClean="0">
                <a:latin typeface="Calibri" pitchFamily="34" charset="0"/>
              </a:rPr>
              <a:t>Terdapat</a:t>
            </a:r>
            <a:r>
              <a:rPr lang="en-US" sz="1400" dirty="0" smtClean="0">
                <a:latin typeface="Calibri" pitchFamily="34" charset="0"/>
              </a:rPr>
              <a:t> 2 (</a:t>
            </a:r>
            <a:r>
              <a:rPr lang="en-US" sz="1400" dirty="0" err="1" smtClean="0">
                <a:latin typeface="Calibri" pitchFamily="34" charset="0"/>
              </a:rPr>
              <a:t>dua</a:t>
            </a:r>
            <a:r>
              <a:rPr lang="en-US" sz="1400" dirty="0" smtClean="0">
                <a:latin typeface="Calibri" pitchFamily="34" charset="0"/>
              </a:rPr>
              <a:t>) </a:t>
            </a:r>
            <a:r>
              <a:rPr lang="en-US" sz="1400" dirty="0" err="1" smtClean="0">
                <a:latin typeface="Calibri" pitchFamily="34" charset="0"/>
              </a:rPr>
              <a:t>alternatif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utama</a:t>
            </a:r>
            <a:r>
              <a:rPr lang="en-US" sz="1400" dirty="0" smtClean="0">
                <a:latin typeface="Calibri" pitchFamily="34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n-US" sz="1400" dirty="0" err="1" smtClean="0">
                <a:latin typeface="Calibri" pitchFamily="34" charset="0"/>
              </a:rPr>
              <a:t>Perjanjian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Kerjasama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antara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Entitas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Utama</a:t>
            </a:r>
            <a:r>
              <a:rPr lang="en-US" sz="1400" dirty="0" smtClean="0">
                <a:latin typeface="Calibri" pitchFamily="34" charset="0"/>
              </a:rPr>
              <a:t> (LJK </a:t>
            </a:r>
            <a:r>
              <a:rPr lang="en-US" sz="1400" dirty="0" err="1" smtClean="0">
                <a:latin typeface="Calibri" pitchFamily="34" charset="0"/>
              </a:rPr>
              <a:t>Induk</a:t>
            </a:r>
            <a:r>
              <a:rPr lang="en-US" sz="1400" dirty="0" smtClean="0">
                <a:latin typeface="Calibri" pitchFamily="34" charset="0"/>
              </a:rPr>
              <a:t>) </a:t>
            </a:r>
            <a:r>
              <a:rPr lang="en-US" sz="1400" dirty="0" err="1" smtClean="0">
                <a:latin typeface="Calibri" pitchFamily="34" charset="0"/>
              </a:rPr>
              <a:t>dengan</a:t>
            </a:r>
            <a:r>
              <a:rPr lang="en-US" sz="1400" dirty="0" smtClean="0">
                <a:latin typeface="Calibri" pitchFamily="34" charset="0"/>
              </a:rPr>
              <a:t> LJK </a:t>
            </a:r>
            <a:r>
              <a:rPr lang="en-US" sz="1400" dirty="0" err="1" smtClean="0">
                <a:latin typeface="Calibri" pitchFamily="34" charset="0"/>
              </a:rPr>
              <a:t>Anggota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Konglomerasi</a:t>
            </a:r>
            <a:r>
              <a:rPr lang="en-US" sz="1400" dirty="0" smtClean="0">
                <a:latin typeface="Calibri" pitchFamily="34" charset="0"/>
              </a:rPr>
              <a:t>.</a:t>
            </a:r>
          </a:p>
          <a:p>
            <a:pPr marL="342900" indent="-342900" algn="just">
              <a:buAutoNum type="arabicPeriod" startAt="2"/>
            </a:pPr>
            <a:r>
              <a:rPr lang="en-US" sz="1400" dirty="0" err="1" smtClean="0">
                <a:latin typeface="Calibri" pitchFamily="34" charset="0"/>
              </a:rPr>
              <a:t>Disusun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suatu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ketentuan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bersama</a:t>
            </a:r>
            <a:r>
              <a:rPr lang="en-US" sz="1400" dirty="0" smtClean="0">
                <a:latin typeface="Calibri" pitchFamily="34" charset="0"/>
              </a:rPr>
              <a:t> yang </a:t>
            </a:r>
            <a:r>
              <a:rPr lang="en-US" sz="1400" dirty="0" err="1" smtClean="0">
                <a:latin typeface="Calibri" pitchFamily="34" charset="0"/>
              </a:rPr>
              <a:t>disahkan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dalam</a:t>
            </a:r>
            <a:r>
              <a:rPr lang="en-US" sz="1400" dirty="0" smtClean="0">
                <a:latin typeface="Calibri" pitchFamily="34" charset="0"/>
              </a:rPr>
              <a:t> media </a:t>
            </a:r>
            <a:r>
              <a:rPr lang="en-US" sz="1400" b="1" dirty="0" smtClean="0">
                <a:latin typeface="Calibri" pitchFamily="34" charset="0"/>
              </a:rPr>
              <a:t>RUPS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dimana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Entitas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Utama</a:t>
            </a:r>
            <a:r>
              <a:rPr lang="en-US" sz="1400" dirty="0" smtClean="0">
                <a:latin typeface="Calibri" pitchFamily="34" charset="0"/>
              </a:rPr>
              <a:t> (LJK </a:t>
            </a:r>
            <a:r>
              <a:rPr lang="en-US" sz="1400" dirty="0" err="1" smtClean="0">
                <a:latin typeface="Calibri" pitchFamily="34" charset="0"/>
              </a:rPr>
              <a:t>Induk</a:t>
            </a:r>
            <a:r>
              <a:rPr lang="en-US" sz="1400" dirty="0" smtClean="0">
                <a:latin typeface="Calibri" pitchFamily="34" charset="0"/>
              </a:rPr>
              <a:t>) </a:t>
            </a:r>
            <a:r>
              <a:rPr lang="en-US" sz="1400" dirty="0" err="1" smtClean="0">
                <a:latin typeface="Calibri" pitchFamily="34" charset="0"/>
              </a:rPr>
              <a:t>sebagai</a:t>
            </a:r>
            <a:endParaRPr lang="en-US" sz="1400" dirty="0" smtClean="0">
              <a:latin typeface="Calibri" pitchFamily="34" charset="0"/>
            </a:endParaRPr>
          </a:p>
          <a:p>
            <a:pPr marL="342900" indent="-342900" algn="just"/>
            <a:r>
              <a:rPr lang="en-US" sz="1400" dirty="0" smtClean="0">
                <a:latin typeface="Calibri" pitchFamily="34" charset="0"/>
              </a:rPr>
              <a:t>	 </a:t>
            </a:r>
            <a:r>
              <a:rPr lang="en-US" sz="1400" dirty="0" err="1" smtClean="0">
                <a:latin typeface="Calibri" pitchFamily="34" charset="0"/>
              </a:rPr>
              <a:t>pemegang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saham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tertinggi</a:t>
            </a:r>
            <a:r>
              <a:rPr lang="en-US" sz="1400" dirty="0" smtClean="0">
                <a:latin typeface="Calibri" pitchFamily="34" charset="0"/>
              </a:rPr>
              <a:t>/ </a:t>
            </a:r>
            <a:r>
              <a:rPr lang="en-US" sz="1400" dirty="0" err="1" smtClean="0">
                <a:latin typeface="Calibri" pitchFamily="34" charset="0"/>
              </a:rPr>
              <a:t>salah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satu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pemegang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saham</a:t>
            </a:r>
            <a:r>
              <a:rPr lang="en-US" sz="1400" dirty="0" smtClean="0">
                <a:latin typeface="Calibri" pitchFamily="34" charset="0"/>
              </a:rPr>
              <a:t>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29" name="Isosceles Triangle 128"/>
          <p:cNvSpPr/>
          <p:nvPr/>
        </p:nvSpPr>
        <p:spPr bwMode="auto">
          <a:xfrm rot="5400000">
            <a:off x="5067300" y="2971800"/>
            <a:ext cx="304800" cy="228600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04C53-7C60-43DD-86F4-31E7AD01038F}" type="slidenum">
              <a:rPr lang="en-US" altLang="en-US" sz="1000" smtClean="0">
                <a:latin typeface="Calibri" panose="020F0502020204030204" pitchFamily="34" charset="0"/>
              </a:rPr>
              <a:pPr>
                <a:defRPr/>
              </a:pPr>
              <a:t>8</a:t>
            </a:fld>
            <a:endParaRPr lang="en-US" alt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 txBox="1">
            <a:spLocks noChangeArrowheads="1"/>
          </p:cNvSpPr>
          <p:nvPr/>
        </p:nvSpPr>
        <p:spPr bwMode="auto">
          <a:xfrm>
            <a:off x="461597" y="571500"/>
            <a:ext cx="39125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eaLnBrk="1" hangingPunct="1"/>
            <a:r>
              <a:rPr lang="en-US" sz="1600" b="1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Konglomerasi</a:t>
            </a:r>
            <a:r>
              <a:rPr lang="en-US" sz="16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Keuangan</a:t>
            </a:r>
            <a:r>
              <a:rPr lang="en-US" sz="16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Mandiri Group</a:t>
            </a:r>
          </a:p>
        </p:txBody>
      </p:sp>
      <p:pic>
        <p:nvPicPr>
          <p:cNvPr id="68611" name="Picture 4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20" y="476779"/>
            <a:ext cx="8175380" cy="1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Teardrop 97"/>
          <p:cNvSpPr/>
          <p:nvPr/>
        </p:nvSpPr>
        <p:spPr bwMode="auto">
          <a:xfrm rot="18888023">
            <a:off x="4727697" y="4667809"/>
            <a:ext cx="714375" cy="797169"/>
          </a:xfrm>
          <a:prstGeom prst="teardrop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043" tIns="40522" rIns="81043" bIns="40522"/>
          <a:lstStyle/>
          <a:p>
            <a:pPr>
              <a:defRPr/>
            </a:pPr>
            <a:endParaRPr lang="en-US" sz="700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5" name="Teardrop 104"/>
          <p:cNvSpPr/>
          <p:nvPr/>
        </p:nvSpPr>
        <p:spPr bwMode="auto">
          <a:xfrm rot="18888023">
            <a:off x="3375502" y="4591609"/>
            <a:ext cx="714375" cy="797169"/>
          </a:xfrm>
          <a:prstGeom prst="teardrop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043" tIns="40522" rIns="81043" bIns="40522"/>
          <a:lstStyle/>
          <a:p>
            <a:pPr>
              <a:defRPr/>
            </a:pPr>
            <a:endParaRPr lang="en-US" sz="700" dirty="0">
              <a:latin typeface="Arial" charset="0"/>
              <a:ea typeface="ＭＳ Ｐゴシック" pitchFamily="96" charset="-128"/>
            </a:endParaRPr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263769" y="876300"/>
            <a:ext cx="8528538" cy="4564063"/>
            <a:chOff x="635467" y="1214422"/>
            <a:chExt cx="8603813" cy="4762375"/>
          </a:xfrm>
        </p:grpSpPr>
        <p:sp>
          <p:nvSpPr>
            <p:cNvPr id="32" name="Teardrop 31"/>
            <p:cNvSpPr/>
            <p:nvPr/>
          </p:nvSpPr>
          <p:spPr bwMode="auto">
            <a:xfrm rot="3986981" flipH="1" flipV="1">
              <a:off x="6019601" y="4165420"/>
              <a:ext cx="857227" cy="863338"/>
            </a:xfrm>
            <a:prstGeom prst="teardrop">
              <a:avLst/>
            </a:pr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34" name="Teardrop 33"/>
            <p:cNvSpPr/>
            <p:nvPr/>
          </p:nvSpPr>
          <p:spPr bwMode="auto">
            <a:xfrm rot="1683564" flipH="1" flipV="1">
              <a:off x="5992893" y="3144219"/>
              <a:ext cx="861860" cy="857227"/>
            </a:xfrm>
            <a:prstGeom prst="teardrop">
              <a:avLst/>
            </a:pr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35" name="Teardrop 34"/>
            <p:cNvSpPr/>
            <p:nvPr/>
          </p:nvSpPr>
          <p:spPr bwMode="auto">
            <a:xfrm rot="860381" flipH="1" flipV="1">
              <a:off x="5837670" y="2117203"/>
              <a:ext cx="863338" cy="858608"/>
            </a:xfrm>
            <a:prstGeom prst="teardrop">
              <a:avLst/>
            </a:pr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36" name="Teardrop 35"/>
            <p:cNvSpPr/>
            <p:nvPr/>
          </p:nvSpPr>
          <p:spPr bwMode="auto">
            <a:xfrm rot="20739619" flipV="1">
              <a:off x="3096868" y="2125485"/>
              <a:ext cx="861859" cy="858608"/>
            </a:xfrm>
            <a:prstGeom prst="teardrop">
              <a:avLst/>
            </a:pr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pic>
          <p:nvPicPr>
            <p:cNvPr id="68620" name="Picture 24" descr="\\AIPACKSTUDIO-PC\aiPack Studio File Exchange\~OPEN PROJECT 2014\25. GCPI LEARNING ORGANIZATION\02. AI\business expansion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89343" y="3189975"/>
              <a:ext cx="1521823" cy="150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ardrop 41"/>
            <p:cNvSpPr/>
            <p:nvPr/>
          </p:nvSpPr>
          <p:spPr bwMode="auto">
            <a:xfrm rot="2711977" flipV="1">
              <a:off x="4420800" y="1920250"/>
              <a:ext cx="857228" cy="861859"/>
            </a:xfrm>
            <a:prstGeom prst="teardrop">
              <a:avLst/>
            </a:pr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68622" name="Oval 64"/>
            <p:cNvSpPr>
              <a:spLocks noChangeArrowheads="1"/>
            </p:cNvSpPr>
            <p:nvPr/>
          </p:nvSpPr>
          <p:spPr bwMode="auto">
            <a:xfrm>
              <a:off x="4501779" y="1927025"/>
              <a:ext cx="694746" cy="736721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id-ID" sz="1400" dirty="0"/>
            </a:p>
          </p:txBody>
        </p:sp>
        <p:sp>
          <p:nvSpPr>
            <p:cNvPr id="49" name="Block Arc 48"/>
            <p:cNvSpPr/>
            <p:nvPr/>
          </p:nvSpPr>
          <p:spPr bwMode="auto">
            <a:xfrm flipV="1">
              <a:off x="4479095" y="1926708"/>
              <a:ext cx="742116" cy="737133"/>
            </a:xfrm>
            <a:prstGeom prst="blockArc">
              <a:avLst>
                <a:gd name="adj1" fmla="val 10800000"/>
                <a:gd name="adj2" fmla="val 210682"/>
                <a:gd name="adj3" fmla="val 16954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50" name="Block Arc 49"/>
            <p:cNvSpPr/>
            <p:nvPr/>
          </p:nvSpPr>
          <p:spPr bwMode="auto">
            <a:xfrm>
              <a:off x="4479095" y="1926708"/>
              <a:ext cx="742116" cy="737133"/>
            </a:xfrm>
            <a:prstGeom prst="blockArc">
              <a:avLst>
                <a:gd name="adj1" fmla="val 10800000"/>
                <a:gd name="adj2" fmla="val 10262138"/>
                <a:gd name="adj3" fmla="val 1695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4501270" y="2117203"/>
              <a:ext cx="694810" cy="35614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id-ID" sz="1400" b="1" dirty="0" smtClean="0">
                  <a:latin typeface="+mj-lt"/>
                </a:rPr>
                <a:t>99</a:t>
              </a:r>
              <a:r>
                <a:rPr lang="en-US" altLang="id-ID" sz="1400" b="1" baseline="20000" dirty="0" smtClean="0">
                  <a:latin typeface="+mj-lt"/>
                </a:rPr>
                <a:t>%</a:t>
              </a:r>
            </a:p>
          </p:txBody>
        </p:sp>
        <p:sp>
          <p:nvSpPr>
            <p:cNvPr id="52" name="Rectangle 9"/>
            <p:cNvSpPr txBox="1">
              <a:spLocks noChangeArrowheads="1"/>
            </p:cNvSpPr>
            <p:nvPr/>
          </p:nvSpPr>
          <p:spPr bwMode="auto">
            <a:xfrm>
              <a:off x="5317302" y="1214422"/>
              <a:ext cx="1935118" cy="42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84420">
                <a:defRPr/>
              </a:pPr>
              <a:r>
                <a:rPr lang="id-ID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199</a:t>
              </a:r>
              <a:r>
                <a:rPr lang="en-US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9</a:t>
              </a:r>
              <a:endParaRPr lang="id-ID" altLang="id-ID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  <a:p>
              <a:pPr marL="84420">
                <a:defRPr/>
              </a:pPr>
              <a:r>
                <a:rPr lang="en-US" altLang="id-ID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Perbankan</a:t>
              </a:r>
              <a:r>
                <a:rPr lang="en-US" alt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</a:t>
              </a:r>
              <a:r>
                <a:rPr lang="id-ID" alt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Syariah</a:t>
              </a:r>
              <a:endParaRPr lang="en-US" alt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  <a:p>
              <a:pPr marL="84420">
                <a:defRPr/>
              </a:pPr>
              <a:endParaRPr lang="en-US" altLang="id-ID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68627" name="Picture 32" descr="\\AIPACKSTUDIO-PC\aiPack Studio File Exchange\~OPEN PROJECT 2014\25. GCPI LEARNING ORGANIZATION\logo2 anakan mandiri\BSM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75312" y="1315283"/>
              <a:ext cx="842517" cy="410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8" name="Oval 64"/>
            <p:cNvSpPr>
              <a:spLocks noChangeArrowheads="1"/>
            </p:cNvSpPr>
            <p:nvPr/>
          </p:nvSpPr>
          <p:spPr bwMode="auto">
            <a:xfrm>
              <a:off x="5922147" y="2179176"/>
              <a:ext cx="694746" cy="736721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id-ID" sz="1400" dirty="0"/>
            </a:p>
          </p:txBody>
        </p:sp>
        <p:sp>
          <p:nvSpPr>
            <p:cNvPr id="55" name="Block Arc 54"/>
            <p:cNvSpPr/>
            <p:nvPr/>
          </p:nvSpPr>
          <p:spPr bwMode="auto">
            <a:xfrm flipV="1">
              <a:off x="5899759" y="2177940"/>
              <a:ext cx="742116" cy="737133"/>
            </a:xfrm>
            <a:prstGeom prst="blockArc">
              <a:avLst>
                <a:gd name="adj1" fmla="val 10800000"/>
                <a:gd name="adj2" fmla="val 210682"/>
                <a:gd name="adj3" fmla="val 16954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56" name="Block Arc 55"/>
            <p:cNvSpPr/>
            <p:nvPr/>
          </p:nvSpPr>
          <p:spPr bwMode="auto">
            <a:xfrm>
              <a:off x="5899759" y="2177940"/>
              <a:ext cx="742116" cy="737133"/>
            </a:xfrm>
            <a:prstGeom prst="blockArc">
              <a:avLst>
                <a:gd name="adj1" fmla="val 10800000"/>
                <a:gd name="adj2" fmla="val 10262138"/>
                <a:gd name="adj3" fmla="val 1695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57" name="Rectangle 112"/>
            <p:cNvSpPr>
              <a:spLocks noChangeArrowheads="1"/>
            </p:cNvSpPr>
            <p:nvPr/>
          </p:nvSpPr>
          <p:spPr bwMode="auto">
            <a:xfrm>
              <a:off x="5921934" y="2369815"/>
              <a:ext cx="694810" cy="35476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id-ID" altLang="id-ID" sz="1400" b="1" dirty="0" smtClean="0">
                  <a:latin typeface="+mj-lt"/>
                </a:rPr>
                <a:t>100</a:t>
              </a:r>
              <a:r>
                <a:rPr lang="en-US" altLang="id-ID" sz="1400" b="1" baseline="20000" dirty="0" smtClean="0">
                  <a:latin typeface="+mj-lt"/>
                </a:rPr>
                <a:t>%</a:t>
              </a:r>
            </a:p>
          </p:txBody>
        </p:sp>
        <p:sp>
          <p:nvSpPr>
            <p:cNvPr id="58" name="Rectangle 9"/>
            <p:cNvSpPr txBox="1">
              <a:spLocks noChangeArrowheads="1"/>
            </p:cNvSpPr>
            <p:nvPr/>
          </p:nvSpPr>
          <p:spPr bwMode="auto">
            <a:xfrm>
              <a:off x="7679655" y="2135147"/>
              <a:ext cx="1088042" cy="73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84420">
                <a:defRPr/>
              </a:pPr>
              <a:r>
                <a:rPr lang="id-ID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199</a:t>
              </a:r>
              <a:r>
                <a:rPr lang="en-US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9</a:t>
              </a:r>
              <a:endParaRPr lang="id-ID" altLang="id-ID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  <a:p>
              <a:pPr marL="84420">
                <a:defRPr/>
              </a:pPr>
              <a:r>
                <a:rPr lang="id-ID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Perbankan</a:t>
              </a:r>
              <a:endParaRPr lang="en-US" alt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  <a:p>
              <a:pPr marL="84420">
                <a:defRPr/>
              </a:pPr>
              <a:endParaRPr lang="en-US" altLang="id-ID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7709221" y="2187603"/>
              <a:ext cx="0" cy="43206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635" name="Oval 64"/>
            <p:cNvSpPr>
              <a:spLocks noChangeArrowheads="1"/>
            </p:cNvSpPr>
            <p:nvPr/>
          </p:nvSpPr>
          <p:spPr bwMode="auto">
            <a:xfrm>
              <a:off x="3149783" y="2179176"/>
              <a:ext cx="694745" cy="736721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id-ID" sz="1400" dirty="0"/>
            </a:p>
          </p:txBody>
        </p:sp>
        <p:sp>
          <p:nvSpPr>
            <p:cNvPr id="62" name="Block Arc 61"/>
            <p:cNvSpPr/>
            <p:nvPr/>
          </p:nvSpPr>
          <p:spPr bwMode="auto">
            <a:xfrm flipV="1">
              <a:off x="3124955" y="2177940"/>
              <a:ext cx="742116" cy="737133"/>
            </a:xfrm>
            <a:prstGeom prst="blockArc">
              <a:avLst>
                <a:gd name="adj1" fmla="val 10800000"/>
                <a:gd name="adj2" fmla="val 210682"/>
                <a:gd name="adj3" fmla="val 16954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63" name="Block Arc 62"/>
            <p:cNvSpPr/>
            <p:nvPr/>
          </p:nvSpPr>
          <p:spPr bwMode="auto">
            <a:xfrm>
              <a:off x="3124955" y="2177940"/>
              <a:ext cx="742116" cy="737133"/>
            </a:xfrm>
            <a:prstGeom prst="blockArc">
              <a:avLst>
                <a:gd name="adj1" fmla="val 10800000"/>
                <a:gd name="adj2" fmla="val 1318810"/>
                <a:gd name="adj3" fmla="val 17159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64" name="Rectangle 112"/>
            <p:cNvSpPr>
              <a:spLocks noChangeArrowheads="1"/>
            </p:cNvSpPr>
            <p:nvPr/>
          </p:nvSpPr>
          <p:spPr bwMode="auto">
            <a:xfrm>
              <a:off x="3150087" y="2369815"/>
              <a:ext cx="694810" cy="35476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id-ID" altLang="id-ID" sz="1400" b="1" dirty="0" smtClean="0">
                  <a:latin typeface="+mj-lt"/>
                </a:rPr>
                <a:t>60</a:t>
              </a:r>
              <a:r>
                <a:rPr lang="en-US" altLang="id-ID" sz="1400" b="1" baseline="20000" dirty="0" smtClean="0">
                  <a:latin typeface="+mj-lt"/>
                </a:rPr>
                <a:t>%</a:t>
              </a:r>
            </a:p>
          </p:txBody>
        </p:sp>
        <p:sp>
          <p:nvSpPr>
            <p:cNvPr id="68639" name="Oval 64"/>
            <p:cNvSpPr>
              <a:spLocks noChangeArrowheads="1"/>
            </p:cNvSpPr>
            <p:nvPr/>
          </p:nvSpPr>
          <p:spPr bwMode="auto">
            <a:xfrm>
              <a:off x="6076535" y="3189975"/>
              <a:ext cx="694746" cy="736721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id-ID" sz="1400" dirty="0"/>
            </a:p>
          </p:txBody>
        </p:sp>
        <p:sp>
          <p:nvSpPr>
            <p:cNvPr id="66" name="Block Arc 65"/>
            <p:cNvSpPr/>
            <p:nvPr/>
          </p:nvSpPr>
          <p:spPr bwMode="auto">
            <a:xfrm flipV="1">
              <a:off x="6054982" y="3189772"/>
              <a:ext cx="740638" cy="735753"/>
            </a:xfrm>
            <a:prstGeom prst="blockArc">
              <a:avLst>
                <a:gd name="adj1" fmla="val 10800000"/>
                <a:gd name="adj2" fmla="val 210682"/>
                <a:gd name="adj3" fmla="val 16954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67" name="Block Arc 66"/>
            <p:cNvSpPr/>
            <p:nvPr/>
          </p:nvSpPr>
          <p:spPr bwMode="auto">
            <a:xfrm>
              <a:off x="6054982" y="3189772"/>
              <a:ext cx="740638" cy="735753"/>
            </a:xfrm>
            <a:prstGeom prst="blockArc">
              <a:avLst>
                <a:gd name="adj1" fmla="val 10800000"/>
                <a:gd name="adj2" fmla="val 10262138"/>
                <a:gd name="adj3" fmla="val 1695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auto">
            <a:xfrm>
              <a:off x="6077157" y="3383028"/>
              <a:ext cx="694810" cy="352002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id-ID" sz="1400" b="1" dirty="0" smtClean="0">
                  <a:latin typeface="+mj-lt"/>
                </a:rPr>
                <a:t>99</a:t>
              </a:r>
              <a:r>
                <a:rPr lang="en-US" altLang="id-ID" sz="1400" b="1" baseline="20000" dirty="0" smtClean="0">
                  <a:latin typeface="+mj-lt"/>
                </a:rPr>
                <a:t>%</a:t>
              </a:r>
            </a:p>
          </p:txBody>
        </p:sp>
        <p:sp>
          <p:nvSpPr>
            <p:cNvPr id="69" name="Rectangle 9"/>
            <p:cNvSpPr txBox="1">
              <a:spLocks noChangeArrowheads="1"/>
            </p:cNvSpPr>
            <p:nvPr/>
          </p:nvSpPr>
          <p:spPr bwMode="auto">
            <a:xfrm>
              <a:off x="7834878" y="3145599"/>
              <a:ext cx="1404402" cy="73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84420">
                <a:defRPr/>
              </a:pPr>
              <a:r>
                <a:rPr lang="id-ID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199</a:t>
              </a:r>
              <a:r>
                <a:rPr lang="en-US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9</a:t>
              </a:r>
              <a:endParaRPr lang="id-ID" altLang="id-ID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  <a:p>
              <a:pPr marL="84420">
                <a:defRPr/>
              </a:pPr>
              <a:r>
                <a:rPr lang="en-US" altLang="id-ID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Pasar</a:t>
              </a:r>
              <a:r>
                <a:rPr lang="en-US" alt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Modal </a:t>
              </a:r>
              <a:r>
                <a:rPr lang="id-ID" alt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&amp; </a:t>
              </a:r>
              <a:r>
                <a:rPr lang="en-US" alt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Investment </a:t>
              </a:r>
              <a:r>
                <a:rPr lang="en-US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Banking</a:t>
              </a:r>
              <a:endParaRPr lang="en-US" alt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>
              <a:off x="7862966" y="3199435"/>
              <a:ext cx="0" cy="4334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645" name="Oval 64"/>
            <p:cNvSpPr>
              <a:spLocks noChangeArrowheads="1"/>
            </p:cNvSpPr>
            <p:nvPr/>
          </p:nvSpPr>
          <p:spPr bwMode="auto">
            <a:xfrm>
              <a:off x="6076535" y="4220508"/>
              <a:ext cx="694746" cy="736721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id-ID" sz="1400" dirty="0"/>
            </a:p>
          </p:txBody>
        </p:sp>
        <p:sp>
          <p:nvSpPr>
            <p:cNvPr id="72" name="Block Arc 71"/>
            <p:cNvSpPr/>
            <p:nvPr/>
          </p:nvSpPr>
          <p:spPr bwMode="auto">
            <a:xfrm flipV="1">
              <a:off x="6054982" y="4220930"/>
              <a:ext cx="740638" cy="735752"/>
            </a:xfrm>
            <a:prstGeom prst="blockArc">
              <a:avLst>
                <a:gd name="adj1" fmla="val 10800000"/>
                <a:gd name="adj2" fmla="val 210682"/>
                <a:gd name="adj3" fmla="val 16954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73" name="Block Arc 72"/>
            <p:cNvSpPr/>
            <p:nvPr/>
          </p:nvSpPr>
          <p:spPr bwMode="auto">
            <a:xfrm>
              <a:off x="6054982" y="4220930"/>
              <a:ext cx="740638" cy="735752"/>
            </a:xfrm>
            <a:prstGeom prst="blockArc">
              <a:avLst>
                <a:gd name="adj1" fmla="val 10800000"/>
                <a:gd name="adj2" fmla="val 40531"/>
                <a:gd name="adj3" fmla="val 1716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74" name="Rectangle 112"/>
            <p:cNvSpPr>
              <a:spLocks noChangeArrowheads="1"/>
            </p:cNvSpPr>
            <p:nvPr/>
          </p:nvSpPr>
          <p:spPr bwMode="auto">
            <a:xfrm>
              <a:off x="6077157" y="4411425"/>
              <a:ext cx="694810" cy="354762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id-ID" altLang="id-ID" sz="1400" b="1" dirty="0" smtClean="0">
                  <a:latin typeface="+mj-lt"/>
                </a:rPr>
                <a:t>51</a:t>
              </a:r>
              <a:r>
                <a:rPr lang="en-US" altLang="id-ID" sz="1400" b="1" baseline="20000" dirty="0" smtClean="0">
                  <a:latin typeface="+mj-lt"/>
                </a:rPr>
                <a:t>%</a:t>
              </a:r>
            </a:p>
          </p:txBody>
        </p:sp>
        <p:sp>
          <p:nvSpPr>
            <p:cNvPr id="75" name="Rectangle 9"/>
            <p:cNvSpPr txBox="1">
              <a:spLocks noChangeArrowheads="1"/>
            </p:cNvSpPr>
            <p:nvPr/>
          </p:nvSpPr>
          <p:spPr bwMode="auto">
            <a:xfrm>
              <a:off x="7834878" y="4176757"/>
              <a:ext cx="1086564" cy="73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84420">
                <a:defRPr/>
              </a:pPr>
              <a:r>
                <a:rPr lang="id-ID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2003</a:t>
              </a:r>
            </a:p>
            <a:p>
              <a:pPr marL="84420">
                <a:defRPr/>
              </a:pPr>
              <a:r>
                <a:rPr lang="en-US" altLang="id-ID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Asuransi</a:t>
              </a:r>
              <a:r>
                <a:rPr lang="en-US" alt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</a:t>
              </a:r>
              <a:r>
                <a:rPr lang="id-ID" alt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&amp; </a:t>
              </a:r>
              <a:r>
                <a:rPr lang="en-US" altLang="id-ID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Investasi</a:t>
              </a:r>
              <a:endParaRPr lang="en-US" alt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7862966" y="4229212"/>
              <a:ext cx="0" cy="4320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Teardrop 76"/>
            <p:cNvSpPr/>
            <p:nvPr/>
          </p:nvSpPr>
          <p:spPr bwMode="auto">
            <a:xfrm rot="19916436" flipV="1">
              <a:off x="2885468" y="3130415"/>
              <a:ext cx="861860" cy="857227"/>
            </a:xfrm>
            <a:prstGeom prst="teardrop">
              <a:avLst/>
            </a:pr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68652" name="Oval 64"/>
            <p:cNvSpPr>
              <a:spLocks noChangeArrowheads="1"/>
            </p:cNvSpPr>
            <p:nvPr/>
          </p:nvSpPr>
          <p:spPr bwMode="auto">
            <a:xfrm>
              <a:off x="2938051" y="3189975"/>
              <a:ext cx="694745" cy="736721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id-ID" sz="1400" dirty="0"/>
            </a:p>
          </p:txBody>
        </p:sp>
        <p:sp>
          <p:nvSpPr>
            <p:cNvPr id="79" name="Block Arc 78"/>
            <p:cNvSpPr/>
            <p:nvPr/>
          </p:nvSpPr>
          <p:spPr bwMode="auto">
            <a:xfrm flipV="1">
              <a:off x="2913556" y="3189772"/>
              <a:ext cx="740637" cy="735753"/>
            </a:xfrm>
            <a:prstGeom prst="blockArc">
              <a:avLst>
                <a:gd name="adj1" fmla="val 10800000"/>
                <a:gd name="adj2" fmla="val 210682"/>
                <a:gd name="adj3" fmla="val 16954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80" name="Block Arc 79"/>
            <p:cNvSpPr/>
            <p:nvPr/>
          </p:nvSpPr>
          <p:spPr bwMode="auto">
            <a:xfrm>
              <a:off x="2913556" y="3189772"/>
              <a:ext cx="740637" cy="735753"/>
            </a:xfrm>
            <a:prstGeom prst="blockArc">
              <a:avLst>
                <a:gd name="adj1" fmla="val 10800000"/>
                <a:gd name="adj2" fmla="val 1318810"/>
                <a:gd name="adj3" fmla="val 17159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81" name="Rectangle 112"/>
            <p:cNvSpPr>
              <a:spLocks noChangeArrowheads="1"/>
            </p:cNvSpPr>
            <p:nvPr/>
          </p:nvSpPr>
          <p:spPr bwMode="auto">
            <a:xfrm>
              <a:off x="2938687" y="3383028"/>
              <a:ext cx="694810" cy="352002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id-ID" altLang="id-ID" sz="1400" b="1" dirty="0" smtClean="0">
                  <a:latin typeface="+mj-lt"/>
                </a:rPr>
                <a:t>60</a:t>
              </a:r>
              <a:r>
                <a:rPr lang="en-US" altLang="id-ID" sz="1400" b="1" baseline="20000" dirty="0" smtClean="0">
                  <a:latin typeface="+mj-lt"/>
                </a:rPr>
                <a:t>%</a:t>
              </a:r>
            </a:p>
          </p:txBody>
        </p:sp>
        <p:sp>
          <p:nvSpPr>
            <p:cNvPr id="82" name="Teardrop 81"/>
            <p:cNvSpPr/>
            <p:nvPr/>
          </p:nvSpPr>
          <p:spPr bwMode="auto">
            <a:xfrm rot="17613019" flipV="1">
              <a:off x="2856739" y="4167539"/>
              <a:ext cx="857228" cy="861859"/>
            </a:xfrm>
            <a:prstGeom prst="teardrop">
              <a:avLst/>
            </a:pr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68657" name="Oval 64"/>
            <p:cNvSpPr>
              <a:spLocks noChangeArrowheads="1"/>
            </p:cNvSpPr>
            <p:nvPr/>
          </p:nvSpPr>
          <p:spPr bwMode="auto">
            <a:xfrm>
              <a:off x="2938051" y="4220508"/>
              <a:ext cx="694745" cy="736721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id-ID" sz="1400" dirty="0"/>
            </a:p>
          </p:txBody>
        </p:sp>
        <p:sp>
          <p:nvSpPr>
            <p:cNvPr id="84" name="Block Arc 83"/>
            <p:cNvSpPr/>
            <p:nvPr/>
          </p:nvSpPr>
          <p:spPr bwMode="auto">
            <a:xfrm flipV="1">
              <a:off x="2913556" y="4220930"/>
              <a:ext cx="740637" cy="735752"/>
            </a:xfrm>
            <a:prstGeom prst="blockArc">
              <a:avLst>
                <a:gd name="adj1" fmla="val 10800000"/>
                <a:gd name="adj2" fmla="val 210682"/>
                <a:gd name="adj3" fmla="val 16954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85" name="Block Arc 84"/>
            <p:cNvSpPr/>
            <p:nvPr/>
          </p:nvSpPr>
          <p:spPr bwMode="auto">
            <a:xfrm>
              <a:off x="2913556" y="4220930"/>
              <a:ext cx="740637" cy="735752"/>
            </a:xfrm>
            <a:prstGeom prst="blockArc">
              <a:avLst>
                <a:gd name="adj1" fmla="val 10800000"/>
                <a:gd name="adj2" fmla="val 10262138"/>
                <a:gd name="adj3" fmla="val 1695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/>
          </p:nvSpPr>
          <p:spPr bwMode="auto">
            <a:xfrm>
              <a:off x="2938687" y="4411425"/>
              <a:ext cx="694810" cy="354762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id-ID" altLang="id-ID" sz="1400" b="1" dirty="0" smtClean="0">
                  <a:latin typeface="+mj-lt"/>
                </a:rPr>
                <a:t>100</a:t>
              </a:r>
              <a:r>
                <a:rPr lang="en-US" altLang="id-ID" sz="1400" b="1" baseline="20000" dirty="0" smtClean="0">
                  <a:latin typeface="+mj-lt"/>
                </a:rPr>
                <a:t>%</a:t>
              </a:r>
            </a:p>
          </p:txBody>
        </p:sp>
        <p:pic>
          <p:nvPicPr>
            <p:cNvPr id="68661" name="Picture 31" descr="\\AIPACKSTUDIO-PC\aiPack Studio File Exchange\~OPEN PROJECT 2014\25. GCPI LEARNING ORGANIZATION\logo2 anakan mandiri\mandiri sekuritas logo.png"/>
            <p:cNvPicPr>
              <a:picLocks noChangeAspect="1" noChangeArrowheads="1"/>
            </p:cNvPicPr>
            <p:nvPr/>
          </p:nvPicPr>
          <p:blipFill>
            <a:blip r:embed="rId6"/>
            <a:srcRect t="18472" b="22766"/>
            <a:stretch>
              <a:fillRect/>
            </a:stretch>
          </p:blipFill>
          <p:spPr bwMode="auto">
            <a:xfrm>
              <a:off x="6859502" y="3038684"/>
              <a:ext cx="1005727" cy="587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62" name="Picture 69" descr="\\AIPACKSTUDIO-PC\aiPack Studio File Exchange\~OPEN PROJECT 2014\25. GCPI LEARNING ORGANIZATION\logo2 anakan mandiri\axa mandiri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34491" y="4097721"/>
              <a:ext cx="899861" cy="668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9"/>
            <p:cNvSpPr txBox="1">
              <a:spLocks noChangeArrowheads="1"/>
            </p:cNvSpPr>
            <p:nvPr/>
          </p:nvSpPr>
          <p:spPr bwMode="auto">
            <a:xfrm>
              <a:off x="741906" y="4176757"/>
              <a:ext cx="1086564" cy="73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84420" algn="r">
                <a:defRPr/>
              </a:pPr>
              <a:r>
                <a:rPr lang="id-ID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2008</a:t>
              </a:r>
            </a:p>
            <a:p>
              <a:pPr algn="r">
                <a:defRPr/>
              </a:pPr>
              <a:r>
                <a:rPr lang="en-US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Remittance Office (Retail Payment)</a:t>
              </a:r>
              <a:endParaRPr lang="en-US" alt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1934909" y="4229212"/>
              <a:ext cx="0" cy="4320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Rectangle 9"/>
            <p:cNvSpPr txBox="1">
              <a:spLocks noChangeArrowheads="1"/>
            </p:cNvSpPr>
            <p:nvPr/>
          </p:nvSpPr>
          <p:spPr bwMode="auto">
            <a:xfrm>
              <a:off x="635467" y="3189772"/>
              <a:ext cx="1088042" cy="735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84420" algn="r">
                <a:defRPr/>
              </a:pPr>
              <a:r>
                <a:rPr lang="id-ID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2011</a:t>
              </a:r>
            </a:p>
            <a:p>
              <a:pPr algn="r">
                <a:defRPr/>
              </a:pPr>
              <a:r>
                <a:rPr lang="en-US" altLang="id-ID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Asuransi</a:t>
              </a:r>
              <a:r>
                <a:rPr lang="en-US" alt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</a:t>
              </a:r>
              <a:r>
                <a:rPr lang="en-US" altLang="id-ID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Kerugian</a:t>
              </a:r>
              <a:endParaRPr lang="en-US" alt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>
              <a:off x="1858037" y="3243608"/>
              <a:ext cx="0" cy="4334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"/>
            <p:cNvSpPr txBox="1">
              <a:spLocks noChangeArrowheads="1"/>
            </p:cNvSpPr>
            <p:nvPr/>
          </p:nvSpPr>
          <p:spPr bwMode="auto">
            <a:xfrm>
              <a:off x="846867" y="2187603"/>
              <a:ext cx="1088042" cy="73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84420" algn="r">
                <a:defRPr/>
              </a:pPr>
              <a:r>
                <a:rPr lang="id-ID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2014</a:t>
              </a:r>
            </a:p>
            <a:p>
              <a:pPr algn="r">
                <a:defRPr/>
              </a:pPr>
              <a:r>
                <a:rPr lang="en-US" altLang="id-ID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Asuransi</a:t>
              </a:r>
              <a:r>
                <a:rPr lang="en-US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</a:t>
              </a:r>
              <a:r>
                <a:rPr lang="en-US" altLang="id-ID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Kesehatan</a:t>
              </a:r>
              <a:endParaRPr lang="en-US" alt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>
              <a:off x="2069436" y="2241439"/>
              <a:ext cx="0" cy="4306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68671" name="Picture 2" descr="\\AIPACKSTUDIO-PC\aiPack Studio File Exchange\~OPEN PROJECT 2014\25. GCPI LEARNING ORGANIZATION\logo2 anakan mandiri\in-health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56538" y="2187947"/>
              <a:ext cx="648429" cy="63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72" name="Oval 64"/>
            <p:cNvSpPr>
              <a:spLocks noChangeArrowheads="1"/>
            </p:cNvSpPr>
            <p:nvPr/>
          </p:nvSpPr>
          <p:spPr bwMode="auto">
            <a:xfrm>
              <a:off x="5161236" y="5240076"/>
              <a:ext cx="694745" cy="736721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id-ID" sz="1400" dirty="0"/>
            </a:p>
          </p:txBody>
        </p:sp>
        <p:sp>
          <p:nvSpPr>
            <p:cNvPr id="100" name="Block Arc 99"/>
            <p:cNvSpPr/>
            <p:nvPr/>
          </p:nvSpPr>
          <p:spPr bwMode="auto">
            <a:xfrm flipV="1">
              <a:off x="5136947" y="5239664"/>
              <a:ext cx="740637" cy="737133"/>
            </a:xfrm>
            <a:prstGeom prst="blockArc">
              <a:avLst>
                <a:gd name="adj1" fmla="val 10800000"/>
                <a:gd name="adj2" fmla="val 210682"/>
                <a:gd name="adj3" fmla="val 16954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101" name="Block Arc 100"/>
            <p:cNvSpPr/>
            <p:nvPr/>
          </p:nvSpPr>
          <p:spPr bwMode="auto">
            <a:xfrm>
              <a:off x="5136947" y="5239664"/>
              <a:ext cx="740637" cy="737133"/>
            </a:xfrm>
            <a:prstGeom prst="blockArc">
              <a:avLst>
                <a:gd name="adj1" fmla="val 10800000"/>
                <a:gd name="adj2" fmla="val 40531"/>
                <a:gd name="adj3" fmla="val 1716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102" name="Rectangle 112"/>
            <p:cNvSpPr>
              <a:spLocks noChangeArrowheads="1"/>
            </p:cNvSpPr>
            <p:nvPr/>
          </p:nvSpPr>
          <p:spPr bwMode="auto">
            <a:xfrm>
              <a:off x="5160600" y="5432920"/>
              <a:ext cx="694810" cy="353382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id-ID" altLang="id-ID" sz="1400" b="1" dirty="0" smtClean="0">
                  <a:latin typeface="+mj-lt"/>
                </a:rPr>
                <a:t>51</a:t>
              </a:r>
              <a:r>
                <a:rPr lang="en-US" altLang="id-ID" sz="1400" b="1" baseline="20000" dirty="0" smtClean="0">
                  <a:latin typeface="+mj-lt"/>
                </a:rPr>
                <a:t>%</a:t>
              </a:r>
            </a:p>
          </p:txBody>
        </p:sp>
        <p:sp>
          <p:nvSpPr>
            <p:cNvPr id="103" name="Rectangle 9"/>
            <p:cNvSpPr txBox="1">
              <a:spLocks noChangeArrowheads="1"/>
            </p:cNvSpPr>
            <p:nvPr/>
          </p:nvSpPr>
          <p:spPr bwMode="auto">
            <a:xfrm>
              <a:off x="6916842" y="5195491"/>
              <a:ext cx="1088042" cy="73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84420">
                <a:defRPr/>
              </a:pPr>
              <a:r>
                <a:rPr lang="id-ID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2008</a:t>
              </a:r>
            </a:p>
            <a:p>
              <a:pPr marL="84420">
                <a:defRPr/>
              </a:pPr>
              <a:r>
                <a:rPr lang="en-US" altLang="id-ID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Pembiayaan</a:t>
              </a:r>
              <a:r>
                <a:rPr lang="en-US" alt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</a:t>
              </a:r>
              <a:r>
                <a:rPr lang="en-US" altLang="id-ID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Konsumen</a:t>
              </a:r>
              <a:endParaRPr lang="en-US" alt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6944930" y="5247947"/>
              <a:ext cx="0" cy="4348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678" name="Oval 64"/>
            <p:cNvSpPr>
              <a:spLocks noChangeArrowheads="1"/>
            </p:cNvSpPr>
            <p:nvPr/>
          </p:nvSpPr>
          <p:spPr bwMode="auto">
            <a:xfrm>
              <a:off x="3756306" y="5240076"/>
              <a:ext cx="694746" cy="736721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id-ID" sz="1400" dirty="0"/>
            </a:p>
          </p:txBody>
        </p:sp>
        <p:sp>
          <p:nvSpPr>
            <p:cNvPr id="107" name="Block Arc 106"/>
            <p:cNvSpPr/>
            <p:nvPr/>
          </p:nvSpPr>
          <p:spPr bwMode="auto">
            <a:xfrm flipV="1">
              <a:off x="3734022" y="5239664"/>
              <a:ext cx="740638" cy="737133"/>
            </a:xfrm>
            <a:prstGeom prst="blockArc">
              <a:avLst>
                <a:gd name="adj1" fmla="val 10800000"/>
                <a:gd name="adj2" fmla="val 210682"/>
                <a:gd name="adj3" fmla="val 16954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108" name="Block Arc 107"/>
            <p:cNvSpPr/>
            <p:nvPr/>
          </p:nvSpPr>
          <p:spPr bwMode="auto">
            <a:xfrm>
              <a:off x="3702978" y="5168435"/>
              <a:ext cx="740638" cy="737133"/>
            </a:xfrm>
            <a:prstGeom prst="blockArc">
              <a:avLst>
                <a:gd name="adj1" fmla="val 10800000"/>
                <a:gd name="adj2" fmla="val 9473568"/>
                <a:gd name="adj3" fmla="val 17338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/>
          </p:nvSpPr>
          <p:spPr bwMode="auto">
            <a:xfrm>
              <a:off x="3725154" y="5353409"/>
              <a:ext cx="694810" cy="353382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id-ID" sz="1400" b="1" dirty="0" smtClean="0">
                  <a:latin typeface="+mj-lt"/>
                </a:rPr>
                <a:t>9</a:t>
              </a:r>
              <a:r>
                <a:rPr lang="id-ID" altLang="id-ID" sz="1400" b="1" dirty="0" smtClean="0">
                  <a:latin typeface="+mj-lt"/>
                </a:rPr>
                <a:t>3</a:t>
              </a:r>
              <a:r>
                <a:rPr lang="en-US" altLang="id-ID" sz="1400" b="1" baseline="20000" dirty="0" smtClean="0">
                  <a:latin typeface="+mj-lt"/>
                </a:rPr>
                <a:t>%</a:t>
              </a:r>
            </a:p>
          </p:txBody>
        </p:sp>
        <p:pic>
          <p:nvPicPr>
            <p:cNvPr id="68682" name="Picture 70" descr="\\AIPACKSTUDIO-PC\aiPack Studio File Exchange\~OPEN PROJECT 2014\25. GCPI LEARNING ORGANIZATION\logo2 anakan mandiri\mandiri-tunas-finance.png"/>
            <p:cNvPicPr>
              <a:picLocks noChangeAspect="1" noChangeArrowheads="1"/>
            </p:cNvPicPr>
            <p:nvPr/>
          </p:nvPicPr>
          <p:blipFill>
            <a:blip r:embed="rId9"/>
            <a:srcRect t="25699" b="22903"/>
            <a:stretch>
              <a:fillRect/>
            </a:stretch>
          </p:blipFill>
          <p:spPr bwMode="auto">
            <a:xfrm>
              <a:off x="6028013" y="5259810"/>
              <a:ext cx="835901" cy="41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83" name="Picture 68" descr="\\AIPACKSTUDIO-PC\aiPack Studio File Exchange\~OPEN PROJECT 2014\25. GCPI LEARNING ORGANIZATION\logo2 anakan mandiri\Bank sinar harapan bali.jpg"/>
            <p:cNvPicPr>
              <a:picLocks noChangeAspect="1" noChangeArrowheads="1"/>
            </p:cNvPicPr>
            <p:nvPr/>
          </p:nvPicPr>
          <p:blipFill>
            <a:blip r:embed="rId10"/>
            <a:srcRect l="4333" t="34332" b="41000"/>
            <a:stretch>
              <a:fillRect/>
            </a:stretch>
          </p:blipFill>
          <p:spPr bwMode="auto">
            <a:xfrm>
              <a:off x="2280800" y="5297084"/>
              <a:ext cx="1215252" cy="31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" name="Rectangle 9"/>
            <p:cNvSpPr txBox="1">
              <a:spLocks noChangeArrowheads="1"/>
            </p:cNvSpPr>
            <p:nvPr/>
          </p:nvSpPr>
          <p:spPr bwMode="auto">
            <a:xfrm>
              <a:off x="1030178" y="5195491"/>
              <a:ext cx="1089520" cy="73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84420" algn="r">
                <a:defRPr/>
              </a:pPr>
              <a:r>
                <a:rPr lang="id-ID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2008</a:t>
              </a:r>
            </a:p>
            <a:p>
              <a:pPr algn="r">
                <a:defRPr/>
              </a:pPr>
              <a:r>
                <a:rPr lang="en-US" altLang="id-ID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Perbankan</a:t>
              </a:r>
              <a:r>
                <a:rPr lang="en-US" altLang="id-ID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(Retail Banking)</a:t>
              </a:r>
              <a:endParaRPr lang="en-US" alt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>
              <a:off x="2226138" y="5247947"/>
              <a:ext cx="0" cy="4348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615" name="Rectangle 9"/>
          <p:cNvSpPr txBox="1">
            <a:spLocks noChangeArrowheads="1"/>
          </p:cNvSpPr>
          <p:nvPr/>
        </p:nvSpPr>
        <p:spPr bwMode="auto">
          <a:xfrm>
            <a:off x="474785" y="114300"/>
            <a:ext cx="8169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eaLnBrk="1" hangingPunct="1"/>
            <a:r>
              <a:rPr lang="en-US" b="1" dirty="0" err="1">
                <a:latin typeface="Calibri" pitchFamily="34" charset="0"/>
                <a:cs typeface="Arial" pitchFamily="34" charset="0"/>
              </a:rPr>
              <a:t>Implementasi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Di Bank Mandiri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8458200" y="342900"/>
            <a:ext cx="304800" cy="304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83" name="Picture 11" descr="axag.jpeg"/>
          <p:cNvPicPr>
            <a:picLocks noChangeAspect="1"/>
          </p:cNvPicPr>
          <p:nvPr/>
        </p:nvPicPr>
        <p:blipFill>
          <a:blip r:embed="rId11">
            <a:lum contrast="40000"/>
          </a:blip>
          <a:srcRect/>
          <a:stretch>
            <a:fillRect/>
          </a:stretch>
        </p:blipFill>
        <p:spPr bwMode="auto">
          <a:xfrm>
            <a:off x="1637271" y="2781300"/>
            <a:ext cx="801129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6" descr="mi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76400" y="3619500"/>
            <a:ext cx="685800" cy="571398"/>
          </a:xfrm>
          <a:prstGeom prst="rect">
            <a:avLst/>
          </a:prstGeom>
        </p:spPr>
      </p:pic>
      <p:pic>
        <p:nvPicPr>
          <p:cNvPr id="88" name="Picture 87" descr="bme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71313" y="1638300"/>
            <a:ext cx="739087" cy="5386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04C53-7C60-43DD-86F4-31E7AD01038F}" type="slidenum">
              <a:rPr lang="en-US" altLang="en-US" sz="1000" smtClean="0">
                <a:latin typeface="Calibri" panose="020F0502020204030204" pitchFamily="34" charset="0"/>
              </a:rPr>
              <a:pPr>
                <a:defRPr/>
              </a:pPr>
              <a:t>9</a:t>
            </a:fld>
            <a:endParaRPr lang="en-US" alt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k Mandiri">
  <a:themeElements>
    <a:clrScheme name="Bank Mandiri 1">
      <a:dk1>
        <a:srgbClr val="000000"/>
      </a:dk1>
      <a:lt1>
        <a:srgbClr val="FFFFFF"/>
      </a:lt1>
      <a:dk2>
        <a:srgbClr val="08205C"/>
      </a:dk2>
      <a:lt2>
        <a:srgbClr val="FFFFFF"/>
      </a:lt2>
      <a:accent1>
        <a:srgbClr val="08205C"/>
      </a:accent1>
      <a:accent2>
        <a:srgbClr val="FFD600"/>
      </a:accent2>
      <a:accent3>
        <a:srgbClr val="FFFFFF"/>
      </a:accent3>
      <a:accent4>
        <a:srgbClr val="000000"/>
      </a:accent4>
      <a:accent5>
        <a:srgbClr val="AAABB5"/>
      </a:accent5>
      <a:accent6>
        <a:srgbClr val="E7C200"/>
      </a:accent6>
      <a:hlink>
        <a:srgbClr val="E76F00"/>
      </a:hlink>
      <a:folHlink>
        <a:srgbClr val="83BAD8"/>
      </a:folHlink>
    </a:clrScheme>
    <a:fontScheme name="Bank Mandiri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Bank Mandiri 1">
        <a:dk1>
          <a:srgbClr val="000000"/>
        </a:dk1>
        <a:lt1>
          <a:srgbClr val="FFFFFF"/>
        </a:lt1>
        <a:dk2>
          <a:srgbClr val="08205C"/>
        </a:dk2>
        <a:lt2>
          <a:srgbClr val="FFFFFF"/>
        </a:lt2>
        <a:accent1>
          <a:srgbClr val="08205C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AAABB5"/>
        </a:accent5>
        <a:accent6>
          <a:srgbClr val="E7C200"/>
        </a:accent6>
        <a:hlink>
          <a:srgbClr val="E76F00"/>
        </a:hlink>
        <a:folHlink>
          <a:srgbClr val="83BA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ank Mandiri">
  <a:themeElements>
    <a:clrScheme name="Bank Mandiri 1">
      <a:dk1>
        <a:srgbClr val="000000"/>
      </a:dk1>
      <a:lt1>
        <a:srgbClr val="FFFFFF"/>
      </a:lt1>
      <a:dk2>
        <a:srgbClr val="08205C"/>
      </a:dk2>
      <a:lt2>
        <a:srgbClr val="FFFFFF"/>
      </a:lt2>
      <a:accent1>
        <a:srgbClr val="08205C"/>
      </a:accent1>
      <a:accent2>
        <a:srgbClr val="FFD600"/>
      </a:accent2>
      <a:accent3>
        <a:srgbClr val="FFFFFF"/>
      </a:accent3>
      <a:accent4>
        <a:srgbClr val="000000"/>
      </a:accent4>
      <a:accent5>
        <a:srgbClr val="AAABB5"/>
      </a:accent5>
      <a:accent6>
        <a:srgbClr val="E7C200"/>
      </a:accent6>
      <a:hlink>
        <a:srgbClr val="E76F00"/>
      </a:hlink>
      <a:folHlink>
        <a:srgbClr val="83BAD8"/>
      </a:folHlink>
    </a:clrScheme>
    <a:fontScheme name="Bank Mandiri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Bank Mandiri 1">
        <a:dk1>
          <a:srgbClr val="000000"/>
        </a:dk1>
        <a:lt1>
          <a:srgbClr val="FFFFFF"/>
        </a:lt1>
        <a:dk2>
          <a:srgbClr val="08205C"/>
        </a:dk2>
        <a:lt2>
          <a:srgbClr val="FFFFFF"/>
        </a:lt2>
        <a:accent1>
          <a:srgbClr val="08205C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AAABB5"/>
        </a:accent5>
        <a:accent6>
          <a:srgbClr val="E7C200"/>
        </a:accent6>
        <a:hlink>
          <a:srgbClr val="E76F00"/>
        </a:hlink>
        <a:folHlink>
          <a:srgbClr val="83BA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5780</TotalTime>
  <Words>1016</Words>
  <Application>Microsoft Office PowerPoint</Application>
  <PresentationFormat>On-screen Show (16:10)</PresentationFormat>
  <Paragraphs>176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Times</vt:lpstr>
      <vt:lpstr>Wingdings</vt:lpstr>
      <vt:lpstr>Bank Mandiri</vt:lpstr>
      <vt:lpstr>1_Bank Mandiri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aiPackStudio PC 02</dc:creator>
  <cp:lastModifiedBy>Ade Gunther</cp:lastModifiedBy>
  <cp:revision>686</cp:revision>
  <dcterms:created xsi:type="dcterms:W3CDTF">2013-11-14T04:47:15Z</dcterms:created>
  <dcterms:modified xsi:type="dcterms:W3CDTF">2015-01-21T06:27:11Z</dcterms:modified>
</cp:coreProperties>
</file>