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2" r:id="rId1"/>
  </p:sldMasterIdLst>
  <p:notesMasterIdLst>
    <p:notesMasterId r:id="rId12"/>
  </p:notesMasterIdLst>
  <p:handoutMasterIdLst>
    <p:handoutMasterId r:id="rId13"/>
  </p:handoutMasterIdLst>
  <p:sldIdLst>
    <p:sldId id="256" r:id="rId2"/>
    <p:sldId id="257" r:id="rId3"/>
    <p:sldId id="258" r:id="rId4"/>
    <p:sldId id="261" r:id="rId5"/>
    <p:sldId id="260"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320"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F9202CA-F7E4-4626-91A5-868A8EB7260F}" type="datetimeFigureOut">
              <a:rPr lang="id-ID" smtClean="0"/>
              <a:pPr/>
              <a:t>20/01/2015</a:t>
            </a:fld>
            <a:endParaRPr lang="id-ID"/>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76E4A14-B007-4EC2-84E0-5D840D1FD0F4}" type="slidenum">
              <a:rPr lang="id-ID" smtClean="0"/>
              <a:pPr/>
              <a:t>‹#›</a:t>
            </a:fld>
            <a:endParaRPr lang="id-ID"/>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66D902-7A2B-4C67-AD6A-DC04FC35FACE}" type="datetimeFigureOut">
              <a:rPr lang="id-ID" smtClean="0"/>
              <a:pPr/>
              <a:t>20/01/2015</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0EDC52-1554-4699-AA87-2113978CAC1E}"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46492CFA-C010-4AC8-9584-1F5CCDF145EB}" type="datetime1">
              <a:rPr lang="en-US" smtClean="0"/>
              <a:pPr/>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37D381-8B89-4966-97C1-A4A3F6E242F6}" type="datetime1">
              <a:rPr lang="en-US" smtClean="0"/>
              <a:pPr/>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00B5FB-F6C8-4E01-A3A6-5D7BB975A814}" type="datetime1">
              <a:rPr lang="en-US" smtClean="0"/>
              <a:pPr/>
              <a:t>1/20/2015</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43B674-4490-42E5-A78C-068AC52B2008}" type="datetime1">
              <a:rPr lang="en-US" smtClean="0"/>
              <a:pPr/>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860A13E-BA28-4736-821C-07AF7FBA94E6}" type="datetime1">
              <a:rPr lang="en-US" smtClean="0"/>
              <a:pPr/>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5170628-48B4-4C95-986B-0857BD692192}" type="datetime1">
              <a:rPr lang="en-US" smtClean="0"/>
              <a:pPr/>
              <a:t>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CB0C322-050C-4ED0-8594-A97F3F6B6545}" type="datetime1">
              <a:rPr lang="en-US" smtClean="0"/>
              <a:pPr/>
              <a:t>1/20/2015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67C3796-8AF1-488A-86D3-70305FCE0782}" type="datetime1">
              <a:rPr lang="en-US" smtClean="0"/>
              <a:pPr/>
              <a:t>1/20/2015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69CE7B-11BB-467A-8D4D-084FA4BB28EC}" type="datetime1">
              <a:rPr lang="en-US" smtClean="0"/>
              <a:pPr/>
              <a:t>1/20/2015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4447BCF-2747-47D0-9158-EAB4CD9F9689}" type="datetime1">
              <a:rPr lang="en-US" smtClean="0"/>
              <a:pPr/>
              <a:t>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55854879-726C-4A05-B75C-B7F67801F249}" type="datetime1">
              <a:rPr lang="en-US" smtClean="0"/>
              <a:pPr/>
              <a:t>1/20/2015</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ABE4FF6-6F8E-4E1C-AD0B-45569C22B1FC}" type="datetime1">
              <a:rPr lang="en-US" smtClean="0"/>
              <a:pPr/>
              <a:t>1/20/2015</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ft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09800"/>
            <a:ext cx="8305800" cy="1470025"/>
          </a:xfrm>
        </p:spPr>
        <p:txBody>
          <a:bodyPr>
            <a:noAutofit/>
          </a:bodyPr>
          <a:lstStyle/>
          <a:p>
            <a:r>
              <a:rPr lang="id-ID" sz="3600" dirty="0" smtClean="0"/>
              <a:t>Integrated Governance</a:t>
            </a:r>
            <a:br>
              <a:rPr lang="id-ID" sz="3600" dirty="0" smtClean="0"/>
            </a:br>
            <a:r>
              <a:rPr lang="id-ID" sz="3600" dirty="0" smtClean="0"/>
              <a:t>For Managing Bank as Holding Company</a:t>
            </a:r>
            <a:endParaRPr lang="id-ID" sz="3600" dirty="0"/>
          </a:p>
        </p:txBody>
      </p:sp>
      <p:sp>
        <p:nvSpPr>
          <p:cNvPr id="3" name="Subtitle 2"/>
          <p:cNvSpPr>
            <a:spLocks noGrp="1"/>
          </p:cNvSpPr>
          <p:nvPr>
            <p:ph type="subTitle" idx="1"/>
          </p:nvPr>
        </p:nvSpPr>
        <p:spPr>
          <a:xfrm>
            <a:off x="1524000" y="4724400"/>
            <a:ext cx="7406640" cy="1752600"/>
          </a:xfrm>
        </p:spPr>
        <p:txBody>
          <a:bodyPr>
            <a:normAutofit/>
          </a:bodyPr>
          <a:lstStyle/>
          <a:p>
            <a:r>
              <a:rPr lang="id-ID" dirty="0" smtClean="0"/>
              <a:t>Binhadi</a:t>
            </a:r>
          </a:p>
          <a:p>
            <a:r>
              <a:rPr lang="id-ID" dirty="0" smtClean="0"/>
              <a:t>Seminar Integrated Governance and Risk </a:t>
            </a:r>
            <a:r>
              <a:rPr lang="en-US" dirty="0" smtClean="0"/>
              <a:t>M</a:t>
            </a:r>
            <a:r>
              <a:rPr lang="id-ID" dirty="0" smtClean="0"/>
              <a:t>anagement</a:t>
            </a:r>
          </a:p>
          <a:p>
            <a:r>
              <a:rPr lang="id-ID" dirty="0" smtClean="0"/>
              <a:t>Ikatan Bankir Indonesia</a:t>
            </a:r>
          </a:p>
          <a:p>
            <a:r>
              <a:rPr lang="id-ID" dirty="0" smtClean="0"/>
              <a:t>21 Januari 2015</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enguins.jpg"/>
          <p:cNvPicPr>
            <a:picLocks noChangeAspect="1"/>
          </p:cNvPicPr>
          <p:nvPr/>
        </p:nvPicPr>
        <p:blipFill>
          <a:blip r:embed="rId2" cstate="print"/>
          <a:stretch>
            <a:fillRect/>
          </a:stretch>
        </p:blipFill>
        <p:spPr>
          <a:xfrm>
            <a:off x="0" y="1447800"/>
            <a:ext cx="9144000" cy="5410200"/>
          </a:xfrm>
          <a:prstGeom prst="rect">
            <a:avLst/>
          </a:prstGeom>
        </p:spPr>
      </p:pic>
      <p:sp>
        <p:nvSpPr>
          <p:cNvPr id="3" name="Content Placeholder 2"/>
          <p:cNvSpPr>
            <a:spLocks noGrp="1"/>
          </p:cNvSpPr>
          <p:nvPr>
            <p:ph idx="1"/>
          </p:nvPr>
        </p:nvSpPr>
        <p:spPr/>
        <p:txBody>
          <a:bodyPr anchor="ctr">
            <a:normAutofit/>
          </a:bodyPr>
          <a:lstStyle/>
          <a:p>
            <a:pPr algn="ctr">
              <a:buNone/>
            </a:pPr>
            <a:r>
              <a:rPr lang="en-US" sz="4800" b="1" dirty="0" err="1"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Terima</a:t>
            </a:r>
            <a:r>
              <a:rPr lang="en-US" sz="48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 </a:t>
            </a:r>
            <a:r>
              <a:rPr lang="en-US" sz="4800" b="1" dirty="0" err="1"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Kasih</a:t>
            </a:r>
            <a:endParaRPr lang="en-US" sz="48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5448"/>
            <a:ext cx="9144000" cy="1252728"/>
          </a:xfrm>
        </p:spPr>
        <p:txBody>
          <a:bodyPr>
            <a:normAutofit fontScale="90000"/>
          </a:bodyPr>
          <a:lstStyle/>
          <a:p>
            <a:pPr algn="ctr"/>
            <a:r>
              <a:rPr lang="id-ID" dirty="0" smtClean="0"/>
              <a:t>Pengertian Umum</a:t>
            </a:r>
            <a:r>
              <a:rPr lang="en-US" dirty="0" smtClean="0"/>
              <a:t> </a:t>
            </a:r>
            <a:r>
              <a:rPr lang="id-ID" dirty="0" smtClean="0"/>
              <a:t>Holding Company</a:t>
            </a:r>
            <a:endParaRPr lang="id-ID" dirty="0"/>
          </a:p>
        </p:txBody>
      </p:sp>
      <p:sp>
        <p:nvSpPr>
          <p:cNvPr id="3" name="Content Placeholder 2"/>
          <p:cNvSpPr>
            <a:spLocks noGrp="1"/>
          </p:cNvSpPr>
          <p:nvPr>
            <p:ph idx="1"/>
          </p:nvPr>
        </p:nvSpPr>
        <p:spPr/>
        <p:txBody>
          <a:bodyPr>
            <a:normAutofit fontScale="92500" lnSpcReduction="20000"/>
          </a:bodyPr>
          <a:lstStyle/>
          <a:p>
            <a:pPr marL="514350" indent="-514350">
              <a:lnSpc>
                <a:spcPct val="110000"/>
              </a:lnSpc>
              <a:spcBef>
                <a:spcPts val="600"/>
              </a:spcBef>
              <a:buFont typeface="+mj-lt"/>
              <a:buAutoNum type="arabicPeriod"/>
            </a:pPr>
            <a:r>
              <a:rPr lang="id-ID" dirty="0" smtClean="0"/>
              <a:t>Holding company adalah suatu perusahaan yang bertujuan untuk memiliki saham dalam satu atau lebih perusahaan lain dan atau mengatur satu atau lebih perusahaan lain;</a:t>
            </a:r>
          </a:p>
          <a:p>
            <a:pPr marL="514350" indent="-514350">
              <a:lnSpc>
                <a:spcPct val="110000"/>
              </a:lnSpc>
              <a:spcBef>
                <a:spcPts val="600"/>
              </a:spcBef>
              <a:buFont typeface="+mj-lt"/>
              <a:buAutoNum type="arabicPeriod"/>
            </a:pPr>
            <a:r>
              <a:rPr lang="id-ID" dirty="0" smtClean="0"/>
              <a:t>Tipe holding company yang ada di beberapa negara lain adalah:</a:t>
            </a:r>
          </a:p>
          <a:p>
            <a:pPr marL="1079500" lvl="1" indent="-539750">
              <a:lnSpc>
                <a:spcPct val="110000"/>
              </a:lnSpc>
              <a:spcBef>
                <a:spcPts val="600"/>
              </a:spcBef>
              <a:buFont typeface="Wingdings" pitchFamily="2" charset="2"/>
              <a:buChar char="§"/>
            </a:pPr>
            <a:r>
              <a:rPr lang="id-ID" dirty="0" smtClean="0"/>
              <a:t>Tidak mempunyai kegiatan usaha tetapi memiliki banyak penyertaan saham pada perusahaan lain;</a:t>
            </a:r>
          </a:p>
          <a:p>
            <a:pPr marL="1079500" lvl="1" indent="-539750">
              <a:lnSpc>
                <a:spcPct val="110000"/>
              </a:lnSpc>
              <a:spcBef>
                <a:spcPts val="600"/>
              </a:spcBef>
              <a:buFont typeface="Wingdings" pitchFamily="2" charset="2"/>
              <a:buChar char="§"/>
            </a:pPr>
            <a:r>
              <a:rPr lang="id-ID" dirty="0" smtClean="0"/>
              <a:t>Mempunyai kegiatan usaha dan memiliki banyak penyertaan pada perusahaan lain.</a:t>
            </a:r>
            <a:endParaRPr lang="id-ID"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Holding Company di Indonesia</a:t>
            </a:r>
            <a:endParaRPr lang="id-ID" dirty="0"/>
          </a:p>
        </p:txBody>
      </p:sp>
      <p:sp>
        <p:nvSpPr>
          <p:cNvPr id="3" name="Content Placeholder 2"/>
          <p:cNvSpPr>
            <a:spLocks noGrp="1"/>
          </p:cNvSpPr>
          <p:nvPr>
            <p:ph idx="1"/>
          </p:nvPr>
        </p:nvSpPr>
        <p:spPr/>
        <p:txBody>
          <a:bodyPr>
            <a:normAutofit fontScale="77500" lnSpcReduction="20000"/>
          </a:bodyPr>
          <a:lstStyle/>
          <a:p>
            <a:pPr marL="514350" indent="-514350">
              <a:lnSpc>
                <a:spcPct val="120000"/>
              </a:lnSpc>
              <a:spcBef>
                <a:spcPts val="600"/>
              </a:spcBef>
              <a:buFont typeface="+mj-lt"/>
              <a:buAutoNum type="arabicPeriod"/>
            </a:pPr>
            <a:r>
              <a:rPr lang="id-ID" dirty="0" smtClean="0"/>
              <a:t>Konsep holding company tidak dikenal dalam undang-undang perseroan terbatas di Indonesia karena setiap perusahaan harus mempunyai kegiatan usaha;</a:t>
            </a:r>
          </a:p>
          <a:p>
            <a:pPr marL="514350" indent="-514350">
              <a:lnSpc>
                <a:spcPct val="120000"/>
              </a:lnSpc>
              <a:spcBef>
                <a:spcPts val="600"/>
              </a:spcBef>
              <a:buFont typeface="+mj-lt"/>
              <a:buAutoNum type="arabicPeriod"/>
            </a:pPr>
            <a:r>
              <a:rPr lang="id-ID" dirty="0" smtClean="0"/>
              <a:t>Dengan terintegrasinya sistem keuangan, maka suatu perusahaan dalam suatu industri keuangan (misalnya bank) dapat memiliki saham perusahaan yang berusaha di industri keuangan lain (misalnya asuransi), dalam contoh ini :</a:t>
            </a:r>
          </a:p>
          <a:p>
            <a:pPr marL="1079500" lvl="1" indent="-539750">
              <a:lnSpc>
                <a:spcPct val="120000"/>
              </a:lnSpc>
              <a:spcBef>
                <a:spcPts val="600"/>
              </a:spcBef>
              <a:buFont typeface="Wingdings" pitchFamily="2" charset="2"/>
              <a:buChar char="§"/>
            </a:pPr>
            <a:r>
              <a:rPr lang="id-ID" dirty="0" smtClean="0"/>
              <a:t>Bank sebagai induk perusahaan,</a:t>
            </a:r>
          </a:p>
          <a:p>
            <a:pPr marL="1079500" lvl="1" indent="-539750">
              <a:lnSpc>
                <a:spcPct val="120000"/>
              </a:lnSpc>
              <a:spcBef>
                <a:spcPts val="600"/>
              </a:spcBef>
              <a:buFont typeface="Wingdings" pitchFamily="2" charset="2"/>
              <a:buChar char="§"/>
            </a:pPr>
            <a:r>
              <a:rPr lang="id-ID" dirty="0" smtClean="0"/>
              <a:t>Asuransi sebagai anak perusahaan.</a:t>
            </a:r>
          </a:p>
          <a:p>
            <a:pPr marL="679450" indent="-139700">
              <a:lnSpc>
                <a:spcPct val="120000"/>
              </a:lnSpc>
              <a:spcBef>
                <a:spcPts val="600"/>
              </a:spcBef>
              <a:buNone/>
            </a:pPr>
            <a:r>
              <a:rPr lang="id-ID" dirty="0" smtClean="0"/>
              <a:t>Keduanya adalah perseroan terbatas (PT);</a:t>
            </a:r>
            <a:endParaRPr lang="id-ID"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Holding Company di Indonesia</a:t>
            </a:r>
            <a:br>
              <a:rPr lang="id-ID" dirty="0" smtClean="0"/>
            </a:br>
            <a:r>
              <a:rPr lang="id-ID" sz="2700" dirty="0" smtClean="0"/>
              <a:t>(lanjutan)</a:t>
            </a:r>
            <a:endParaRPr lang="id-ID" dirty="0"/>
          </a:p>
        </p:txBody>
      </p:sp>
      <p:sp>
        <p:nvSpPr>
          <p:cNvPr id="3" name="Content Placeholder 2"/>
          <p:cNvSpPr>
            <a:spLocks noGrp="1"/>
          </p:cNvSpPr>
          <p:nvPr>
            <p:ph idx="1"/>
          </p:nvPr>
        </p:nvSpPr>
        <p:spPr/>
        <p:txBody>
          <a:bodyPr>
            <a:normAutofit fontScale="77500" lnSpcReduction="20000"/>
          </a:bodyPr>
          <a:lstStyle/>
          <a:p>
            <a:pPr marL="514350" indent="-514350">
              <a:lnSpc>
                <a:spcPct val="120000"/>
              </a:lnSpc>
              <a:spcBef>
                <a:spcPts val="600"/>
              </a:spcBef>
              <a:buFont typeface="+mj-lt"/>
              <a:buAutoNum type="arabicPeriod" startAt="3"/>
            </a:pPr>
            <a:r>
              <a:rPr lang="id-ID" dirty="0" smtClean="0"/>
              <a:t>Karena kedua perusahaan bergerak dalam industri yang berbeda, maka keduanya dapat disebut sebagai perusahaan kelompok yang juga dikenal sebagai kon</a:t>
            </a:r>
            <a:r>
              <a:rPr lang="en-US" dirty="0" smtClean="0"/>
              <a:t>g</a:t>
            </a:r>
            <a:r>
              <a:rPr lang="id-ID" dirty="0" smtClean="0"/>
              <a:t>lomerasi;</a:t>
            </a:r>
          </a:p>
          <a:p>
            <a:pPr marL="514350" indent="-514350">
              <a:lnSpc>
                <a:spcPct val="120000"/>
              </a:lnSpc>
              <a:spcBef>
                <a:spcPts val="600"/>
              </a:spcBef>
              <a:buFont typeface="+mj-lt"/>
              <a:buAutoNum type="arabicPeriod" startAt="3"/>
            </a:pPr>
            <a:r>
              <a:rPr lang="id-ID" dirty="0" smtClean="0"/>
              <a:t>Di Indonesia juga terdapat bentuk kepemilikan yang sering disebut sebagai group. Dalam hal ini beberapa perusahaan (termasuk perusahaan-perusahaan di bidang keuangan yang industrinya sama atau berbeda dimiliki oleh orang yang sama). Dengan demikian secara hukum perusahaan-perusahaan tersebut tidak berkaitan antara satu dengan yang lain.</a:t>
            </a:r>
          </a:p>
          <a:p>
            <a:endParaRPr lang="id-ID"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28888" cy="1143000"/>
          </a:xfrm>
        </p:spPr>
        <p:txBody>
          <a:bodyPr>
            <a:noAutofit/>
          </a:bodyPr>
          <a:lstStyle/>
          <a:p>
            <a:r>
              <a:rPr lang="id-ID" sz="3600" dirty="0" smtClean="0"/>
              <a:t>Governance Pada Kelompok Perusahaan  (Konglomerasi) di Indonesia</a:t>
            </a:r>
            <a:endParaRPr lang="id-ID" sz="3600" dirty="0"/>
          </a:p>
        </p:txBody>
      </p:sp>
      <p:sp>
        <p:nvSpPr>
          <p:cNvPr id="3" name="Content Placeholder 2"/>
          <p:cNvSpPr>
            <a:spLocks noGrp="1"/>
          </p:cNvSpPr>
          <p:nvPr>
            <p:ph idx="1"/>
          </p:nvPr>
        </p:nvSpPr>
        <p:spPr>
          <a:xfrm>
            <a:off x="457200" y="1775191"/>
            <a:ext cx="8305800" cy="4625609"/>
          </a:xfrm>
        </p:spPr>
        <p:txBody>
          <a:bodyPr>
            <a:normAutofit fontScale="77500" lnSpcReduction="20000"/>
          </a:bodyPr>
          <a:lstStyle/>
          <a:p>
            <a:pPr marL="514350" indent="-514350">
              <a:lnSpc>
                <a:spcPct val="110000"/>
              </a:lnSpc>
              <a:spcBef>
                <a:spcPts val="600"/>
              </a:spcBef>
              <a:buFont typeface="+mj-lt"/>
              <a:buAutoNum type="arabicPeriod"/>
            </a:pPr>
            <a:r>
              <a:rPr lang="id-ID" dirty="0" smtClean="0"/>
              <a:t>Masing-masing perusahaan dalam kelompok berbentuk perseroan terbatas;</a:t>
            </a:r>
          </a:p>
          <a:p>
            <a:pPr marL="514350" indent="-514350">
              <a:lnSpc>
                <a:spcPct val="110000"/>
              </a:lnSpc>
              <a:spcBef>
                <a:spcPts val="600"/>
              </a:spcBef>
              <a:buFont typeface="+mj-lt"/>
              <a:buAutoNum type="arabicPeriod"/>
            </a:pPr>
            <a:r>
              <a:rPr lang="id-ID" dirty="0" smtClean="0"/>
              <a:t>Masing-masing perseroan terbatas mempunyai organ (RUPS, Direksi dan Komisaris) sendiri-sendiri;</a:t>
            </a:r>
          </a:p>
          <a:p>
            <a:pPr marL="514350" indent="-514350">
              <a:lnSpc>
                <a:spcPct val="110000"/>
              </a:lnSpc>
              <a:spcBef>
                <a:spcPts val="600"/>
              </a:spcBef>
              <a:buFont typeface="+mj-lt"/>
              <a:buAutoNum type="arabicPeriod"/>
            </a:pPr>
            <a:r>
              <a:rPr lang="id-ID" dirty="0" smtClean="0"/>
              <a:t>Masing-masing organ pada masing-masing PT memiliki hak dan kewajiban sesuai dengan ketentuan dalam UU PT;</a:t>
            </a:r>
          </a:p>
          <a:p>
            <a:pPr marL="514350" indent="-514350">
              <a:lnSpc>
                <a:spcPct val="110000"/>
              </a:lnSpc>
              <a:spcBef>
                <a:spcPts val="600"/>
              </a:spcBef>
              <a:buFont typeface="+mj-lt"/>
              <a:buAutoNum type="arabicPeriod"/>
            </a:pPr>
            <a:r>
              <a:rPr lang="id-ID" dirty="0" smtClean="0"/>
              <a:t>Hubungan formal yang dapat dilakukan adalah melalui RUPS yang dihadiri oleh PT yang menjadi pemegang saham;</a:t>
            </a:r>
          </a:p>
          <a:p>
            <a:pPr marL="514350" indent="-514350">
              <a:lnSpc>
                <a:spcPct val="110000"/>
              </a:lnSpc>
              <a:spcBef>
                <a:spcPts val="600"/>
              </a:spcBef>
              <a:buFont typeface="+mj-lt"/>
              <a:buAutoNum type="arabicPeriod"/>
            </a:pPr>
            <a:r>
              <a:rPr lang="id-ID" dirty="0" smtClean="0"/>
              <a:t>Bagaimana membangun governance yang terintegrasi?  </a:t>
            </a:r>
            <a:endParaRPr lang="id-ID"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5448"/>
            <a:ext cx="8839200" cy="1252728"/>
          </a:xfrm>
        </p:spPr>
        <p:txBody>
          <a:bodyPr>
            <a:normAutofit fontScale="90000"/>
          </a:bodyPr>
          <a:lstStyle/>
          <a:p>
            <a:r>
              <a:rPr lang="id-ID" dirty="0" smtClean="0"/>
              <a:t>Integrated Governance For Managing Bank as Holding Company</a:t>
            </a:r>
            <a:endParaRPr lang="id-ID" dirty="0"/>
          </a:p>
        </p:txBody>
      </p:sp>
      <p:sp>
        <p:nvSpPr>
          <p:cNvPr id="3" name="Content Placeholder 2"/>
          <p:cNvSpPr>
            <a:spLocks noGrp="1"/>
          </p:cNvSpPr>
          <p:nvPr>
            <p:ph idx="1"/>
          </p:nvPr>
        </p:nvSpPr>
        <p:spPr>
          <a:xfrm>
            <a:off x="457200" y="1676400"/>
            <a:ext cx="8488680" cy="4800600"/>
          </a:xfrm>
        </p:spPr>
        <p:txBody>
          <a:bodyPr>
            <a:normAutofit/>
          </a:bodyPr>
          <a:lstStyle/>
          <a:p>
            <a:pPr marL="514350" indent="-514350">
              <a:spcBef>
                <a:spcPts val="600"/>
              </a:spcBef>
              <a:buFont typeface="+mj-lt"/>
              <a:buAutoNum type="arabicPeriod"/>
            </a:pPr>
            <a:r>
              <a:rPr lang="en-US" sz="2800" dirty="0" smtClean="0"/>
              <a:t>P</a:t>
            </a:r>
            <a:r>
              <a:rPr lang="id-ID" sz="2800" dirty="0" smtClean="0"/>
              <a:t>edoman GCG Perbankan yang baru</a:t>
            </a:r>
            <a:r>
              <a:rPr lang="en-US" sz="2800" dirty="0" smtClean="0"/>
              <a:t> </a:t>
            </a:r>
            <a:r>
              <a:rPr lang="en-US" sz="2800" dirty="0" err="1" smtClean="0"/>
              <a:t>dari</a:t>
            </a:r>
            <a:r>
              <a:rPr lang="en-US" sz="2800" dirty="0" smtClean="0"/>
              <a:t> KNKG</a:t>
            </a:r>
            <a:r>
              <a:rPr lang="id-ID" sz="2800" dirty="0" smtClean="0"/>
              <a:t>, menyoroti konglomerasi dari dua sudut yaitu :</a:t>
            </a:r>
          </a:p>
          <a:p>
            <a:pPr marL="914400" lvl="1" indent="-374650">
              <a:spcBef>
                <a:spcPts val="600"/>
              </a:spcBef>
            </a:pPr>
            <a:r>
              <a:rPr lang="id-ID" sz="2400" dirty="0" smtClean="0"/>
              <a:t>Bank sebagai anak perusahaan dari bank yang </a:t>
            </a:r>
            <a:r>
              <a:rPr lang="en-US" sz="2400" dirty="0" smtClean="0"/>
              <a:t>b</a:t>
            </a:r>
            <a:r>
              <a:rPr lang="id-ID" sz="2400" dirty="0" smtClean="0"/>
              <a:t>erkedudukan di luar negeri;</a:t>
            </a:r>
          </a:p>
          <a:p>
            <a:pPr marL="914400" lvl="1" indent="-374650">
              <a:spcBef>
                <a:spcPts val="600"/>
              </a:spcBef>
            </a:pPr>
            <a:r>
              <a:rPr lang="id-ID" sz="2400" dirty="0" smtClean="0"/>
              <a:t>Bank sebagai induk perusahaan atau konglomerasi.</a:t>
            </a:r>
          </a:p>
          <a:p>
            <a:pPr marL="514350" indent="-514350">
              <a:spcBef>
                <a:spcPts val="600"/>
              </a:spcBef>
              <a:buFont typeface="+mj-lt"/>
              <a:buAutoNum type="arabicPeriod"/>
            </a:pPr>
            <a:r>
              <a:rPr lang="id-ID" sz="2800" dirty="0" smtClean="0"/>
              <a:t>Sebagai prinsip dikemukakan bahwa perlakuan bank sebagai konglomerasi terhadap anak perusahaan adalah sama dengan perlakuan terhadap bank sebagai anak perusahaan dari bank di</a:t>
            </a:r>
            <a:r>
              <a:rPr lang="en-US" sz="2800" dirty="0" smtClean="0"/>
              <a:t> </a:t>
            </a:r>
            <a:r>
              <a:rPr lang="id-ID" sz="2800" dirty="0" smtClean="0"/>
              <a:t>luar negeri;</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81288" cy="1143000"/>
          </a:xfrm>
        </p:spPr>
        <p:txBody>
          <a:bodyPr>
            <a:noAutofit/>
          </a:bodyPr>
          <a:lstStyle/>
          <a:p>
            <a:r>
              <a:rPr lang="id-ID" sz="3600" dirty="0" smtClean="0"/>
              <a:t>Integrated Governance </a:t>
            </a:r>
            <a:br>
              <a:rPr lang="id-ID" sz="3600" dirty="0" smtClean="0"/>
            </a:br>
            <a:r>
              <a:rPr lang="id-ID" sz="3600" dirty="0" smtClean="0"/>
              <a:t>For Managing Bank as Holding Company</a:t>
            </a:r>
            <a:br>
              <a:rPr lang="id-ID" sz="3600" dirty="0" smtClean="0"/>
            </a:br>
            <a:r>
              <a:rPr lang="id-ID" sz="2000" dirty="0" smtClean="0"/>
              <a:t>(lanjutan)</a:t>
            </a:r>
            <a:endParaRPr lang="id-ID" sz="3600" dirty="0"/>
          </a:p>
        </p:txBody>
      </p:sp>
      <p:sp>
        <p:nvSpPr>
          <p:cNvPr id="3" name="Content Placeholder 2"/>
          <p:cNvSpPr>
            <a:spLocks noGrp="1"/>
          </p:cNvSpPr>
          <p:nvPr>
            <p:ph idx="1"/>
          </p:nvPr>
        </p:nvSpPr>
        <p:spPr/>
        <p:txBody>
          <a:bodyPr>
            <a:normAutofit fontScale="85000" lnSpcReduction="20000"/>
          </a:bodyPr>
          <a:lstStyle/>
          <a:p>
            <a:pPr marL="514350" indent="-514350">
              <a:lnSpc>
                <a:spcPct val="110000"/>
              </a:lnSpc>
              <a:spcBef>
                <a:spcPts val="600"/>
              </a:spcBef>
              <a:buFont typeface="+mj-lt"/>
              <a:buAutoNum type="arabicPeriod" startAt="3"/>
            </a:pPr>
            <a:r>
              <a:rPr lang="en-US" dirty="0" smtClean="0"/>
              <a:t>B</a:t>
            </a:r>
            <a:r>
              <a:rPr lang="id-ID" dirty="0" smtClean="0"/>
              <a:t>ila bank memiliki saham anak perusahaan lebih dari 50% maka bank harus membuat laporan keuangan konsolidasi. Dalam hal ini berlaku ketentuan atau prinsip-prinsip pembuatan laporan konsolidasi;</a:t>
            </a:r>
          </a:p>
          <a:p>
            <a:pPr marL="514350" indent="-514350">
              <a:lnSpc>
                <a:spcPct val="110000"/>
              </a:lnSpc>
              <a:spcBef>
                <a:spcPts val="600"/>
              </a:spcBef>
              <a:buFont typeface="+mj-lt"/>
              <a:buAutoNum type="arabicPeriod" startAt="3"/>
            </a:pPr>
            <a:r>
              <a:rPr lang="id-ID" dirty="0" smtClean="0"/>
              <a:t>Bank sebagai holding company harus memastik</a:t>
            </a:r>
            <a:r>
              <a:rPr lang="en-US" dirty="0" smtClean="0"/>
              <a:t>a</a:t>
            </a:r>
            <a:r>
              <a:rPr lang="id-ID" dirty="0" smtClean="0"/>
              <a:t>n melalui Direksi dan Dewan Komisaris anak perusahaan bahwa pedoman GCG dan pelaksanaannya sama antara induk dan anak;</a:t>
            </a:r>
          </a:p>
          <a:p>
            <a:pPr marL="514350" indent="-514350">
              <a:lnSpc>
                <a:spcPct val="110000"/>
              </a:lnSpc>
              <a:spcBef>
                <a:spcPts val="600"/>
              </a:spcBef>
              <a:buFont typeface="+mj-lt"/>
              <a:buAutoNum type="arabicPeriod" startAt="3"/>
            </a:pPr>
            <a:r>
              <a:rPr lang="id-ID" dirty="0" smtClean="0"/>
              <a:t>Anak perusahaan harus membuat penilaian sendiri (self assessment) untuk disatukan dengan self assessment bank sebagai induk. </a:t>
            </a:r>
            <a:endParaRPr lang="id-ID"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05088" cy="1143000"/>
          </a:xfrm>
        </p:spPr>
        <p:txBody>
          <a:bodyPr>
            <a:noAutofit/>
          </a:bodyPr>
          <a:lstStyle/>
          <a:p>
            <a:r>
              <a:rPr lang="id-ID" sz="3600" dirty="0" smtClean="0"/>
              <a:t>Peraturan OJK Tentang Tata Kelola Terintegrasi Bagi Kon</a:t>
            </a:r>
            <a:r>
              <a:rPr lang="en-US" sz="3600" dirty="0" smtClean="0"/>
              <a:t>g</a:t>
            </a:r>
            <a:r>
              <a:rPr lang="id-ID" sz="3600" dirty="0" smtClean="0"/>
              <a:t>lomerasi Keuangan</a:t>
            </a:r>
            <a:endParaRPr lang="id-ID" sz="3600" dirty="0"/>
          </a:p>
        </p:txBody>
      </p:sp>
      <p:sp>
        <p:nvSpPr>
          <p:cNvPr id="3" name="Content Placeholder 2"/>
          <p:cNvSpPr>
            <a:spLocks noGrp="1"/>
          </p:cNvSpPr>
          <p:nvPr>
            <p:ph idx="1"/>
          </p:nvPr>
        </p:nvSpPr>
        <p:spPr/>
        <p:txBody>
          <a:bodyPr>
            <a:normAutofit/>
          </a:bodyPr>
          <a:lstStyle/>
          <a:p>
            <a:pPr marL="514350" indent="-514350">
              <a:spcBef>
                <a:spcPts val="600"/>
              </a:spcBef>
              <a:buFont typeface="+mj-lt"/>
              <a:buAutoNum type="arabicPeriod"/>
            </a:pPr>
            <a:r>
              <a:rPr lang="id-ID" sz="2400" dirty="0" smtClean="0"/>
              <a:t>Merupakan terobosan mengatasi kondisi di Indonesia</a:t>
            </a:r>
          </a:p>
          <a:p>
            <a:pPr marL="514350" indent="-514350">
              <a:spcBef>
                <a:spcPts val="600"/>
              </a:spcBef>
              <a:buFont typeface="+mj-lt"/>
              <a:buAutoNum type="arabicPeriod"/>
            </a:pPr>
            <a:r>
              <a:rPr lang="id-ID" sz="2400" dirty="0" smtClean="0"/>
              <a:t>Dalam peratutan tersebut diatur dua jenis kelompok usaha yang realitanya ada di Indonesia, yaitu :</a:t>
            </a:r>
          </a:p>
          <a:p>
            <a:pPr marL="914400" lvl="1" indent="-374650">
              <a:spcBef>
                <a:spcPts val="600"/>
              </a:spcBef>
              <a:buFont typeface="+mj-lt"/>
              <a:buAutoNum type="alphaLcPeriod"/>
            </a:pPr>
            <a:r>
              <a:rPr lang="id-ID" sz="2000" dirty="0" smtClean="0"/>
              <a:t>Entitas utama dan perusahaan anak</a:t>
            </a:r>
          </a:p>
          <a:p>
            <a:pPr marL="914400" lvl="1" indent="-374650">
              <a:spcBef>
                <a:spcPts val="600"/>
              </a:spcBef>
              <a:buFont typeface="+mj-lt"/>
              <a:buAutoNum type="alphaLcPeriod"/>
            </a:pPr>
            <a:r>
              <a:rPr lang="id-ID" sz="2000" dirty="0" smtClean="0"/>
              <a:t>Entitas utama dan perusahaan terelasi beserta perusahaan anaknya.</a:t>
            </a:r>
          </a:p>
          <a:p>
            <a:pPr marL="640080" indent="-374650">
              <a:spcBef>
                <a:spcPts val="600"/>
              </a:spcBef>
              <a:buFont typeface="+mj-lt"/>
              <a:buAutoNum type="arabicPeriod"/>
            </a:pPr>
            <a:r>
              <a:rPr lang="id-ID" sz="2400" dirty="0" smtClean="0"/>
              <a:t>Peraturan tersebut tidak hanya mengatur Pedoman Tata Kelola Terintegrasi tetapi juga mengatur Komite Tata Kelola Terintegrasi, Satuan Kerja Kepatuhan Terintegrasi, Satuan Kerja Audit Terintegrasi dan Manajemen Risiko Terintegrasi;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781288" cy="1143000"/>
          </a:xfrm>
        </p:spPr>
        <p:txBody>
          <a:bodyPr>
            <a:noAutofit/>
          </a:bodyPr>
          <a:lstStyle/>
          <a:p>
            <a:r>
              <a:rPr lang="id-ID" sz="3600" dirty="0" smtClean="0"/>
              <a:t>Peraturan OJK Tentang Tata Kelola Terintegrasi Bagi Kon</a:t>
            </a:r>
            <a:r>
              <a:rPr lang="en-US" sz="3600" dirty="0" smtClean="0"/>
              <a:t>g</a:t>
            </a:r>
            <a:r>
              <a:rPr lang="id-ID" sz="3600" dirty="0" smtClean="0"/>
              <a:t>lomerasi Keuangan</a:t>
            </a:r>
            <a:br>
              <a:rPr lang="id-ID" sz="3600" dirty="0" smtClean="0"/>
            </a:br>
            <a:r>
              <a:rPr lang="id-ID" sz="2400" dirty="0" smtClean="0"/>
              <a:t>(lanjutan)</a:t>
            </a:r>
            <a:endParaRPr lang="id-ID" sz="2400" dirty="0"/>
          </a:p>
        </p:txBody>
      </p:sp>
      <p:sp>
        <p:nvSpPr>
          <p:cNvPr id="3" name="Content Placeholder 2"/>
          <p:cNvSpPr>
            <a:spLocks noGrp="1"/>
          </p:cNvSpPr>
          <p:nvPr>
            <p:ph idx="1"/>
          </p:nvPr>
        </p:nvSpPr>
        <p:spPr>
          <a:xfrm>
            <a:off x="457200" y="1676400"/>
            <a:ext cx="8488680" cy="4800600"/>
          </a:xfrm>
        </p:spPr>
        <p:txBody>
          <a:bodyPr>
            <a:normAutofit/>
          </a:bodyPr>
          <a:lstStyle/>
          <a:p>
            <a:pPr marL="514350" indent="-514350">
              <a:spcBef>
                <a:spcPts val="600"/>
              </a:spcBef>
              <a:buFont typeface="+mj-lt"/>
              <a:buAutoNum type="arabicPeriod" startAt="4"/>
            </a:pPr>
            <a:r>
              <a:rPr lang="id-ID" sz="2600" dirty="0" smtClean="0"/>
              <a:t>Yang kiranya perlu dijelaskan dan didiskusikan adalah hubungan tanggung jawab antara organ perusahaan dari masing-masing perusahaan dalam group dengan komite atau satuan kerja terintegrasi.  Juga perlu kepastian apakah bank yang merupakan anak perusahaan dari bank di luar negeri juga boleh mengikuti pola induk perusahaan yang mungkin mempunyai pendekatan yang sama d</a:t>
            </a:r>
            <a:r>
              <a:rPr lang="en-US" sz="2600" dirty="0" err="1" smtClean="0"/>
              <a:t>engan</a:t>
            </a:r>
            <a:r>
              <a:rPr lang="id-ID" sz="2600" dirty="0" smtClean="0"/>
              <a:t> Indonesia</a:t>
            </a:r>
            <a:r>
              <a:rPr lang="en-US" sz="2600" dirty="0" smtClean="0"/>
              <a:t>.</a:t>
            </a:r>
            <a:endParaRPr lang="id-ID" sz="26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94</TotalTime>
  <Words>602</Words>
  <Application>Microsoft Office PowerPoint</Application>
  <PresentationFormat>On-screen Show (4:3)</PresentationFormat>
  <Paragraphs>52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Module</vt:lpstr>
      <vt:lpstr>Integrated Governance For Managing Bank as Holding Company</vt:lpstr>
      <vt:lpstr>Pengertian Umum Holding Company</vt:lpstr>
      <vt:lpstr>Holding Company di Indonesia</vt:lpstr>
      <vt:lpstr>Holding Company di Indonesia (lanjutan)</vt:lpstr>
      <vt:lpstr>Governance Pada Kelompok Perusahaan  (Konglomerasi) di Indonesia</vt:lpstr>
      <vt:lpstr>Integrated Governance For Managing Bank as Holding Company</vt:lpstr>
      <vt:lpstr>Integrated Governance  For Managing Bank as Holding Company (lanjutan)</vt:lpstr>
      <vt:lpstr>Peraturan OJK Tentang Tata Kelola Terintegrasi Bagi Konglomerasi Keuangan</vt:lpstr>
      <vt:lpstr>Peraturan OJK Tentang Tata Kelola Terintegrasi Bagi Konglomerasi Keuangan (lanjutan)</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Integrated Governance For Managing Bank as Holding Company</dc:title>
  <dc:creator>Sutarno Madiman</dc:creator>
  <cp:lastModifiedBy>HP</cp:lastModifiedBy>
  <cp:revision>12</cp:revision>
  <dcterms:created xsi:type="dcterms:W3CDTF">2006-08-16T00:00:00Z</dcterms:created>
  <dcterms:modified xsi:type="dcterms:W3CDTF">2015-01-20T04:42:46Z</dcterms:modified>
</cp:coreProperties>
</file>