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6" r:id="rId2"/>
    <p:sldId id="274" r:id="rId3"/>
    <p:sldId id="269" r:id="rId4"/>
    <p:sldId id="271" r:id="rId5"/>
    <p:sldId id="272" r:id="rId6"/>
    <p:sldId id="275" r:id="rId7"/>
    <p:sldId id="276" r:id="rId8"/>
    <p:sldId id="277" r:id="rId9"/>
    <p:sldId id="278" r:id="rId10"/>
    <p:sldId id="281" r:id="rId11"/>
    <p:sldId id="282" r:id="rId12"/>
    <p:sldId id="279" r:id="rId13"/>
    <p:sldId id="257" r:id="rId14"/>
    <p:sldId id="258" r:id="rId15"/>
    <p:sldId id="259" r:id="rId16"/>
    <p:sldId id="268" r:id="rId17"/>
    <p:sldId id="273" r:id="rId18"/>
  </p:sldIdLst>
  <p:sldSz cx="9144000" cy="6858000" type="screen4x3"/>
  <p:notesSz cx="6805613" cy="99393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152" y="3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File%20Annisaa\Data%20C\DPNP\2014\API%202014\materi%2022%20Mei%20di%20Intercontinental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2379911004040486"/>
          <c:y val="0.13285230816605634"/>
          <c:w val="0.69557037522146659"/>
          <c:h val="0.68489872810102737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Sheet3!$E$4</c:f>
              <c:strCache>
                <c:ptCount val="1"/>
                <c:pt idx="0">
                  <c:v>Total kredit</c:v>
                </c:pt>
              </c:strCache>
            </c:strRef>
          </c:tx>
          <c:invertIfNegative val="0"/>
          <c:cat>
            <c:numRef>
              <c:f>Sheet3!$B$6:$B$9</c:f>
              <c:numCache>
                <c:formatCode>General</c:formatCode>
                <c:ptCount val="4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</c:numCache>
            </c:numRef>
          </c:cat>
          <c:val>
            <c:numRef>
              <c:f>Sheet3!$E$6:$E$9</c:f>
              <c:numCache>
                <c:formatCode>_(* #,##0_);_(* \(#,##0\);_(* "-"_);_(@_)</c:formatCode>
                <c:ptCount val="4"/>
                <c:pt idx="0">
                  <c:v>1765845</c:v>
                </c:pt>
                <c:pt idx="1">
                  <c:v>2200094</c:v>
                </c:pt>
                <c:pt idx="2">
                  <c:v>2725674</c:v>
                </c:pt>
                <c:pt idx="3">
                  <c:v>3319842</c:v>
                </c:pt>
              </c:numCache>
            </c:numRef>
          </c:val>
        </c:ser>
        <c:ser>
          <c:idx val="1"/>
          <c:order val="1"/>
          <c:tx>
            <c:strRef>
              <c:f>Sheet3!$F$4</c:f>
              <c:strCache>
                <c:ptCount val="1"/>
                <c:pt idx="0">
                  <c:v>Total DPK</c:v>
                </c:pt>
              </c:strCache>
            </c:strRef>
          </c:tx>
          <c:invertIfNegative val="0"/>
          <c:cat>
            <c:numRef>
              <c:f>Sheet3!$B$6:$B$9</c:f>
              <c:numCache>
                <c:formatCode>General</c:formatCode>
                <c:ptCount val="4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</c:numCache>
            </c:numRef>
          </c:cat>
          <c:val>
            <c:numRef>
              <c:f>Sheet3!$F$6:$F$9</c:f>
              <c:numCache>
                <c:formatCode>_(* #,##0_);_(* \(#,##0\);_(* "-"_);_(@_)</c:formatCode>
                <c:ptCount val="4"/>
                <c:pt idx="0">
                  <c:v>2338824</c:v>
                </c:pt>
                <c:pt idx="1">
                  <c:v>2784912</c:v>
                </c:pt>
                <c:pt idx="2">
                  <c:v>3225198</c:v>
                </c:pt>
                <c:pt idx="3">
                  <c:v>3663968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59806080"/>
        <c:axId val="59807616"/>
        <c:axId val="0"/>
      </c:bar3DChart>
      <c:catAx>
        <c:axId val="598060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59807616"/>
        <c:crosses val="autoZero"/>
        <c:auto val="1"/>
        <c:lblAlgn val="ctr"/>
        <c:lblOffset val="100"/>
        <c:noMultiLvlLbl val="0"/>
      </c:catAx>
      <c:valAx>
        <c:axId val="59807616"/>
        <c:scaling>
          <c:orientation val="minMax"/>
        </c:scaling>
        <c:delete val="0"/>
        <c:axPos val="l"/>
        <c:majorGridlines/>
        <c:numFmt formatCode="_(* #,##0_);_(* \(#,##0\);_(* &quot;-&quot;_);_(@_)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59806080"/>
        <c:crosses val="autoZero"/>
        <c:crossBetween val="between"/>
        <c:majorUnit val="1500000"/>
      </c:valAx>
    </c:plotArea>
    <c:legend>
      <c:legendPos val="r"/>
      <c:layout>
        <c:manualLayout>
          <c:xMode val="edge"/>
          <c:yMode val="edge"/>
          <c:x val="2.2253919616692635E-3"/>
          <c:y val="0.64631728943324573"/>
          <c:w val="0.30942526813412768"/>
          <c:h val="0.35149575681460704"/>
        </c:manualLayout>
      </c:layout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Sheet3!$C$4</c:f>
              <c:strCache>
                <c:ptCount val="1"/>
                <c:pt idx="0">
                  <c:v>Jumlah kantor</c:v>
                </c:pt>
              </c:strCache>
            </c:strRef>
          </c:tx>
          <c:invertIfNegative val="0"/>
          <c:cat>
            <c:numRef>
              <c:f>Sheet3!$B$6:$B$9</c:f>
              <c:numCache>
                <c:formatCode>General</c:formatCode>
                <c:ptCount val="4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</c:numCache>
            </c:numRef>
          </c:cat>
          <c:val>
            <c:numRef>
              <c:f>Sheet3!$C$6:$C$9</c:f>
              <c:numCache>
                <c:formatCode>_(* #,##0_);_(* \(#,##0\);_(* "-"_);_(@_)</c:formatCode>
                <c:ptCount val="4"/>
                <c:pt idx="0">
                  <c:v>13837</c:v>
                </c:pt>
                <c:pt idx="1">
                  <c:v>14797</c:v>
                </c:pt>
                <c:pt idx="2">
                  <c:v>16625</c:v>
                </c:pt>
                <c:pt idx="3">
                  <c:v>18558</c:v>
                </c:pt>
              </c:numCache>
            </c:numRef>
          </c:val>
        </c:ser>
        <c:ser>
          <c:idx val="1"/>
          <c:order val="1"/>
          <c:tx>
            <c:strRef>
              <c:f>Sheet3!$D$4</c:f>
              <c:strCache>
                <c:ptCount val="1"/>
                <c:pt idx="0">
                  <c:v>Jumlah SDM</c:v>
                </c:pt>
              </c:strCache>
            </c:strRef>
          </c:tx>
          <c:invertIfNegative val="0"/>
          <c:cat>
            <c:numRef>
              <c:f>Sheet3!$B$6:$B$9</c:f>
              <c:numCache>
                <c:formatCode>General</c:formatCode>
                <c:ptCount val="4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</c:numCache>
            </c:numRef>
          </c:cat>
          <c:val>
            <c:numRef>
              <c:f>Sheet3!$D$6:$D$9</c:f>
              <c:numCache>
                <c:formatCode>_(* #,##0_);_(* \(#,##0\);_(* "-"_);_(@_)</c:formatCode>
                <c:ptCount val="4"/>
                <c:pt idx="0">
                  <c:v>352329</c:v>
                </c:pt>
                <c:pt idx="1">
                  <c:v>408334</c:v>
                </c:pt>
                <c:pt idx="2">
                  <c:v>532015</c:v>
                </c:pt>
                <c:pt idx="3">
                  <c:v>562457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59996032"/>
        <c:axId val="60048128"/>
        <c:axId val="0"/>
      </c:bar3DChart>
      <c:catAx>
        <c:axId val="599960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60048128"/>
        <c:crosses val="autoZero"/>
        <c:auto val="1"/>
        <c:lblAlgn val="ctr"/>
        <c:lblOffset val="100"/>
        <c:noMultiLvlLbl val="0"/>
      </c:catAx>
      <c:valAx>
        <c:axId val="60048128"/>
        <c:scaling>
          <c:orientation val="minMax"/>
        </c:scaling>
        <c:delete val="0"/>
        <c:axPos val="l"/>
        <c:majorGridlines/>
        <c:numFmt formatCode="_(* #,##0_);_(* \(#,##0\);_(* &quot;-&quot;_);_(@_)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59996032"/>
        <c:crosses val="autoZero"/>
        <c:crossBetween val="between"/>
        <c:majorUnit val="200000"/>
      </c:valAx>
    </c:plotArea>
    <c:legend>
      <c:legendPos val="r"/>
      <c:layout/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externalData r:id="rId2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7A8F1A9-4B9B-4FE8-A829-C91334914117}" type="doc">
      <dgm:prSet loTypeId="urn:microsoft.com/office/officeart/2005/8/layout/process4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id-ID"/>
        </a:p>
      </dgm:t>
    </dgm:pt>
    <dgm:pt modelId="{67A1D8AD-11B5-4F7F-9A65-BE7EC5841383}">
      <dgm:prSet phldrT="[Text]" custT="1"/>
      <dgm:spPr/>
      <dgm:t>
        <a:bodyPr/>
        <a:lstStyle/>
        <a:p>
          <a:r>
            <a:rPr lang="en-US" sz="3200" dirty="0" err="1" smtClean="0"/>
            <a:t>Pertumbuhan</a:t>
          </a:r>
          <a:r>
            <a:rPr lang="en-US" sz="3200" dirty="0" smtClean="0"/>
            <a:t> </a:t>
          </a:r>
          <a:r>
            <a:rPr lang="en-US" sz="3200" dirty="0" err="1" smtClean="0"/>
            <a:t>Industri</a:t>
          </a:r>
          <a:r>
            <a:rPr lang="en-US" sz="3200" dirty="0" smtClean="0"/>
            <a:t> </a:t>
          </a:r>
          <a:r>
            <a:rPr lang="en-US" sz="3200" dirty="0" err="1" smtClean="0"/>
            <a:t>Perbankan</a:t>
          </a:r>
          <a:endParaRPr lang="id-ID" sz="3200" dirty="0"/>
        </a:p>
      </dgm:t>
    </dgm:pt>
    <dgm:pt modelId="{C37F031E-2E0F-4E34-8936-CD605DE43E7D}" type="parTrans" cxnId="{A1C4F539-8CF5-47AD-A52E-164345BF1B7C}">
      <dgm:prSet/>
      <dgm:spPr/>
      <dgm:t>
        <a:bodyPr/>
        <a:lstStyle/>
        <a:p>
          <a:endParaRPr lang="id-ID"/>
        </a:p>
      </dgm:t>
    </dgm:pt>
    <dgm:pt modelId="{9320B96A-6B3E-467A-ADBB-D2DF944424B4}" type="sibTrans" cxnId="{A1C4F539-8CF5-47AD-A52E-164345BF1B7C}">
      <dgm:prSet/>
      <dgm:spPr/>
      <dgm:t>
        <a:bodyPr/>
        <a:lstStyle/>
        <a:p>
          <a:endParaRPr lang="id-ID"/>
        </a:p>
      </dgm:t>
    </dgm:pt>
    <dgm:pt modelId="{D8DA9108-150B-4497-A58D-7D4D20E69546}">
      <dgm:prSet phldrT="[Text]" custT="1"/>
      <dgm:spPr/>
      <dgm:t>
        <a:bodyPr/>
        <a:lstStyle/>
        <a:p>
          <a:r>
            <a:rPr lang="id-ID" sz="2000" dirty="0" smtClean="0"/>
            <a:t>Pertumbuhan industri perbankan yang sangat pesat disertai dengan semakin</a:t>
          </a:r>
          <a:r>
            <a:rPr lang="en-US" sz="2000" dirty="0" smtClean="0"/>
            <a:t> </a:t>
          </a:r>
          <a:r>
            <a:rPr lang="id-ID" sz="2000" dirty="0" smtClean="0"/>
            <a:t>kompleksnya kegiatan usaha bank menyebabkan eksposur risiko kegiatan usaha</a:t>
          </a:r>
          <a:r>
            <a:rPr lang="en-US" sz="2000" dirty="0" smtClean="0"/>
            <a:t> </a:t>
          </a:r>
          <a:r>
            <a:rPr lang="id-ID" sz="2000" dirty="0" smtClean="0"/>
            <a:t>Bank juga semakin besar. </a:t>
          </a:r>
          <a:endParaRPr lang="id-ID" sz="2000" dirty="0"/>
        </a:p>
      </dgm:t>
    </dgm:pt>
    <dgm:pt modelId="{CFEAB40A-1D48-4CF1-8320-87804AE34755}" type="parTrans" cxnId="{E40D617C-99AF-4D25-B2F4-605B0B2D759C}">
      <dgm:prSet/>
      <dgm:spPr/>
      <dgm:t>
        <a:bodyPr/>
        <a:lstStyle/>
        <a:p>
          <a:endParaRPr lang="id-ID"/>
        </a:p>
      </dgm:t>
    </dgm:pt>
    <dgm:pt modelId="{3436C2E0-AA57-4361-9DDA-0D4B07435E56}" type="sibTrans" cxnId="{E40D617C-99AF-4D25-B2F4-605B0B2D759C}">
      <dgm:prSet/>
      <dgm:spPr/>
      <dgm:t>
        <a:bodyPr/>
        <a:lstStyle/>
        <a:p>
          <a:endParaRPr lang="id-ID"/>
        </a:p>
      </dgm:t>
    </dgm:pt>
    <dgm:pt modelId="{09248A1F-CFA8-46E6-80A1-CD776CD96D55}">
      <dgm:prSet phldrT="[Text]"/>
      <dgm:spPr/>
      <dgm:t>
        <a:bodyPr/>
        <a:lstStyle/>
        <a:p>
          <a:pPr algn="l"/>
          <a:r>
            <a:rPr lang="id-ID" dirty="0" smtClean="0"/>
            <a:t>Agar bank tetap dapat melakukan kegiatan usaha</a:t>
          </a:r>
          <a:r>
            <a:rPr lang="en-US" dirty="0" smtClean="0"/>
            <a:t> </a:t>
          </a:r>
          <a:r>
            <a:rPr lang="sv-SE" dirty="0" smtClean="0"/>
            <a:t>secara berkesinambungan dan mengikuti prinsip kehati-hatian maka perlu </a:t>
          </a:r>
          <a:r>
            <a:rPr lang="id-ID" dirty="0" smtClean="0"/>
            <a:t>penerapan</a:t>
          </a:r>
          <a:r>
            <a:rPr lang="en-US" dirty="0" smtClean="0"/>
            <a:t> </a:t>
          </a:r>
          <a:r>
            <a:rPr lang="id-ID" dirty="0" smtClean="0"/>
            <a:t>prinsip-prinsip </a:t>
          </a:r>
          <a:r>
            <a:rPr lang="en-US" dirty="0" smtClean="0"/>
            <a:t>: </a:t>
          </a:r>
          <a:endParaRPr lang="id-ID" dirty="0"/>
        </a:p>
      </dgm:t>
    </dgm:pt>
    <dgm:pt modelId="{2BB71610-B32C-4C74-8D98-3DECF299F655}" type="parTrans" cxnId="{E818B940-1068-4CE7-BF54-4A893C537859}">
      <dgm:prSet/>
      <dgm:spPr/>
      <dgm:t>
        <a:bodyPr/>
        <a:lstStyle/>
        <a:p>
          <a:endParaRPr lang="id-ID"/>
        </a:p>
      </dgm:t>
    </dgm:pt>
    <dgm:pt modelId="{193148EE-112C-493C-A883-82DC9ADF26F3}" type="sibTrans" cxnId="{E818B940-1068-4CE7-BF54-4A893C537859}">
      <dgm:prSet/>
      <dgm:spPr/>
      <dgm:t>
        <a:bodyPr/>
        <a:lstStyle/>
        <a:p>
          <a:endParaRPr lang="id-ID"/>
        </a:p>
      </dgm:t>
    </dgm:pt>
    <dgm:pt modelId="{C2A2ED65-C4DE-4101-AC07-E90354190262}">
      <dgm:prSet phldrT="[Text]"/>
      <dgm:spPr/>
      <dgm:t>
        <a:bodyPr/>
        <a:lstStyle/>
        <a:p>
          <a:pPr algn="just"/>
          <a:r>
            <a:rPr lang="en-US" dirty="0" smtClean="0"/>
            <a:t>1. T</a:t>
          </a:r>
          <a:r>
            <a:rPr lang="id-ID" dirty="0" smtClean="0"/>
            <a:t>ata kelola usaha yang baik (</a:t>
          </a:r>
          <a:r>
            <a:rPr lang="en-US" i="1" dirty="0" smtClean="0"/>
            <a:t>GCG</a:t>
          </a:r>
          <a:r>
            <a:rPr lang="id-ID" dirty="0" smtClean="0"/>
            <a:t>)</a:t>
          </a:r>
          <a:r>
            <a:rPr lang="en-US" dirty="0" smtClean="0"/>
            <a:t>                          </a:t>
          </a:r>
        </a:p>
        <a:p>
          <a:pPr algn="l"/>
          <a:r>
            <a:rPr lang="en-US" dirty="0" smtClean="0"/>
            <a:t>2. M</a:t>
          </a:r>
          <a:r>
            <a:rPr lang="id-ID" dirty="0" smtClean="0"/>
            <a:t>anajemen risiko secara efektif. </a:t>
          </a:r>
          <a:endParaRPr lang="id-ID" dirty="0"/>
        </a:p>
      </dgm:t>
    </dgm:pt>
    <dgm:pt modelId="{43B6A772-AE77-4983-8BF3-76D5B2451028}" type="parTrans" cxnId="{C7B52ABD-58C8-4168-BD86-39BD9561CC88}">
      <dgm:prSet/>
      <dgm:spPr/>
      <dgm:t>
        <a:bodyPr/>
        <a:lstStyle/>
        <a:p>
          <a:endParaRPr lang="id-ID"/>
        </a:p>
      </dgm:t>
    </dgm:pt>
    <dgm:pt modelId="{A978FAC3-17B6-4882-B8AB-C1CEB21B99CC}" type="sibTrans" cxnId="{C7B52ABD-58C8-4168-BD86-39BD9561CC88}">
      <dgm:prSet/>
      <dgm:spPr/>
      <dgm:t>
        <a:bodyPr/>
        <a:lstStyle/>
        <a:p>
          <a:endParaRPr lang="id-ID"/>
        </a:p>
      </dgm:t>
    </dgm:pt>
    <dgm:pt modelId="{D6C5998B-5972-48E6-BBBF-E097906A56EB}">
      <dgm:prSet phldrT="[Text]" custT="1"/>
      <dgm:spPr/>
      <dgm:t>
        <a:bodyPr/>
        <a:lstStyle/>
        <a:p>
          <a:r>
            <a:rPr lang="en-US" sz="3200" dirty="0" smtClean="0"/>
            <a:t>GCG </a:t>
          </a:r>
          <a:r>
            <a:rPr lang="en-US" sz="3200" dirty="0" err="1" smtClean="0"/>
            <a:t>dan</a:t>
          </a:r>
          <a:r>
            <a:rPr lang="en-US" sz="3200" dirty="0" smtClean="0"/>
            <a:t> </a:t>
          </a:r>
          <a:r>
            <a:rPr lang="en-US" sz="3200" dirty="0" err="1" smtClean="0"/>
            <a:t>Manajemen</a:t>
          </a:r>
          <a:r>
            <a:rPr lang="en-US" sz="3200" dirty="0" smtClean="0"/>
            <a:t> </a:t>
          </a:r>
          <a:r>
            <a:rPr lang="en-US" sz="3200" dirty="0" err="1" smtClean="0"/>
            <a:t>Risiko</a:t>
          </a:r>
          <a:endParaRPr lang="id-ID" sz="3200" dirty="0"/>
        </a:p>
      </dgm:t>
    </dgm:pt>
    <dgm:pt modelId="{E20258D5-1B61-41D6-8A24-E49EB947ED41}" type="sibTrans" cxnId="{A5A82133-641F-45A4-AE04-A19ED78CDD64}">
      <dgm:prSet/>
      <dgm:spPr/>
      <dgm:t>
        <a:bodyPr/>
        <a:lstStyle/>
        <a:p>
          <a:endParaRPr lang="id-ID"/>
        </a:p>
      </dgm:t>
    </dgm:pt>
    <dgm:pt modelId="{50F85B82-0F0C-4466-9E8F-240E5B700FFA}" type="parTrans" cxnId="{A5A82133-641F-45A4-AE04-A19ED78CDD64}">
      <dgm:prSet/>
      <dgm:spPr/>
      <dgm:t>
        <a:bodyPr/>
        <a:lstStyle/>
        <a:p>
          <a:endParaRPr lang="id-ID"/>
        </a:p>
      </dgm:t>
    </dgm:pt>
    <dgm:pt modelId="{5242F6DF-3674-451C-96C1-77477BFB9C0C}" type="pres">
      <dgm:prSet presAssocID="{E7A8F1A9-4B9B-4FE8-A829-C91334914117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A86056C9-2951-4D7A-AC1D-DC5642EA33B2}" type="pres">
      <dgm:prSet presAssocID="{D6C5998B-5972-48E6-BBBF-E097906A56EB}" presName="boxAndChildren" presStyleCnt="0"/>
      <dgm:spPr/>
    </dgm:pt>
    <dgm:pt modelId="{9CC8FA7F-F7DA-4739-8661-64A4B8218F7D}" type="pres">
      <dgm:prSet presAssocID="{D6C5998B-5972-48E6-BBBF-E097906A56EB}" presName="parentTextBox" presStyleLbl="node1" presStyleIdx="0" presStyleCnt="2"/>
      <dgm:spPr/>
      <dgm:t>
        <a:bodyPr/>
        <a:lstStyle/>
        <a:p>
          <a:endParaRPr lang="id-ID"/>
        </a:p>
      </dgm:t>
    </dgm:pt>
    <dgm:pt modelId="{36B592A2-B50B-43DD-BFF6-0E6EB96F5102}" type="pres">
      <dgm:prSet presAssocID="{D6C5998B-5972-48E6-BBBF-E097906A56EB}" presName="entireBox" presStyleLbl="node1" presStyleIdx="0" presStyleCnt="2"/>
      <dgm:spPr/>
      <dgm:t>
        <a:bodyPr/>
        <a:lstStyle/>
        <a:p>
          <a:endParaRPr lang="id-ID"/>
        </a:p>
      </dgm:t>
    </dgm:pt>
    <dgm:pt modelId="{ABFBF6E0-0771-4319-9577-CCB6C672FE5A}" type="pres">
      <dgm:prSet presAssocID="{D6C5998B-5972-48E6-BBBF-E097906A56EB}" presName="descendantBox" presStyleCnt="0"/>
      <dgm:spPr/>
    </dgm:pt>
    <dgm:pt modelId="{C998906B-9CCD-4871-97FD-E22924891FF7}" type="pres">
      <dgm:prSet presAssocID="{09248A1F-CFA8-46E6-80A1-CD776CD96D55}" presName="childTextBox" presStyleLbl="fgAccFollowNode1" presStyleIdx="0" presStyleCnt="3" custScaleX="115489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BBC088B8-07D0-4574-B993-730DBEEE361C}" type="pres">
      <dgm:prSet presAssocID="{C2A2ED65-C4DE-4101-AC07-E90354190262}" presName="childTextBox" presStyleLbl="f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938BD3CE-E616-45CE-A7B8-3D1C2776B4FF}" type="pres">
      <dgm:prSet presAssocID="{9320B96A-6B3E-467A-ADBB-D2DF944424B4}" presName="sp" presStyleCnt="0"/>
      <dgm:spPr/>
    </dgm:pt>
    <dgm:pt modelId="{1E8C2A7F-B7BF-4B27-B128-7AB13BE91B64}" type="pres">
      <dgm:prSet presAssocID="{67A1D8AD-11B5-4F7F-9A65-BE7EC5841383}" presName="arrowAndChildren" presStyleCnt="0"/>
      <dgm:spPr/>
    </dgm:pt>
    <dgm:pt modelId="{3AA0BEC5-A356-49F5-9738-B86D2E472528}" type="pres">
      <dgm:prSet presAssocID="{67A1D8AD-11B5-4F7F-9A65-BE7EC5841383}" presName="parentTextArrow" presStyleLbl="node1" presStyleIdx="0" presStyleCnt="2"/>
      <dgm:spPr/>
      <dgm:t>
        <a:bodyPr/>
        <a:lstStyle/>
        <a:p>
          <a:endParaRPr lang="id-ID"/>
        </a:p>
      </dgm:t>
    </dgm:pt>
    <dgm:pt modelId="{918583E0-EDA2-44E1-91E9-190B69435D8F}" type="pres">
      <dgm:prSet presAssocID="{67A1D8AD-11B5-4F7F-9A65-BE7EC5841383}" presName="arrow" presStyleLbl="node1" presStyleIdx="1" presStyleCnt="2" custLinFactNeighborX="1786" custLinFactNeighborY="-74"/>
      <dgm:spPr/>
      <dgm:t>
        <a:bodyPr/>
        <a:lstStyle/>
        <a:p>
          <a:endParaRPr lang="id-ID"/>
        </a:p>
      </dgm:t>
    </dgm:pt>
    <dgm:pt modelId="{59FE39FE-A416-4B79-8135-7D0540A0C043}" type="pres">
      <dgm:prSet presAssocID="{67A1D8AD-11B5-4F7F-9A65-BE7EC5841383}" presName="descendantArrow" presStyleCnt="0"/>
      <dgm:spPr/>
    </dgm:pt>
    <dgm:pt modelId="{0922545B-D943-48C7-B3D4-880E9397A167}" type="pres">
      <dgm:prSet presAssocID="{D8DA9108-150B-4497-A58D-7D4D20E69546}" presName="childTextArrow" presStyleLbl="fgAccFollowNode1" presStyleIdx="2" presStyleCnt="3" custScaleX="100000" custScaleY="114017" custLinFactNeighborY="-7567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8DE98432-BE78-4CBB-9459-4C724F546235}" type="presOf" srcId="{D8DA9108-150B-4497-A58D-7D4D20E69546}" destId="{0922545B-D943-48C7-B3D4-880E9397A167}" srcOrd="0" destOrd="0" presId="urn:microsoft.com/office/officeart/2005/8/layout/process4"/>
    <dgm:cxn modelId="{D0708D9E-E082-4027-AC81-75B3C14513C9}" type="presOf" srcId="{E7A8F1A9-4B9B-4FE8-A829-C91334914117}" destId="{5242F6DF-3674-451C-96C1-77477BFB9C0C}" srcOrd="0" destOrd="0" presId="urn:microsoft.com/office/officeart/2005/8/layout/process4"/>
    <dgm:cxn modelId="{1786B47E-0DFA-4521-8AC5-D92F67B2B796}" type="presOf" srcId="{67A1D8AD-11B5-4F7F-9A65-BE7EC5841383}" destId="{3AA0BEC5-A356-49F5-9738-B86D2E472528}" srcOrd="0" destOrd="0" presId="urn:microsoft.com/office/officeart/2005/8/layout/process4"/>
    <dgm:cxn modelId="{E818B940-1068-4CE7-BF54-4A893C537859}" srcId="{D6C5998B-5972-48E6-BBBF-E097906A56EB}" destId="{09248A1F-CFA8-46E6-80A1-CD776CD96D55}" srcOrd="0" destOrd="0" parTransId="{2BB71610-B32C-4C74-8D98-3DECF299F655}" sibTransId="{193148EE-112C-493C-A883-82DC9ADF26F3}"/>
    <dgm:cxn modelId="{EF59EFE6-1C5C-4C54-89F2-E5F171056569}" type="presOf" srcId="{09248A1F-CFA8-46E6-80A1-CD776CD96D55}" destId="{C998906B-9CCD-4871-97FD-E22924891FF7}" srcOrd="0" destOrd="0" presId="urn:microsoft.com/office/officeart/2005/8/layout/process4"/>
    <dgm:cxn modelId="{A1C4F539-8CF5-47AD-A52E-164345BF1B7C}" srcId="{E7A8F1A9-4B9B-4FE8-A829-C91334914117}" destId="{67A1D8AD-11B5-4F7F-9A65-BE7EC5841383}" srcOrd="0" destOrd="0" parTransId="{C37F031E-2E0F-4E34-8936-CD605DE43E7D}" sibTransId="{9320B96A-6B3E-467A-ADBB-D2DF944424B4}"/>
    <dgm:cxn modelId="{A5A82133-641F-45A4-AE04-A19ED78CDD64}" srcId="{E7A8F1A9-4B9B-4FE8-A829-C91334914117}" destId="{D6C5998B-5972-48E6-BBBF-E097906A56EB}" srcOrd="1" destOrd="0" parTransId="{50F85B82-0F0C-4466-9E8F-240E5B700FFA}" sibTransId="{E20258D5-1B61-41D6-8A24-E49EB947ED41}"/>
    <dgm:cxn modelId="{2BA9E2A9-1C71-486B-B96E-A9FEE4D44C25}" type="presOf" srcId="{67A1D8AD-11B5-4F7F-9A65-BE7EC5841383}" destId="{918583E0-EDA2-44E1-91E9-190B69435D8F}" srcOrd="1" destOrd="0" presId="urn:microsoft.com/office/officeart/2005/8/layout/process4"/>
    <dgm:cxn modelId="{E40D617C-99AF-4D25-B2F4-605B0B2D759C}" srcId="{67A1D8AD-11B5-4F7F-9A65-BE7EC5841383}" destId="{D8DA9108-150B-4497-A58D-7D4D20E69546}" srcOrd="0" destOrd="0" parTransId="{CFEAB40A-1D48-4CF1-8320-87804AE34755}" sibTransId="{3436C2E0-AA57-4361-9DDA-0D4B07435E56}"/>
    <dgm:cxn modelId="{C405E9BA-B242-4C26-8855-847FE3D16C0D}" type="presOf" srcId="{D6C5998B-5972-48E6-BBBF-E097906A56EB}" destId="{9CC8FA7F-F7DA-4739-8661-64A4B8218F7D}" srcOrd="0" destOrd="0" presId="urn:microsoft.com/office/officeart/2005/8/layout/process4"/>
    <dgm:cxn modelId="{03444DA8-FCBC-45E9-AE3C-1BE9267D838A}" type="presOf" srcId="{D6C5998B-5972-48E6-BBBF-E097906A56EB}" destId="{36B592A2-B50B-43DD-BFF6-0E6EB96F5102}" srcOrd="1" destOrd="0" presId="urn:microsoft.com/office/officeart/2005/8/layout/process4"/>
    <dgm:cxn modelId="{65A1FBF5-3042-4FA9-B8AD-17EF2C832E74}" type="presOf" srcId="{C2A2ED65-C4DE-4101-AC07-E90354190262}" destId="{BBC088B8-07D0-4574-B993-730DBEEE361C}" srcOrd="0" destOrd="0" presId="urn:microsoft.com/office/officeart/2005/8/layout/process4"/>
    <dgm:cxn modelId="{C7B52ABD-58C8-4168-BD86-39BD9561CC88}" srcId="{D6C5998B-5972-48E6-BBBF-E097906A56EB}" destId="{C2A2ED65-C4DE-4101-AC07-E90354190262}" srcOrd="1" destOrd="0" parTransId="{43B6A772-AE77-4983-8BF3-76D5B2451028}" sibTransId="{A978FAC3-17B6-4882-B8AB-C1CEB21B99CC}"/>
    <dgm:cxn modelId="{153D2EE5-0BC9-4B6D-AC65-82C121DAB27A}" type="presParOf" srcId="{5242F6DF-3674-451C-96C1-77477BFB9C0C}" destId="{A86056C9-2951-4D7A-AC1D-DC5642EA33B2}" srcOrd="0" destOrd="0" presId="urn:microsoft.com/office/officeart/2005/8/layout/process4"/>
    <dgm:cxn modelId="{E13DEBA0-C906-4F8D-9926-13093D32E537}" type="presParOf" srcId="{A86056C9-2951-4D7A-AC1D-DC5642EA33B2}" destId="{9CC8FA7F-F7DA-4739-8661-64A4B8218F7D}" srcOrd="0" destOrd="0" presId="urn:microsoft.com/office/officeart/2005/8/layout/process4"/>
    <dgm:cxn modelId="{58483336-E3F9-4095-998C-2AC001C53ADB}" type="presParOf" srcId="{A86056C9-2951-4D7A-AC1D-DC5642EA33B2}" destId="{36B592A2-B50B-43DD-BFF6-0E6EB96F5102}" srcOrd="1" destOrd="0" presId="urn:microsoft.com/office/officeart/2005/8/layout/process4"/>
    <dgm:cxn modelId="{3F134829-9119-4856-9617-F009E913877B}" type="presParOf" srcId="{A86056C9-2951-4D7A-AC1D-DC5642EA33B2}" destId="{ABFBF6E0-0771-4319-9577-CCB6C672FE5A}" srcOrd="2" destOrd="0" presId="urn:microsoft.com/office/officeart/2005/8/layout/process4"/>
    <dgm:cxn modelId="{9BBB4808-E5C3-4F86-BDBF-F6A2C3DA6ED4}" type="presParOf" srcId="{ABFBF6E0-0771-4319-9577-CCB6C672FE5A}" destId="{C998906B-9CCD-4871-97FD-E22924891FF7}" srcOrd="0" destOrd="0" presId="urn:microsoft.com/office/officeart/2005/8/layout/process4"/>
    <dgm:cxn modelId="{C82E95F8-E47B-4DA6-964B-C7013A92391B}" type="presParOf" srcId="{ABFBF6E0-0771-4319-9577-CCB6C672FE5A}" destId="{BBC088B8-07D0-4574-B993-730DBEEE361C}" srcOrd="1" destOrd="0" presId="urn:microsoft.com/office/officeart/2005/8/layout/process4"/>
    <dgm:cxn modelId="{7CBD4B17-5E89-4A3C-A73C-4D24AB04B3C3}" type="presParOf" srcId="{5242F6DF-3674-451C-96C1-77477BFB9C0C}" destId="{938BD3CE-E616-45CE-A7B8-3D1C2776B4FF}" srcOrd="1" destOrd="0" presId="urn:microsoft.com/office/officeart/2005/8/layout/process4"/>
    <dgm:cxn modelId="{24395AFC-E40F-4600-B078-DDF6249B2CA9}" type="presParOf" srcId="{5242F6DF-3674-451C-96C1-77477BFB9C0C}" destId="{1E8C2A7F-B7BF-4B27-B128-7AB13BE91B64}" srcOrd="2" destOrd="0" presId="urn:microsoft.com/office/officeart/2005/8/layout/process4"/>
    <dgm:cxn modelId="{BBAB355D-706E-43B3-A90E-7C4342594DB4}" type="presParOf" srcId="{1E8C2A7F-B7BF-4B27-B128-7AB13BE91B64}" destId="{3AA0BEC5-A356-49F5-9738-B86D2E472528}" srcOrd="0" destOrd="0" presId="urn:microsoft.com/office/officeart/2005/8/layout/process4"/>
    <dgm:cxn modelId="{CBD8A80E-DB3F-4FEE-85BD-04F1E850A1E8}" type="presParOf" srcId="{1E8C2A7F-B7BF-4B27-B128-7AB13BE91B64}" destId="{918583E0-EDA2-44E1-91E9-190B69435D8F}" srcOrd="1" destOrd="0" presId="urn:microsoft.com/office/officeart/2005/8/layout/process4"/>
    <dgm:cxn modelId="{4329AF7C-DD0D-4E6C-BD43-66E71B4D670F}" type="presParOf" srcId="{1E8C2A7F-B7BF-4B27-B128-7AB13BE91B64}" destId="{59FE39FE-A416-4B79-8135-7D0540A0C043}" srcOrd="2" destOrd="0" presId="urn:microsoft.com/office/officeart/2005/8/layout/process4"/>
    <dgm:cxn modelId="{259D9822-E76E-47EE-9ACF-D427AB99CE29}" type="presParOf" srcId="{59FE39FE-A416-4B79-8135-7D0540A0C043}" destId="{0922545B-D943-48C7-B3D4-880E9397A167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3524A4A-B3A5-4AB3-923D-5481A8D847A3}" type="doc">
      <dgm:prSet loTypeId="urn:microsoft.com/office/officeart/2005/8/layout/vProcess5" loCatId="process" qsTypeId="urn:microsoft.com/office/officeart/2005/8/quickstyle/simple1" qsCatId="simple" csTypeId="urn:microsoft.com/office/officeart/2005/8/colors/colorful2" csCatId="colorful" phldr="1"/>
      <dgm:spPr/>
    </dgm:pt>
    <dgm:pt modelId="{6302EB96-A926-4FAB-8F8E-E6095DCC89E5}">
      <dgm:prSet phldrT="[Text]" custT="1"/>
      <dgm:spPr/>
      <dgm:t>
        <a:bodyPr/>
        <a:lstStyle/>
        <a:p>
          <a:pPr marL="0" marR="0" indent="0" algn="just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n-US" sz="2400" dirty="0" smtClean="0"/>
        </a:p>
        <a:p>
          <a:pPr marL="0" marR="0" indent="0" algn="just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2400" dirty="0" smtClean="0"/>
            <a:t>F</a:t>
          </a:r>
          <a:r>
            <a:rPr lang="id-ID" sz="2400" dirty="0" smtClean="0"/>
            <a:t>aktor yang menentukan keberhasilan dan efektivitas manajemen</a:t>
          </a:r>
          <a:r>
            <a:rPr lang="en-US" sz="2400" dirty="0" smtClean="0"/>
            <a:t> </a:t>
          </a:r>
          <a:r>
            <a:rPr lang="sv-SE" sz="2400" dirty="0" smtClean="0"/>
            <a:t>risiko pada industri perbankan adalah :</a:t>
          </a:r>
        </a:p>
        <a:p>
          <a:pPr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dirty="0" smtClean="0"/>
        </a:p>
        <a:p>
          <a:endParaRPr lang="id-ID" dirty="0"/>
        </a:p>
      </dgm:t>
    </dgm:pt>
    <dgm:pt modelId="{3EEC5DCB-417A-49DB-A753-84863E62B9CB}" type="parTrans" cxnId="{8B58B0FE-5BD0-49F5-909B-0B06FD90B776}">
      <dgm:prSet/>
      <dgm:spPr/>
      <dgm:t>
        <a:bodyPr/>
        <a:lstStyle/>
        <a:p>
          <a:endParaRPr lang="id-ID"/>
        </a:p>
      </dgm:t>
    </dgm:pt>
    <dgm:pt modelId="{C5EFD842-9346-4687-ACA7-DD2AC7811F01}" type="sibTrans" cxnId="{8B58B0FE-5BD0-49F5-909B-0B06FD90B776}">
      <dgm:prSet/>
      <dgm:spPr/>
      <dgm:t>
        <a:bodyPr/>
        <a:lstStyle/>
        <a:p>
          <a:endParaRPr lang="id-ID"/>
        </a:p>
      </dgm:t>
    </dgm:pt>
    <dgm:pt modelId="{B069DB9B-0E51-4668-BCB9-A9B69F4E797E}">
      <dgm:prSet phldrT="[Text]" custT="1"/>
      <dgm:spPr/>
      <dgm:t>
        <a:bodyPr/>
        <a:lstStyle/>
        <a:p>
          <a:pPr algn="just"/>
          <a:r>
            <a:rPr lang="sv-SE" sz="2400" dirty="0" smtClean="0"/>
            <a:t>Keahlian dan kompetensi sumber daya </a:t>
          </a:r>
          <a:r>
            <a:rPr lang="id-ID" sz="2400" dirty="0" smtClean="0"/>
            <a:t>manusia di bidang manajemen risiko bank</a:t>
          </a:r>
          <a:endParaRPr lang="id-ID" sz="2400" dirty="0"/>
        </a:p>
      </dgm:t>
    </dgm:pt>
    <dgm:pt modelId="{2F98CF10-EE5B-4EE5-B300-B53D8E25283A}" type="parTrans" cxnId="{3F3CF45A-2D67-4DC2-ABA1-CD1FFF05BBF1}">
      <dgm:prSet/>
      <dgm:spPr/>
      <dgm:t>
        <a:bodyPr/>
        <a:lstStyle/>
        <a:p>
          <a:endParaRPr lang="id-ID"/>
        </a:p>
      </dgm:t>
    </dgm:pt>
    <dgm:pt modelId="{24F1D663-5C1B-41DC-887F-D9ACAA7F8BF1}" type="sibTrans" cxnId="{3F3CF45A-2D67-4DC2-ABA1-CD1FFF05BBF1}">
      <dgm:prSet/>
      <dgm:spPr/>
      <dgm:t>
        <a:bodyPr/>
        <a:lstStyle/>
        <a:p>
          <a:endParaRPr lang="id-ID"/>
        </a:p>
      </dgm:t>
    </dgm:pt>
    <dgm:pt modelId="{4EC08FD8-11C8-45DC-897F-BA5BF6B375FC}">
      <dgm:prSet phldrT="[Text]" custT="1"/>
      <dgm:spPr/>
      <dgm:t>
        <a:bodyPr/>
        <a:lstStyle/>
        <a:p>
          <a:pPr marL="0" marR="0" indent="0" algn="just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n-US" sz="1800" dirty="0" smtClean="0"/>
        </a:p>
        <a:p>
          <a:pPr marL="0" marR="0" indent="0" algn="just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n-US" sz="2000" dirty="0" smtClean="0"/>
        </a:p>
        <a:p>
          <a:pPr marL="0" marR="0" indent="0" algn="just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id-ID" sz="2000" dirty="0" smtClean="0"/>
            <a:t>Pengurus dan Pejabat Bank perlu</a:t>
          </a:r>
          <a:r>
            <a:rPr lang="en-US" sz="2000" dirty="0" smtClean="0"/>
            <a:t> </a:t>
          </a:r>
          <a:r>
            <a:rPr lang="fi-FI" sz="2000" dirty="0" smtClean="0"/>
            <a:t>meningkatkan pengetahuan, keterampilan dan kemampuan manajemen risiko </a:t>
          </a:r>
          <a:r>
            <a:rPr lang="id-ID" sz="2000" dirty="0" smtClean="0"/>
            <a:t>melalui Sertifikasi Manajemen Risiko</a:t>
          </a:r>
        </a:p>
        <a:p>
          <a:pPr algn="just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dirty="0" smtClean="0"/>
        </a:p>
        <a:p>
          <a:endParaRPr lang="id-ID" dirty="0"/>
        </a:p>
      </dgm:t>
    </dgm:pt>
    <dgm:pt modelId="{63403E0A-A2DF-4383-83AA-D824BA91F4AF}" type="parTrans" cxnId="{C712A893-824A-4690-B6D8-F67D74493F4E}">
      <dgm:prSet/>
      <dgm:spPr/>
      <dgm:t>
        <a:bodyPr/>
        <a:lstStyle/>
        <a:p>
          <a:endParaRPr lang="id-ID"/>
        </a:p>
      </dgm:t>
    </dgm:pt>
    <dgm:pt modelId="{BD204217-BDA4-470F-9DD2-B6028C27062C}" type="sibTrans" cxnId="{C712A893-824A-4690-B6D8-F67D74493F4E}">
      <dgm:prSet/>
      <dgm:spPr/>
      <dgm:t>
        <a:bodyPr/>
        <a:lstStyle/>
        <a:p>
          <a:endParaRPr lang="id-ID"/>
        </a:p>
      </dgm:t>
    </dgm:pt>
    <dgm:pt modelId="{30549D67-1C3B-4F72-A392-3F9CA40F904B}" type="pres">
      <dgm:prSet presAssocID="{83524A4A-B3A5-4AB3-923D-5481A8D847A3}" presName="outerComposite" presStyleCnt="0">
        <dgm:presLayoutVars>
          <dgm:chMax val="5"/>
          <dgm:dir/>
          <dgm:resizeHandles val="exact"/>
        </dgm:presLayoutVars>
      </dgm:prSet>
      <dgm:spPr/>
    </dgm:pt>
    <dgm:pt modelId="{318A9EB8-5632-4D87-8077-4A3EFD0C96F4}" type="pres">
      <dgm:prSet presAssocID="{83524A4A-B3A5-4AB3-923D-5481A8D847A3}" presName="dummyMaxCanvas" presStyleCnt="0">
        <dgm:presLayoutVars/>
      </dgm:prSet>
      <dgm:spPr/>
    </dgm:pt>
    <dgm:pt modelId="{8F10D872-EB9B-4A99-A9B3-0AEE0D3FFF34}" type="pres">
      <dgm:prSet presAssocID="{83524A4A-B3A5-4AB3-923D-5481A8D847A3}" presName="ThreeNodes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CB8C6BC5-E867-47AD-AE3D-1481F23B7B11}" type="pres">
      <dgm:prSet presAssocID="{83524A4A-B3A5-4AB3-923D-5481A8D847A3}" presName="ThreeNodes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D45AE130-4CDE-4300-B57E-942FF26E748C}" type="pres">
      <dgm:prSet presAssocID="{83524A4A-B3A5-4AB3-923D-5481A8D847A3}" presName="ThreeNodes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32AB545C-5E6F-430A-A67E-3ACA5DC81537}" type="pres">
      <dgm:prSet presAssocID="{83524A4A-B3A5-4AB3-923D-5481A8D847A3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A0C02389-5BC9-4C60-9746-2DFB86D8807D}" type="pres">
      <dgm:prSet presAssocID="{83524A4A-B3A5-4AB3-923D-5481A8D847A3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334E87DC-19AE-415F-B964-D80618C1F4CD}" type="pres">
      <dgm:prSet presAssocID="{83524A4A-B3A5-4AB3-923D-5481A8D847A3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B59C0922-B8D2-46BB-9AE6-539A0CAA9ABD}" type="pres">
      <dgm:prSet presAssocID="{83524A4A-B3A5-4AB3-923D-5481A8D847A3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E022A450-10B5-4210-A8F7-925085050C29}" type="pres">
      <dgm:prSet presAssocID="{83524A4A-B3A5-4AB3-923D-5481A8D847A3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6450E0C5-9406-4930-9E02-B0A9F60D314D}" type="presOf" srcId="{B069DB9B-0E51-4668-BCB9-A9B69F4E797E}" destId="{B59C0922-B8D2-46BB-9AE6-539A0CAA9ABD}" srcOrd="1" destOrd="0" presId="urn:microsoft.com/office/officeart/2005/8/layout/vProcess5"/>
    <dgm:cxn modelId="{8B58B0FE-5BD0-49F5-909B-0B06FD90B776}" srcId="{83524A4A-B3A5-4AB3-923D-5481A8D847A3}" destId="{6302EB96-A926-4FAB-8F8E-E6095DCC89E5}" srcOrd="0" destOrd="0" parTransId="{3EEC5DCB-417A-49DB-A753-84863E62B9CB}" sibTransId="{C5EFD842-9346-4687-ACA7-DD2AC7811F01}"/>
    <dgm:cxn modelId="{8DA2EF68-AEED-41F3-A5E2-A55C66928378}" type="presOf" srcId="{6302EB96-A926-4FAB-8F8E-E6095DCC89E5}" destId="{334E87DC-19AE-415F-B964-D80618C1F4CD}" srcOrd="1" destOrd="0" presId="urn:microsoft.com/office/officeart/2005/8/layout/vProcess5"/>
    <dgm:cxn modelId="{86D96E58-BABA-4BAA-92CB-E5B534A89EA1}" type="presOf" srcId="{C5EFD842-9346-4687-ACA7-DD2AC7811F01}" destId="{32AB545C-5E6F-430A-A67E-3ACA5DC81537}" srcOrd="0" destOrd="0" presId="urn:microsoft.com/office/officeart/2005/8/layout/vProcess5"/>
    <dgm:cxn modelId="{30ECEE37-1E8C-4536-BB2B-31AC361FA011}" type="presOf" srcId="{24F1D663-5C1B-41DC-887F-D9ACAA7F8BF1}" destId="{A0C02389-5BC9-4C60-9746-2DFB86D8807D}" srcOrd="0" destOrd="0" presId="urn:microsoft.com/office/officeart/2005/8/layout/vProcess5"/>
    <dgm:cxn modelId="{C712A893-824A-4690-B6D8-F67D74493F4E}" srcId="{83524A4A-B3A5-4AB3-923D-5481A8D847A3}" destId="{4EC08FD8-11C8-45DC-897F-BA5BF6B375FC}" srcOrd="2" destOrd="0" parTransId="{63403E0A-A2DF-4383-83AA-D824BA91F4AF}" sibTransId="{BD204217-BDA4-470F-9DD2-B6028C27062C}"/>
    <dgm:cxn modelId="{6E10DE71-D55A-4448-94DF-2F1480713371}" type="presOf" srcId="{4EC08FD8-11C8-45DC-897F-BA5BF6B375FC}" destId="{E022A450-10B5-4210-A8F7-925085050C29}" srcOrd="1" destOrd="0" presId="urn:microsoft.com/office/officeart/2005/8/layout/vProcess5"/>
    <dgm:cxn modelId="{D8424AFF-31B6-4186-8A90-2E44971C5CF0}" type="presOf" srcId="{4EC08FD8-11C8-45DC-897F-BA5BF6B375FC}" destId="{D45AE130-4CDE-4300-B57E-942FF26E748C}" srcOrd="0" destOrd="0" presId="urn:microsoft.com/office/officeart/2005/8/layout/vProcess5"/>
    <dgm:cxn modelId="{9511C4FB-A1F6-4D05-9FDD-BC60447ECDAA}" type="presOf" srcId="{83524A4A-B3A5-4AB3-923D-5481A8D847A3}" destId="{30549D67-1C3B-4F72-A392-3F9CA40F904B}" srcOrd="0" destOrd="0" presId="urn:microsoft.com/office/officeart/2005/8/layout/vProcess5"/>
    <dgm:cxn modelId="{3F3CF45A-2D67-4DC2-ABA1-CD1FFF05BBF1}" srcId="{83524A4A-B3A5-4AB3-923D-5481A8D847A3}" destId="{B069DB9B-0E51-4668-BCB9-A9B69F4E797E}" srcOrd="1" destOrd="0" parTransId="{2F98CF10-EE5B-4EE5-B300-B53D8E25283A}" sibTransId="{24F1D663-5C1B-41DC-887F-D9ACAA7F8BF1}"/>
    <dgm:cxn modelId="{44920380-FFA0-422C-88B8-5F34E1128175}" type="presOf" srcId="{6302EB96-A926-4FAB-8F8E-E6095DCC89E5}" destId="{8F10D872-EB9B-4A99-A9B3-0AEE0D3FFF34}" srcOrd="0" destOrd="0" presId="urn:microsoft.com/office/officeart/2005/8/layout/vProcess5"/>
    <dgm:cxn modelId="{C9F54E2E-596C-47A5-B1BB-1A7E12F58129}" type="presOf" srcId="{B069DB9B-0E51-4668-BCB9-A9B69F4E797E}" destId="{CB8C6BC5-E867-47AD-AE3D-1481F23B7B11}" srcOrd="0" destOrd="0" presId="urn:microsoft.com/office/officeart/2005/8/layout/vProcess5"/>
    <dgm:cxn modelId="{0E86FE10-F809-4905-8A39-925133568279}" type="presParOf" srcId="{30549D67-1C3B-4F72-A392-3F9CA40F904B}" destId="{318A9EB8-5632-4D87-8077-4A3EFD0C96F4}" srcOrd="0" destOrd="0" presId="urn:microsoft.com/office/officeart/2005/8/layout/vProcess5"/>
    <dgm:cxn modelId="{960747A3-3962-4D1A-A5D8-B36B7C82029B}" type="presParOf" srcId="{30549D67-1C3B-4F72-A392-3F9CA40F904B}" destId="{8F10D872-EB9B-4A99-A9B3-0AEE0D3FFF34}" srcOrd="1" destOrd="0" presId="urn:microsoft.com/office/officeart/2005/8/layout/vProcess5"/>
    <dgm:cxn modelId="{C4760F7A-C630-4F07-9350-26DB525CA982}" type="presParOf" srcId="{30549D67-1C3B-4F72-A392-3F9CA40F904B}" destId="{CB8C6BC5-E867-47AD-AE3D-1481F23B7B11}" srcOrd="2" destOrd="0" presId="urn:microsoft.com/office/officeart/2005/8/layout/vProcess5"/>
    <dgm:cxn modelId="{DB05626E-4904-4C98-9AEF-D1E85B048ED3}" type="presParOf" srcId="{30549D67-1C3B-4F72-A392-3F9CA40F904B}" destId="{D45AE130-4CDE-4300-B57E-942FF26E748C}" srcOrd="3" destOrd="0" presId="urn:microsoft.com/office/officeart/2005/8/layout/vProcess5"/>
    <dgm:cxn modelId="{3DA5CE27-D7AD-452E-9839-CA2EDADF6B35}" type="presParOf" srcId="{30549D67-1C3B-4F72-A392-3F9CA40F904B}" destId="{32AB545C-5E6F-430A-A67E-3ACA5DC81537}" srcOrd="4" destOrd="0" presId="urn:microsoft.com/office/officeart/2005/8/layout/vProcess5"/>
    <dgm:cxn modelId="{ADA3D436-7E59-4E1F-BE86-B8F07039CB8C}" type="presParOf" srcId="{30549D67-1C3B-4F72-A392-3F9CA40F904B}" destId="{A0C02389-5BC9-4C60-9746-2DFB86D8807D}" srcOrd="5" destOrd="0" presId="urn:microsoft.com/office/officeart/2005/8/layout/vProcess5"/>
    <dgm:cxn modelId="{E2A7FFDE-A97C-46B2-BBF5-0C14757428C9}" type="presParOf" srcId="{30549D67-1C3B-4F72-A392-3F9CA40F904B}" destId="{334E87DC-19AE-415F-B964-D80618C1F4CD}" srcOrd="6" destOrd="0" presId="urn:microsoft.com/office/officeart/2005/8/layout/vProcess5"/>
    <dgm:cxn modelId="{F75CA5CA-1D85-4F90-8F32-AE5F3164063A}" type="presParOf" srcId="{30549D67-1C3B-4F72-A392-3F9CA40F904B}" destId="{B59C0922-B8D2-46BB-9AE6-539A0CAA9ABD}" srcOrd="7" destOrd="0" presId="urn:microsoft.com/office/officeart/2005/8/layout/vProcess5"/>
    <dgm:cxn modelId="{D3962C35-44E4-4E97-8683-51E067B31642}" type="presParOf" srcId="{30549D67-1C3B-4F72-A392-3F9CA40F904B}" destId="{E022A450-10B5-4210-A8F7-925085050C29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8AC96EE-9E3A-415D-A6CE-2AFE0E202FD4}" type="doc">
      <dgm:prSet loTypeId="urn:microsoft.com/office/officeart/2005/8/layout/vList2" loCatId="list" qsTypeId="urn:microsoft.com/office/officeart/2005/8/quickstyle/simple3" qsCatId="simple" csTypeId="urn:microsoft.com/office/officeart/2005/8/colors/accent2_5" csCatId="accent2" phldr="1"/>
      <dgm:spPr/>
      <dgm:t>
        <a:bodyPr/>
        <a:lstStyle/>
        <a:p>
          <a:endParaRPr lang="id-ID"/>
        </a:p>
      </dgm:t>
    </dgm:pt>
    <dgm:pt modelId="{23E7A74C-2B2F-4AAD-8D85-04A0B6830090}">
      <dgm:prSet phldrT="[Text]" custT="1"/>
      <dgm:spPr/>
      <dgm:t>
        <a:bodyPr/>
        <a:lstStyle/>
        <a:p>
          <a:pPr algn="just"/>
          <a:r>
            <a:rPr lang="fi-FI" sz="3200" dirty="0" smtClean="0"/>
            <a:t>Pelaksanaan program sertifikasi manajemen risiko telah </a:t>
          </a:r>
          <a:r>
            <a:rPr lang="id-ID" sz="3200" dirty="0" smtClean="0"/>
            <a:t>memberikan hasil </a:t>
          </a:r>
          <a:r>
            <a:rPr lang="en-US" sz="3600" dirty="0" smtClean="0"/>
            <a:t>:</a:t>
          </a:r>
          <a:endParaRPr lang="id-ID" sz="3600" dirty="0"/>
        </a:p>
      </dgm:t>
    </dgm:pt>
    <dgm:pt modelId="{012337AE-FC31-4580-8F5B-AD3814FACA86}" type="parTrans" cxnId="{938AABE2-B36D-4471-919E-5508B25469DC}">
      <dgm:prSet/>
      <dgm:spPr/>
      <dgm:t>
        <a:bodyPr/>
        <a:lstStyle/>
        <a:p>
          <a:endParaRPr lang="id-ID"/>
        </a:p>
      </dgm:t>
    </dgm:pt>
    <dgm:pt modelId="{F92465B1-7BED-4DA7-8EA7-9E5FCDF63735}" type="sibTrans" cxnId="{938AABE2-B36D-4471-919E-5508B25469DC}">
      <dgm:prSet/>
      <dgm:spPr/>
      <dgm:t>
        <a:bodyPr/>
        <a:lstStyle/>
        <a:p>
          <a:endParaRPr lang="id-ID"/>
        </a:p>
      </dgm:t>
    </dgm:pt>
    <dgm:pt modelId="{0AE60B6A-7596-4E81-B345-124D29EF57E3}">
      <dgm:prSet phldrT="[Text]" custT="1"/>
      <dgm:spPr/>
      <dgm:t>
        <a:bodyPr/>
        <a:lstStyle/>
        <a:p>
          <a:pPr algn="just"/>
          <a:r>
            <a:rPr lang="en-US" sz="2800" dirty="0" smtClean="0"/>
            <a:t>T</a:t>
          </a:r>
          <a:r>
            <a:rPr lang="id-ID" sz="2800" dirty="0" smtClean="0"/>
            <a:t>umbuhnya </a:t>
          </a:r>
          <a:r>
            <a:rPr lang="id-ID" sz="2800" i="1" dirty="0" smtClean="0"/>
            <a:t>risk awareness </a:t>
          </a:r>
          <a:r>
            <a:rPr lang="id-ID" sz="2800" dirty="0" smtClean="0"/>
            <a:t>dan </a:t>
          </a:r>
          <a:r>
            <a:rPr lang="id-ID" sz="2800" i="1" dirty="0" smtClean="0"/>
            <a:t>risk culture </a:t>
          </a:r>
          <a:r>
            <a:rPr lang="id-ID" sz="2800" dirty="0" smtClean="0"/>
            <a:t>pada</a:t>
          </a:r>
          <a:r>
            <a:rPr lang="en-US" sz="2800" dirty="0" smtClean="0"/>
            <a:t> </a:t>
          </a:r>
          <a:r>
            <a:rPr lang="id-ID" sz="2800" dirty="0" smtClean="0"/>
            <a:t>industri perbankan</a:t>
          </a:r>
          <a:endParaRPr lang="id-ID" sz="2800" dirty="0"/>
        </a:p>
      </dgm:t>
    </dgm:pt>
    <dgm:pt modelId="{0F5078BE-0707-42E0-ACEC-3D3FA6F6CA05}" type="parTrans" cxnId="{CE643312-8B47-4653-86A8-0C16EB467F81}">
      <dgm:prSet/>
      <dgm:spPr/>
      <dgm:t>
        <a:bodyPr/>
        <a:lstStyle/>
        <a:p>
          <a:endParaRPr lang="id-ID"/>
        </a:p>
      </dgm:t>
    </dgm:pt>
    <dgm:pt modelId="{C625AC2B-8305-49F9-9651-426D753D5F55}" type="sibTrans" cxnId="{CE643312-8B47-4653-86A8-0C16EB467F81}">
      <dgm:prSet/>
      <dgm:spPr/>
      <dgm:t>
        <a:bodyPr/>
        <a:lstStyle/>
        <a:p>
          <a:endParaRPr lang="id-ID"/>
        </a:p>
      </dgm:t>
    </dgm:pt>
    <dgm:pt modelId="{634DCC2A-A553-431D-9944-BA403FFF2066}">
      <dgm:prSet custT="1"/>
      <dgm:spPr/>
      <dgm:t>
        <a:bodyPr/>
        <a:lstStyle/>
        <a:p>
          <a:pPr algn="just"/>
          <a:r>
            <a:rPr lang="en-US" sz="2800" dirty="0" smtClean="0"/>
            <a:t>M</a:t>
          </a:r>
          <a:r>
            <a:rPr lang="id-ID" sz="2800" dirty="0" smtClean="0"/>
            <a:t>eningkatkan kemampuan bank dalam mengelola risiko</a:t>
          </a:r>
          <a:endParaRPr lang="en-US" sz="2800" dirty="0" smtClean="0"/>
        </a:p>
      </dgm:t>
    </dgm:pt>
    <dgm:pt modelId="{AF04D189-DDC1-40C1-B150-C0505DEEB278}" type="parTrans" cxnId="{C815C983-3648-4435-A090-EEB7FA1766B8}">
      <dgm:prSet/>
      <dgm:spPr/>
      <dgm:t>
        <a:bodyPr/>
        <a:lstStyle/>
        <a:p>
          <a:endParaRPr lang="id-ID"/>
        </a:p>
      </dgm:t>
    </dgm:pt>
    <dgm:pt modelId="{27A80D95-F606-47B8-AA4A-DB29A61CD8F2}" type="sibTrans" cxnId="{C815C983-3648-4435-A090-EEB7FA1766B8}">
      <dgm:prSet/>
      <dgm:spPr/>
      <dgm:t>
        <a:bodyPr/>
        <a:lstStyle/>
        <a:p>
          <a:endParaRPr lang="id-ID"/>
        </a:p>
      </dgm:t>
    </dgm:pt>
    <dgm:pt modelId="{7898B41B-11DF-4621-87EC-6A1444489511}">
      <dgm:prSet custT="1"/>
      <dgm:spPr/>
      <dgm:t>
        <a:bodyPr/>
        <a:lstStyle/>
        <a:p>
          <a:pPr algn="just"/>
          <a:r>
            <a:rPr lang="en-US" sz="2800" dirty="0" smtClean="0"/>
            <a:t>M</a:t>
          </a:r>
          <a:r>
            <a:rPr lang="id-ID" sz="2800" dirty="0" smtClean="0"/>
            <a:t>enghasilkan sumber daya manusia perbankan yang </a:t>
          </a:r>
          <a:r>
            <a:rPr lang="id-ID" sz="2800" i="1" dirty="0" smtClean="0"/>
            <a:t>qualified </a:t>
          </a:r>
          <a:r>
            <a:rPr lang="en-US" sz="2800" i="1" dirty="0" err="1" smtClean="0"/>
            <a:t>dan</a:t>
          </a:r>
          <a:r>
            <a:rPr lang="en-US" sz="2800" i="1" dirty="0" smtClean="0"/>
            <a:t> </a:t>
          </a:r>
          <a:r>
            <a:rPr lang="id-ID" sz="2800" dirty="0" smtClean="0"/>
            <a:t>memiliki</a:t>
          </a:r>
          <a:r>
            <a:rPr lang="en-US" sz="2800" dirty="0" smtClean="0"/>
            <a:t> </a:t>
          </a:r>
          <a:r>
            <a:rPr lang="id-ID" sz="2800" dirty="0" smtClean="0"/>
            <a:t>kompetensi di bidang manajemen risiko. </a:t>
          </a:r>
          <a:endParaRPr lang="en-US" sz="2800" dirty="0" smtClean="0"/>
        </a:p>
      </dgm:t>
    </dgm:pt>
    <dgm:pt modelId="{0569F4A2-8F42-45F7-9172-930ADE9D56DA}" type="parTrans" cxnId="{C13FF74A-F37E-4C3A-8A98-84D2CBCD6CDC}">
      <dgm:prSet/>
      <dgm:spPr/>
      <dgm:t>
        <a:bodyPr/>
        <a:lstStyle/>
        <a:p>
          <a:endParaRPr lang="id-ID"/>
        </a:p>
      </dgm:t>
    </dgm:pt>
    <dgm:pt modelId="{9D6116E5-723C-4972-8C27-12EB4BD65B8E}" type="sibTrans" cxnId="{C13FF74A-F37E-4C3A-8A98-84D2CBCD6CDC}">
      <dgm:prSet/>
      <dgm:spPr/>
      <dgm:t>
        <a:bodyPr/>
        <a:lstStyle/>
        <a:p>
          <a:endParaRPr lang="id-ID"/>
        </a:p>
      </dgm:t>
    </dgm:pt>
    <dgm:pt modelId="{39693EB3-9CBE-44EE-BD4B-0CB378A6266F}" type="pres">
      <dgm:prSet presAssocID="{D8AC96EE-9E3A-415D-A6CE-2AFE0E202FD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B32D3A83-040F-442D-9899-112108C40C7C}" type="pres">
      <dgm:prSet presAssocID="{23E7A74C-2B2F-4AAD-8D85-04A0B6830090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D5420446-2374-4687-A0AD-E6451A164A62}" type="pres">
      <dgm:prSet presAssocID="{23E7A74C-2B2F-4AAD-8D85-04A0B6830090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C815C983-3648-4435-A090-EEB7FA1766B8}" srcId="{23E7A74C-2B2F-4AAD-8D85-04A0B6830090}" destId="{634DCC2A-A553-431D-9944-BA403FFF2066}" srcOrd="1" destOrd="0" parTransId="{AF04D189-DDC1-40C1-B150-C0505DEEB278}" sibTransId="{27A80D95-F606-47B8-AA4A-DB29A61CD8F2}"/>
    <dgm:cxn modelId="{14912DFD-6A93-4FA1-BB0F-41FA5CA0940F}" type="presOf" srcId="{D8AC96EE-9E3A-415D-A6CE-2AFE0E202FD4}" destId="{39693EB3-9CBE-44EE-BD4B-0CB378A6266F}" srcOrd="0" destOrd="0" presId="urn:microsoft.com/office/officeart/2005/8/layout/vList2"/>
    <dgm:cxn modelId="{C13FF74A-F37E-4C3A-8A98-84D2CBCD6CDC}" srcId="{23E7A74C-2B2F-4AAD-8D85-04A0B6830090}" destId="{7898B41B-11DF-4621-87EC-6A1444489511}" srcOrd="2" destOrd="0" parTransId="{0569F4A2-8F42-45F7-9172-930ADE9D56DA}" sibTransId="{9D6116E5-723C-4972-8C27-12EB4BD65B8E}"/>
    <dgm:cxn modelId="{938AABE2-B36D-4471-919E-5508B25469DC}" srcId="{D8AC96EE-9E3A-415D-A6CE-2AFE0E202FD4}" destId="{23E7A74C-2B2F-4AAD-8D85-04A0B6830090}" srcOrd="0" destOrd="0" parTransId="{012337AE-FC31-4580-8F5B-AD3814FACA86}" sibTransId="{F92465B1-7BED-4DA7-8EA7-9E5FCDF63735}"/>
    <dgm:cxn modelId="{80B2AB67-DCA6-4CC1-A61E-67B6ACBB33D8}" type="presOf" srcId="{7898B41B-11DF-4621-87EC-6A1444489511}" destId="{D5420446-2374-4687-A0AD-E6451A164A62}" srcOrd="0" destOrd="2" presId="urn:microsoft.com/office/officeart/2005/8/layout/vList2"/>
    <dgm:cxn modelId="{1EC55FBB-C8A2-4D15-9AB8-22601B606530}" type="presOf" srcId="{634DCC2A-A553-431D-9944-BA403FFF2066}" destId="{D5420446-2374-4687-A0AD-E6451A164A62}" srcOrd="0" destOrd="1" presId="urn:microsoft.com/office/officeart/2005/8/layout/vList2"/>
    <dgm:cxn modelId="{CE643312-8B47-4653-86A8-0C16EB467F81}" srcId="{23E7A74C-2B2F-4AAD-8D85-04A0B6830090}" destId="{0AE60B6A-7596-4E81-B345-124D29EF57E3}" srcOrd="0" destOrd="0" parTransId="{0F5078BE-0707-42E0-ACEC-3D3FA6F6CA05}" sibTransId="{C625AC2B-8305-49F9-9651-426D753D5F55}"/>
    <dgm:cxn modelId="{802FFC32-3FE0-4C86-9ED6-4A3E095187C6}" type="presOf" srcId="{23E7A74C-2B2F-4AAD-8D85-04A0B6830090}" destId="{B32D3A83-040F-442D-9899-112108C40C7C}" srcOrd="0" destOrd="0" presId="urn:microsoft.com/office/officeart/2005/8/layout/vList2"/>
    <dgm:cxn modelId="{FECA8331-F5D6-4453-AFA1-9D8D7AFF1A41}" type="presOf" srcId="{0AE60B6A-7596-4E81-B345-124D29EF57E3}" destId="{D5420446-2374-4687-A0AD-E6451A164A62}" srcOrd="0" destOrd="0" presId="urn:microsoft.com/office/officeart/2005/8/layout/vList2"/>
    <dgm:cxn modelId="{46125B88-CED0-486E-9D30-48352AB8BD29}" type="presParOf" srcId="{39693EB3-9CBE-44EE-BD4B-0CB378A6266F}" destId="{B32D3A83-040F-442D-9899-112108C40C7C}" srcOrd="0" destOrd="0" presId="urn:microsoft.com/office/officeart/2005/8/layout/vList2"/>
    <dgm:cxn modelId="{1DDB710A-A022-4CEA-B19D-3AF384BAF222}" type="presParOf" srcId="{39693EB3-9CBE-44EE-BD4B-0CB378A6266F}" destId="{D5420446-2374-4687-A0AD-E6451A164A62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8AC96EE-9E3A-415D-A6CE-2AFE0E202FD4}" type="doc">
      <dgm:prSet loTypeId="urn:microsoft.com/office/officeart/2005/8/layout/vList2" loCatId="list" qsTypeId="urn:microsoft.com/office/officeart/2005/8/quickstyle/simple5" qsCatId="simple" csTypeId="urn:microsoft.com/office/officeart/2005/8/colors/accent2_5" csCatId="accent2" phldr="1"/>
      <dgm:spPr/>
      <dgm:t>
        <a:bodyPr/>
        <a:lstStyle/>
        <a:p>
          <a:endParaRPr lang="id-ID"/>
        </a:p>
      </dgm:t>
    </dgm:pt>
    <dgm:pt modelId="{23E7A74C-2B2F-4AAD-8D85-04A0B6830090}">
      <dgm:prSet phldrT="[Text]" custT="1"/>
      <dgm:spPr/>
      <dgm:t>
        <a:bodyPr/>
        <a:lstStyle/>
        <a:p>
          <a:pPr algn="just"/>
          <a:r>
            <a:rPr lang="id-ID" sz="3200" b="1" dirty="0" smtClean="0"/>
            <a:t>Untuk meningkatkan efektivitas</a:t>
          </a:r>
          <a:r>
            <a:rPr lang="en-US" sz="3200" b="1" dirty="0" smtClean="0"/>
            <a:t> </a:t>
          </a:r>
          <a:r>
            <a:rPr lang="id-ID" sz="3200" b="1" dirty="0" smtClean="0"/>
            <a:t>pelaksanaan </a:t>
          </a:r>
          <a:r>
            <a:rPr lang="en-US" sz="3200" b="1" dirty="0" smtClean="0"/>
            <a:t>S</a:t>
          </a:r>
          <a:r>
            <a:rPr lang="id-ID" sz="3200" b="1" dirty="0" smtClean="0"/>
            <a:t>ertifikasi </a:t>
          </a:r>
          <a:r>
            <a:rPr lang="en-US" sz="3200" b="1" dirty="0" smtClean="0"/>
            <a:t>M</a:t>
          </a:r>
          <a:r>
            <a:rPr lang="id-ID" sz="3200" b="1" dirty="0" smtClean="0"/>
            <a:t>anajemen </a:t>
          </a:r>
          <a:r>
            <a:rPr lang="en-US" sz="3200" b="1" dirty="0" smtClean="0"/>
            <a:t>R</a:t>
          </a:r>
          <a:r>
            <a:rPr lang="id-ID" sz="3200" b="1" dirty="0" smtClean="0"/>
            <a:t>isiko</a:t>
          </a:r>
          <a:r>
            <a:rPr lang="en-US" sz="3200" b="1" dirty="0" smtClean="0"/>
            <a:t> :</a:t>
          </a:r>
          <a:endParaRPr lang="id-ID" sz="3600" dirty="0"/>
        </a:p>
      </dgm:t>
    </dgm:pt>
    <dgm:pt modelId="{012337AE-FC31-4580-8F5B-AD3814FACA86}" type="parTrans" cxnId="{938AABE2-B36D-4471-919E-5508B25469DC}">
      <dgm:prSet/>
      <dgm:spPr/>
      <dgm:t>
        <a:bodyPr/>
        <a:lstStyle/>
        <a:p>
          <a:endParaRPr lang="id-ID"/>
        </a:p>
      </dgm:t>
    </dgm:pt>
    <dgm:pt modelId="{F92465B1-7BED-4DA7-8EA7-9E5FCDF63735}" type="sibTrans" cxnId="{938AABE2-B36D-4471-919E-5508B25469DC}">
      <dgm:prSet/>
      <dgm:spPr/>
      <dgm:t>
        <a:bodyPr/>
        <a:lstStyle/>
        <a:p>
          <a:endParaRPr lang="id-ID"/>
        </a:p>
      </dgm:t>
    </dgm:pt>
    <dgm:pt modelId="{0AE60B6A-7596-4E81-B345-124D29EF57E3}">
      <dgm:prSet phldrT="[Text]" custT="1"/>
      <dgm:spPr/>
      <dgm:t>
        <a:bodyPr/>
        <a:lstStyle/>
        <a:p>
          <a:pPr algn="just"/>
          <a:r>
            <a:rPr lang="en-US" sz="2400" dirty="0" smtClean="0"/>
            <a:t>P</a:t>
          </a:r>
          <a:r>
            <a:rPr lang="id-ID" sz="2400" dirty="0" smtClean="0"/>
            <a:t>rogram yang ada perlu</a:t>
          </a:r>
          <a:r>
            <a:rPr lang="en-US" sz="2400" dirty="0" smtClean="0"/>
            <a:t> </a:t>
          </a:r>
          <a:r>
            <a:rPr lang="id-ID" sz="2400" dirty="0" smtClean="0"/>
            <a:t>disempurnakan dengan memberikan perhatian lebih besar pada bidang-bidang</a:t>
          </a:r>
          <a:r>
            <a:rPr lang="en-US" sz="2400" dirty="0" smtClean="0"/>
            <a:t> </a:t>
          </a:r>
          <a:r>
            <a:rPr lang="id-ID" sz="2400" dirty="0" smtClean="0"/>
            <a:t>tugas perbankan yang bersifat </a:t>
          </a:r>
          <a:r>
            <a:rPr lang="id-ID" sz="2400" i="1" dirty="0" smtClean="0"/>
            <a:t>core</a:t>
          </a:r>
          <a:r>
            <a:rPr lang="en-US" sz="2400" i="1" dirty="0" smtClean="0"/>
            <a:t>.</a:t>
          </a:r>
          <a:r>
            <a:rPr lang="id-ID" sz="2400" i="1" dirty="0" smtClean="0"/>
            <a:t> </a:t>
          </a:r>
          <a:endParaRPr lang="id-ID" sz="2400" dirty="0"/>
        </a:p>
      </dgm:t>
    </dgm:pt>
    <dgm:pt modelId="{0F5078BE-0707-42E0-ACEC-3D3FA6F6CA05}" type="parTrans" cxnId="{CE643312-8B47-4653-86A8-0C16EB467F81}">
      <dgm:prSet/>
      <dgm:spPr/>
      <dgm:t>
        <a:bodyPr/>
        <a:lstStyle/>
        <a:p>
          <a:endParaRPr lang="id-ID"/>
        </a:p>
      </dgm:t>
    </dgm:pt>
    <dgm:pt modelId="{C625AC2B-8305-49F9-9651-426D753D5F55}" type="sibTrans" cxnId="{CE643312-8B47-4653-86A8-0C16EB467F81}">
      <dgm:prSet/>
      <dgm:spPr/>
      <dgm:t>
        <a:bodyPr/>
        <a:lstStyle/>
        <a:p>
          <a:endParaRPr lang="id-ID"/>
        </a:p>
      </dgm:t>
    </dgm:pt>
    <dgm:pt modelId="{238DDE52-B22B-4A07-9EB1-DC59006AE15F}">
      <dgm:prSet custT="1"/>
      <dgm:spPr/>
      <dgm:t>
        <a:bodyPr/>
        <a:lstStyle/>
        <a:p>
          <a:pPr algn="just"/>
          <a:r>
            <a:rPr lang="en-US" sz="2400" dirty="0" smtClean="0"/>
            <a:t>M</a:t>
          </a:r>
          <a:r>
            <a:rPr lang="id-ID" sz="2400" dirty="0" smtClean="0"/>
            <a:t>empertimbangkan adanya kelangkaan</a:t>
          </a:r>
          <a:r>
            <a:rPr lang="en-US" sz="2400" dirty="0" smtClean="0"/>
            <a:t> </a:t>
          </a:r>
          <a:r>
            <a:rPr lang="id-ID" sz="2400" dirty="0" smtClean="0"/>
            <a:t>tenaga ahli pada bidang-bidang tugas tertentu.</a:t>
          </a:r>
          <a:endParaRPr lang="en-US" sz="2400" dirty="0" smtClean="0"/>
        </a:p>
      </dgm:t>
    </dgm:pt>
    <dgm:pt modelId="{E2BFE263-6AF3-4D5B-9640-188363AD8250}" type="parTrans" cxnId="{01735947-8C13-4971-B34D-2CBC7D65DE64}">
      <dgm:prSet/>
      <dgm:spPr/>
      <dgm:t>
        <a:bodyPr/>
        <a:lstStyle/>
        <a:p>
          <a:endParaRPr lang="id-ID"/>
        </a:p>
      </dgm:t>
    </dgm:pt>
    <dgm:pt modelId="{0F84DCA3-3BCC-402F-943D-613274414F73}" type="sibTrans" cxnId="{01735947-8C13-4971-B34D-2CBC7D65DE64}">
      <dgm:prSet/>
      <dgm:spPr/>
      <dgm:t>
        <a:bodyPr/>
        <a:lstStyle/>
        <a:p>
          <a:endParaRPr lang="id-ID"/>
        </a:p>
      </dgm:t>
    </dgm:pt>
    <dgm:pt modelId="{918E657B-4AF0-4A04-9911-7E39F483319E}">
      <dgm:prSet custT="1"/>
      <dgm:spPr/>
      <dgm:t>
        <a:bodyPr/>
        <a:lstStyle/>
        <a:p>
          <a:pPr algn="just"/>
          <a:r>
            <a:rPr lang="en-US" sz="2400" dirty="0" smtClean="0"/>
            <a:t>K</a:t>
          </a:r>
          <a:r>
            <a:rPr lang="id-ID" sz="2400" dirty="0" smtClean="0"/>
            <a:t>ualitas penyelenggaraan sertifikasi</a:t>
          </a:r>
          <a:r>
            <a:rPr lang="en-US" sz="2400" dirty="0" smtClean="0"/>
            <a:t> </a:t>
          </a:r>
          <a:r>
            <a:rPr lang="id-ID" sz="2400" dirty="0" smtClean="0"/>
            <a:t>manajemen risiko juga perlu dipelihara dan ditingkatkan agar kredibilitas</a:t>
          </a:r>
          <a:r>
            <a:rPr lang="en-US" sz="2400" dirty="0" smtClean="0"/>
            <a:t> </a:t>
          </a:r>
          <a:r>
            <a:rPr lang="nn-NO" sz="2400" dirty="0" smtClean="0"/>
            <a:t>program Sertifikasi Manajemen Risiko tetap terjaga dan diakui secara </a:t>
          </a:r>
          <a:r>
            <a:rPr lang="id-ID" sz="2400" dirty="0" smtClean="0"/>
            <a:t>internasional.</a:t>
          </a:r>
          <a:endParaRPr lang="id-ID" sz="2400" dirty="0"/>
        </a:p>
      </dgm:t>
    </dgm:pt>
    <dgm:pt modelId="{B3887F27-C1C4-4018-8CE3-530E03974990}" type="parTrans" cxnId="{DA5BB476-1881-4084-B5B6-B62057C92ECF}">
      <dgm:prSet/>
      <dgm:spPr/>
      <dgm:t>
        <a:bodyPr/>
        <a:lstStyle/>
        <a:p>
          <a:endParaRPr lang="id-ID"/>
        </a:p>
      </dgm:t>
    </dgm:pt>
    <dgm:pt modelId="{A7EA27FC-7D9A-44D0-B445-3E93ADA705A1}" type="sibTrans" cxnId="{DA5BB476-1881-4084-B5B6-B62057C92ECF}">
      <dgm:prSet/>
      <dgm:spPr/>
      <dgm:t>
        <a:bodyPr/>
        <a:lstStyle/>
        <a:p>
          <a:endParaRPr lang="id-ID"/>
        </a:p>
      </dgm:t>
    </dgm:pt>
    <dgm:pt modelId="{39693EB3-9CBE-44EE-BD4B-0CB378A6266F}" type="pres">
      <dgm:prSet presAssocID="{D8AC96EE-9E3A-415D-A6CE-2AFE0E202FD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B32D3A83-040F-442D-9899-112108C40C7C}" type="pres">
      <dgm:prSet presAssocID="{23E7A74C-2B2F-4AAD-8D85-04A0B6830090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D5420446-2374-4687-A0AD-E6451A164A62}" type="pres">
      <dgm:prSet presAssocID="{23E7A74C-2B2F-4AAD-8D85-04A0B6830090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01735947-8C13-4971-B34D-2CBC7D65DE64}" srcId="{23E7A74C-2B2F-4AAD-8D85-04A0B6830090}" destId="{238DDE52-B22B-4A07-9EB1-DC59006AE15F}" srcOrd="1" destOrd="0" parTransId="{E2BFE263-6AF3-4D5B-9640-188363AD8250}" sibTransId="{0F84DCA3-3BCC-402F-943D-613274414F73}"/>
    <dgm:cxn modelId="{4592F01E-2A51-4C4E-91C3-DE6C965D70F7}" type="presOf" srcId="{23E7A74C-2B2F-4AAD-8D85-04A0B6830090}" destId="{B32D3A83-040F-442D-9899-112108C40C7C}" srcOrd="0" destOrd="0" presId="urn:microsoft.com/office/officeart/2005/8/layout/vList2"/>
    <dgm:cxn modelId="{0791FF14-FF5A-4F55-BC58-410F0D101DCF}" type="presOf" srcId="{238DDE52-B22B-4A07-9EB1-DC59006AE15F}" destId="{D5420446-2374-4687-A0AD-E6451A164A62}" srcOrd="0" destOrd="1" presId="urn:microsoft.com/office/officeart/2005/8/layout/vList2"/>
    <dgm:cxn modelId="{09AB8C62-D02C-4B70-858F-295B9AAE77F1}" type="presOf" srcId="{D8AC96EE-9E3A-415D-A6CE-2AFE0E202FD4}" destId="{39693EB3-9CBE-44EE-BD4B-0CB378A6266F}" srcOrd="0" destOrd="0" presId="urn:microsoft.com/office/officeart/2005/8/layout/vList2"/>
    <dgm:cxn modelId="{3B8A2AEA-CF82-48BA-87FB-0831F266BC4B}" type="presOf" srcId="{0AE60B6A-7596-4E81-B345-124D29EF57E3}" destId="{D5420446-2374-4687-A0AD-E6451A164A62}" srcOrd="0" destOrd="0" presId="urn:microsoft.com/office/officeart/2005/8/layout/vList2"/>
    <dgm:cxn modelId="{938AABE2-B36D-4471-919E-5508B25469DC}" srcId="{D8AC96EE-9E3A-415D-A6CE-2AFE0E202FD4}" destId="{23E7A74C-2B2F-4AAD-8D85-04A0B6830090}" srcOrd="0" destOrd="0" parTransId="{012337AE-FC31-4580-8F5B-AD3814FACA86}" sibTransId="{F92465B1-7BED-4DA7-8EA7-9E5FCDF63735}"/>
    <dgm:cxn modelId="{E0CA14C0-60A1-4BB3-AD43-BF8D497356E2}" type="presOf" srcId="{918E657B-4AF0-4A04-9911-7E39F483319E}" destId="{D5420446-2374-4687-A0AD-E6451A164A62}" srcOrd="0" destOrd="2" presId="urn:microsoft.com/office/officeart/2005/8/layout/vList2"/>
    <dgm:cxn modelId="{CE643312-8B47-4653-86A8-0C16EB467F81}" srcId="{23E7A74C-2B2F-4AAD-8D85-04A0B6830090}" destId="{0AE60B6A-7596-4E81-B345-124D29EF57E3}" srcOrd="0" destOrd="0" parTransId="{0F5078BE-0707-42E0-ACEC-3D3FA6F6CA05}" sibTransId="{C625AC2B-8305-49F9-9651-426D753D5F55}"/>
    <dgm:cxn modelId="{DA5BB476-1881-4084-B5B6-B62057C92ECF}" srcId="{23E7A74C-2B2F-4AAD-8D85-04A0B6830090}" destId="{918E657B-4AF0-4A04-9911-7E39F483319E}" srcOrd="2" destOrd="0" parTransId="{B3887F27-C1C4-4018-8CE3-530E03974990}" sibTransId="{A7EA27FC-7D9A-44D0-B445-3E93ADA705A1}"/>
    <dgm:cxn modelId="{ADE38A63-C56F-420D-9E71-DC528BB8D3C3}" type="presParOf" srcId="{39693EB3-9CBE-44EE-BD4B-0CB378A6266F}" destId="{B32D3A83-040F-442D-9899-112108C40C7C}" srcOrd="0" destOrd="0" presId="urn:microsoft.com/office/officeart/2005/8/layout/vList2"/>
    <dgm:cxn modelId="{68E7CCD2-89E3-44BA-9A93-CB3D1DA80E2F}" type="presParOf" srcId="{39693EB3-9CBE-44EE-BD4B-0CB378A6266F}" destId="{D5420446-2374-4687-A0AD-E6451A164A62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6B592A2-B50B-43DD-BFF6-0E6EB96F5102}">
      <dsp:nvSpPr>
        <dsp:cNvPr id="0" name=""/>
        <dsp:cNvSpPr/>
      </dsp:nvSpPr>
      <dsp:spPr>
        <a:xfrm>
          <a:off x="0" y="3035388"/>
          <a:ext cx="8534399" cy="199154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GCG </a:t>
          </a:r>
          <a:r>
            <a:rPr lang="en-US" sz="3200" kern="1200" dirty="0" err="1" smtClean="0"/>
            <a:t>dan</a:t>
          </a:r>
          <a:r>
            <a:rPr lang="en-US" sz="3200" kern="1200" dirty="0" smtClean="0"/>
            <a:t> </a:t>
          </a:r>
          <a:r>
            <a:rPr lang="en-US" sz="3200" kern="1200" dirty="0" err="1" smtClean="0"/>
            <a:t>Manajemen</a:t>
          </a:r>
          <a:r>
            <a:rPr lang="en-US" sz="3200" kern="1200" dirty="0" smtClean="0"/>
            <a:t> </a:t>
          </a:r>
          <a:r>
            <a:rPr lang="en-US" sz="3200" kern="1200" dirty="0" err="1" smtClean="0"/>
            <a:t>Risiko</a:t>
          </a:r>
          <a:endParaRPr lang="id-ID" sz="3200" kern="1200" dirty="0"/>
        </a:p>
      </dsp:txBody>
      <dsp:txXfrm>
        <a:off x="0" y="3035388"/>
        <a:ext cx="8534399" cy="1075433"/>
      </dsp:txXfrm>
    </dsp:sp>
    <dsp:sp modelId="{C998906B-9CCD-4871-97FD-E22924891FF7}">
      <dsp:nvSpPr>
        <dsp:cNvPr id="0" name=""/>
        <dsp:cNvSpPr/>
      </dsp:nvSpPr>
      <dsp:spPr>
        <a:xfrm>
          <a:off x="1780" y="4070991"/>
          <a:ext cx="4572011" cy="916110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600" kern="1200" dirty="0" smtClean="0"/>
            <a:t>Agar bank tetap dapat melakukan kegiatan usaha</a:t>
          </a:r>
          <a:r>
            <a:rPr lang="en-US" sz="1600" kern="1200" dirty="0" smtClean="0"/>
            <a:t> </a:t>
          </a:r>
          <a:r>
            <a:rPr lang="sv-SE" sz="1600" kern="1200" dirty="0" smtClean="0"/>
            <a:t>secara berkesinambungan dan mengikuti prinsip kehati-hatian maka perlu </a:t>
          </a:r>
          <a:r>
            <a:rPr lang="id-ID" sz="1600" kern="1200" dirty="0" smtClean="0"/>
            <a:t>penerapan</a:t>
          </a:r>
          <a:r>
            <a:rPr lang="en-US" sz="1600" kern="1200" dirty="0" smtClean="0"/>
            <a:t> </a:t>
          </a:r>
          <a:r>
            <a:rPr lang="id-ID" sz="1600" kern="1200" dirty="0" smtClean="0"/>
            <a:t>prinsip-prinsip </a:t>
          </a:r>
          <a:r>
            <a:rPr lang="en-US" sz="1600" kern="1200" dirty="0" smtClean="0"/>
            <a:t>: </a:t>
          </a:r>
          <a:endParaRPr lang="id-ID" sz="1600" kern="1200" dirty="0"/>
        </a:p>
      </dsp:txBody>
      <dsp:txXfrm>
        <a:off x="1780" y="4070991"/>
        <a:ext cx="4572011" cy="916110"/>
      </dsp:txXfrm>
    </dsp:sp>
    <dsp:sp modelId="{BBC088B8-07D0-4574-B993-730DBEEE361C}">
      <dsp:nvSpPr>
        <dsp:cNvPr id="0" name=""/>
        <dsp:cNvSpPr/>
      </dsp:nvSpPr>
      <dsp:spPr>
        <a:xfrm>
          <a:off x="4573791" y="4070991"/>
          <a:ext cx="3958828" cy="916110"/>
        </a:xfrm>
        <a:prstGeom prst="rect">
          <a:avLst/>
        </a:prstGeom>
        <a:solidFill>
          <a:schemeClr val="accent2">
            <a:tint val="40000"/>
            <a:alpha val="90000"/>
            <a:hueOff val="2512910"/>
            <a:satOff val="-2189"/>
            <a:lumOff val="-3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2512910"/>
              <a:satOff val="-2189"/>
              <a:lumOff val="-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1. T</a:t>
          </a:r>
          <a:r>
            <a:rPr lang="id-ID" sz="1600" kern="1200" dirty="0" smtClean="0"/>
            <a:t>ata kelola usaha yang baik (</a:t>
          </a:r>
          <a:r>
            <a:rPr lang="en-US" sz="1600" i="1" kern="1200" dirty="0" smtClean="0"/>
            <a:t>GCG</a:t>
          </a:r>
          <a:r>
            <a:rPr lang="id-ID" sz="1600" kern="1200" dirty="0" smtClean="0"/>
            <a:t>)</a:t>
          </a:r>
          <a:r>
            <a:rPr lang="en-US" sz="1600" kern="1200" dirty="0" smtClean="0"/>
            <a:t>                          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2. M</a:t>
          </a:r>
          <a:r>
            <a:rPr lang="id-ID" sz="1600" kern="1200" dirty="0" smtClean="0"/>
            <a:t>anajemen risiko secara efektif. </a:t>
          </a:r>
          <a:endParaRPr lang="id-ID" sz="1600" kern="1200" dirty="0"/>
        </a:p>
      </dsp:txBody>
      <dsp:txXfrm>
        <a:off x="4573791" y="4070991"/>
        <a:ext cx="3958828" cy="916110"/>
      </dsp:txXfrm>
    </dsp:sp>
    <dsp:sp modelId="{918583E0-EDA2-44E1-91E9-190B69435D8F}">
      <dsp:nvSpPr>
        <dsp:cNvPr id="0" name=""/>
        <dsp:cNvSpPr/>
      </dsp:nvSpPr>
      <dsp:spPr>
        <a:xfrm rot="10800000">
          <a:off x="0" y="1"/>
          <a:ext cx="8534399" cy="3062993"/>
        </a:xfrm>
        <a:prstGeom prst="upArrowCallout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err="1" smtClean="0"/>
            <a:t>Pertumbuhan</a:t>
          </a:r>
          <a:r>
            <a:rPr lang="en-US" sz="3200" kern="1200" dirty="0" smtClean="0"/>
            <a:t> </a:t>
          </a:r>
          <a:r>
            <a:rPr lang="en-US" sz="3200" kern="1200" dirty="0" err="1" smtClean="0"/>
            <a:t>Industri</a:t>
          </a:r>
          <a:r>
            <a:rPr lang="en-US" sz="3200" kern="1200" dirty="0" smtClean="0"/>
            <a:t> </a:t>
          </a:r>
          <a:r>
            <a:rPr lang="en-US" sz="3200" kern="1200" dirty="0" err="1" smtClean="0"/>
            <a:t>Perbankan</a:t>
          </a:r>
          <a:endParaRPr lang="id-ID" sz="3200" kern="1200" dirty="0"/>
        </a:p>
      </dsp:txBody>
      <dsp:txXfrm rot="-10800000">
        <a:off x="0" y="1"/>
        <a:ext cx="8534399" cy="1075110"/>
      </dsp:txXfrm>
    </dsp:sp>
    <dsp:sp modelId="{0922545B-D943-48C7-B3D4-880E9397A167}">
      <dsp:nvSpPr>
        <dsp:cNvPr id="0" name=""/>
        <dsp:cNvSpPr/>
      </dsp:nvSpPr>
      <dsp:spPr>
        <a:xfrm>
          <a:off x="0" y="943891"/>
          <a:ext cx="8534399" cy="1044207"/>
        </a:xfrm>
        <a:prstGeom prst="rect">
          <a:avLst/>
        </a:prstGeom>
        <a:solidFill>
          <a:schemeClr val="accent2">
            <a:tint val="40000"/>
            <a:alpha val="90000"/>
            <a:hueOff val="5025821"/>
            <a:satOff val="-4378"/>
            <a:lumOff val="-6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5025821"/>
              <a:satOff val="-4378"/>
              <a:lumOff val="-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000" kern="1200" dirty="0" smtClean="0"/>
            <a:t>Pertumbuhan industri perbankan yang sangat pesat disertai dengan semakin</a:t>
          </a:r>
          <a:r>
            <a:rPr lang="en-US" sz="2000" kern="1200" dirty="0" smtClean="0"/>
            <a:t> </a:t>
          </a:r>
          <a:r>
            <a:rPr lang="id-ID" sz="2000" kern="1200" dirty="0" smtClean="0"/>
            <a:t>kompleksnya kegiatan usaha bank menyebabkan eksposur risiko kegiatan usaha</a:t>
          </a:r>
          <a:r>
            <a:rPr lang="en-US" sz="2000" kern="1200" dirty="0" smtClean="0"/>
            <a:t> </a:t>
          </a:r>
          <a:r>
            <a:rPr lang="id-ID" sz="2000" kern="1200" dirty="0" smtClean="0"/>
            <a:t>Bank juga semakin besar. </a:t>
          </a:r>
          <a:endParaRPr lang="id-ID" sz="2000" kern="1200" dirty="0"/>
        </a:p>
      </dsp:txBody>
      <dsp:txXfrm>
        <a:off x="0" y="943891"/>
        <a:ext cx="8534399" cy="104420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F10D872-EB9B-4A99-A9B3-0AEE0D3FFF34}">
      <dsp:nvSpPr>
        <dsp:cNvPr id="0" name=""/>
        <dsp:cNvSpPr/>
      </dsp:nvSpPr>
      <dsp:spPr>
        <a:xfrm>
          <a:off x="0" y="0"/>
          <a:ext cx="7254240" cy="143133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marR="0" lvl="0" indent="0" algn="just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n-US" sz="2400" kern="1200" dirty="0" smtClean="0"/>
        </a:p>
        <a:p>
          <a:pPr marL="0" marR="0" lvl="0" indent="0" algn="just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2400" kern="1200" dirty="0" smtClean="0"/>
            <a:t>F</a:t>
          </a:r>
          <a:r>
            <a:rPr lang="id-ID" sz="2400" kern="1200" dirty="0" smtClean="0"/>
            <a:t>aktor yang menentukan keberhasilan dan efektivitas manajemen</a:t>
          </a:r>
          <a:r>
            <a:rPr lang="en-US" sz="2400" kern="1200" dirty="0" smtClean="0"/>
            <a:t> </a:t>
          </a:r>
          <a:r>
            <a:rPr lang="sv-SE" sz="2400" kern="1200" dirty="0" smtClean="0"/>
            <a:t>risiko pada industri perbankan adalah :</a:t>
          </a:r>
        </a:p>
        <a:p>
          <a:pPr lvl="0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kern="1200" dirty="0" smtClean="0"/>
        </a:p>
        <a:p>
          <a:pPr lvl="0">
            <a:spcBef>
              <a:spcPct val="0"/>
            </a:spcBef>
          </a:pPr>
          <a:endParaRPr lang="id-ID" kern="1200" dirty="0"/>
        </a:p>
      </dsp:txBody>
      <dsp:txXfrm>
        <a:off x="41922" y="41922"/>
        <a:ext cx="5709722" cy="1347486"/>
      </dsp:txXfrm>
    </dsp:sp>
    <dsp:sp modelId="{CB8C6BC5-E867-47AD-AE3D-1481F23B7B11}">
      <dsp:nvSpPr>
        <dsp:cNvPr id="0" name=""/>
        <dsp:cNvSpPr/>
      </dsp:nvSpPr>
      <dsp:spPr>
        <a:xfrm>
          <a:off x="640079" y="1669886"/>
          <a:ext cx="7254240" cy="1431330"/>
        </a:xfrm>
        <a:prstGeom prst="roundRect">
          <a:avLst>
            <a:gd name="adj" fmla="val 10000"/>
          </a:avLst>
        </a:prstGeom>
        <a:solidFill>
          <a:schemeClr val="accent2">
            <a:hueOff val="2340759"/>
            <a:satOff val="-2919"/>
            <a:lumOff val="68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just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2400" kern="1200" dirty="0" smtClean="0"/>
            <a:t>Keahlian dan kompetensi sumber daya </a:t>
          </a:r>
          <a:r>
            <a:rPr lang="id-ID" sz="2400" kern="1200" dirty="0" smtClean="0"/>
            <a:t>manusia di bidang manajemen risiko bank</a:t>
          </a:r>
          <a:endParaRPr lang="id-ID" sz="2400" kern="1200" dirty="0"/>
        </a:p>
      </dsp:txBody>
      <dsp:txXfrm>
        <a:off x="682001" y="1711808"/>
        <a:ext cx="5599950" cy="1347486"/>
      </dsp:txXfrm>
    </dsp:sp>
    <dsp:sp modelId="{D45AE130-4CDE-4300-B57E-942FF26E748C}">
      <dsp:nvSpPr>
        <dsp:cNvPr id="0" name=""/>
        <dsp:cNvSpPr/>
      </dsp:nvSpPr>
      <dsp:spPr>
        <a:xfrm>
          <a:off x="1280159" y="3339772"/>
          <a:ext cx="7254240" cy="1431330"/>
        </a:xfrm>
        <a:prstGeom prst="roundRect">
          <a:avLst>
            <a:gd name="adj" fmla="val 10000"/>
          </a:avLst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marR="0" lvl="0" indent="0" algn="just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n-US" sz="1800" kern="1200" dirty="0" smtClean="0"/>
        </a:p>
        <a:p>
          <a:pPr marL="0" marR="0" lvl="0" indent="0" algn="just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n-US" sz="2000" kern="1200" dirty="0" smtClean="0"/>
        </a:p>
        <a:p>
          <a:pPr marL="0" marR="0" lvl="0" indent="0" algn="just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id-ID" sz="2000" kern="1200" dirty="0" smtClean="0"/>
            <a:t>Pengurus dan Pejabat Bank perlu</a:t>
          </a:r>
          <a:r>
            <a:rPr lang="en-US" sz="2000" kern="1200" dirty="0" smtClean="0"/>
            <a:t> </a:t>
          </a:r>
          <a:r>
            <a:rPr lang="fi-FI" sz="2000" kern="1200" dirty="0" smtClean="0"/>
            <a:t>meningkatkan pengetahuan, keterampilan dan kemampuan manajemen risiko </a:t>
          </a:r>
          <a:r>
            <a:rPr lang="id-ID" sz="2000" kern="1200" dirty="0" smtClean="0"/>
            <a:t>melalui Sertifikasi Manajemen Risiko</a:t>
          </a:r>
        </a:p>
        <a:p>
          <a:pPr lvl="0" algn="just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kern="1200" dirty="0" smtClean="0"/>
        </a:p>
        <a:p>
          <a:pPr lvl="0">
            <a:spcBef>
              <a:spcPct val="0"/>
            </a:spcBef>
          </a:pPr>
          <a:endParaRPr lang="id-ID" kern="1200" dirty="0"/>
        </a:p>
      </dsp:txBody>
      <dsp:txXfrm>
        <a:off x="1322081" y="3381694"/>
        <a:ext cx="5599950" cy="1347486"/>
      </dsp:txXfrm>
    </dsp:sp>
    <dsp:sp modelId="{32AB545C-5E6F-430A-A67E-3ACA5DC81537}">
      <dsp:nvSpPr>
        <dsp:cNvPr id="0" name=""/>
        <dsp:cNvSpPr/>
      </dsp:nvSpPr>
      <dsp:spPr>
        <a:xfrm>
          <a:off x="6323874" y="1085425"/>
          <a:ext cx="930365" cy="930365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3600" kern="1200"/>
        </a:p>
      </dsp:txBody>
      <dsp:txXfrm>
        <a:off x="6533206" y="1085425"/>
        <a:ext cx="511701" cy="700100"/>
      </dsp:txXfrm>
    </dsp:sp>
    <dsp:sp modelId="{A0C02389-5BC9-4C60-9746-2DFB86D8807D}">
      <dsp:nvSpPr>
        <dsp:cNvPr id="0" name=""/>
        <dsp:cNvSpPr/>
      </dsp:nvSpPr>
      <dsp:spPr>
        <a:xfrm>
          <a:off x="6963954" y="2745769"/>
          <a:ext cx="930365" cy="930365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5025821"/>
            <a:satOff val="-4378"/>
            <a:lumOff val="-6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5025821"/>
              <a:satOff val="-4378"/>
              <a:lumOff val="-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3600" kern="1200"/>
        </a:p>
      </dsp:txBody>
      <dsp:txXfrm>
        <a:off x="7173286" y="2745769"/>
        <a:ext cx="511701" cy="70010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32D3A83-040F-442D-9899-112108C40C7C}">
      <dsp:nvSpPr>
        <dsp:cNvPr id="0" name=""/>
        <dsp:cNvSpPr/>
      </dsp:nvSpPr>
      <dsp:spPr>
        <a:xfrm>
          <a:off x="0" y="335475"/>
          <a:ext cx="8534399" cy="1330875"/>
        </a:xfrm>
        <a:prstGeom prst="roundRect">
          <a:avLst/>
        </a:prstGeom>
        <a:gradFill rotWithShape="0">
          <a:gsLst>
            <a:gs pos="0">
              <a:schemeClr val="accent2">
                <a:alpha val="9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alpha val="9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alpha val="9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just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3200" kern="1200" dirty="0" smtClean="0"/>
            <a:t>Pelaksanaan program sertifikasi manajemen risiko telah </a:t>
          </a:r>
          <a:r>
            <a:rPr lang="id-ID" sz="3200" kern="1200" dirty="0" smtClean="0"/>
            <a:t>memberikan hasil </a:t>
          </a:r>
          <a:r>
            <a:rPr lang="en-US" sz="3600" kern="1200" dirty="0" smtClean="0"/>
            <a:t>:</a:t>
          </a:r>
          <a:endParaRPr lang="id-ID" sz="3600" kern="1200" dirty="0"/>
        </a:p>
      </dsp:txBody>
      <dsp:txXfrm>
        <a:off x="64968" y="400443"/>
        <a:ext cx="8404463" cy="1200939"/>
      </dsp:txXfrm>
    </dsp:sp>
    <dsp:sp modelId="{D5420446-2374-4687-A0AD-E6451A164A62}">
      <dsp:nvSpPr>
        <dsp:cNvPr id="0" name=""/>
        <dsp:cNvSpPr/>
      </dsp:nvSpPr>
      <dsp:spPr>
        <a:xfrm>
          <a:off x="0" y="1666350"/>
          <a:ext cx="8534399" cy="30273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0967" tIns="35560" rIns="199136" bIns="35560" numCol="1" spcCol="1270" anchor="t" anchorCtr="0">
          <a:noAutofit/>
        </a:bodyPr>
        <a:lstStyle/>
        <a:p>
          <a:pPr marL="285750" lvl="1" indent="-285750" algn="just" defTabSz="12446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800" kern="1200" dirty="0" smtClean="0"/>
            <a:t>T</a:t>
          </a:r>
          <a:r>
            <a:rPr lang="id-ID" sz="2800" kern="1200" dirty="0" smtClean="0"/>
            <a:t>umbuhnya </a:t>
          </a:r>
          <a:r>
            <a:rPr lang="id-ID" sz="2800" i="1" kern="1200" dirty="0" smtClean="0"/>
            <a:t>risk awareness </a:t>
          </a:r>
          <a:r>
            <a:rPr lang="id-ID" sz="2800" kern="1200" dirty="0" smtClean="0"/>
            <a:t>dan </a:t>
          </a:r>
          <a:r>
            <a:rPr lang="id-ID" sz="2800" i="1" kern="1200" dirty="0" smtClean="0"/>
            <a:t>risk culture </a:t>
          </a:r>
          <a:r>
            <a:rPr lang="id-ID" sz="2800" kern="1200" dirty="0" smtClean="0"/>
            <a:t>pada</a:t>
          </a:r>
          <a:r>
            <a:rPr lang="en-US" sz="2800" kern="1200" dirty="0" smtClean="0"/>
            <a:t> </a:t>
          </a:r>
          <a:r>
            <a:rPr lang="id-ID" sz="2800" kern="1200" dirty="0" smtClean="0"/>
            <a:t>industri perbankan</a:t>
          </a:r>
          <a:endParaRPr lang="id-ID" sz="2800" kern="1200" dirty="0"/>
        </a:p>
        <a:p>
          <a:pPr marL="285750" lvl="1" indent="-285750" algn="just" defTabSz="12446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800" kern="1200" dirty="0" smtClean="0"/>
            <a:t>M</a:t>
          </a:r>
          <a:r>
            <a:rPr lang="id-ID" sz="2800" kern="1200" dirty="0" smtClean="0"/>
            <a:t>eningkatkan kemampuan bank dalam mengelola risiko</a:t>
          </a:r>
          <a:endParaRPr lang="en-US" sz="2800" kern="1200" dirty="0" smtClean="0"/>
        </a:p>
        <a:p>
          <a:pPr marL="285750" lvl="1" indent="-285750" algn="just" defTabSz="12446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800" kern="1200" dirty="0" smtClean="0"/>
            <a:t>M</a:t>
          </a:r>
          <a:r>
            <a:rPr lang="id-ID" sz="2800" kern="1200" dirty="0" smtClean="0"/>
            <a:t>enghasilkan sumber daya manusia perbankan yang </a:t>
          </a:r>
          <a:r>
            <a:rPr lang="id-ID" sz="2800" i="1" kern="1200" dirty="0" smtClean="0"/>
            <a:t>qualified </a:t>
          </a:r>
          <a:r>
            <a:rPr lang="en-US" sz="2800" i="1" kern="1200" dirty="0" err="1" smtClean="0"/>
            <a:t>dan</a:t>
          </a:r>
          <a:r>
            <a:rPr lang="en-US" sz="2800" i="1" kern="1200" dirty="0" smtClean="0"/>
            <a:t> </a:t>
          </a:r>
          <a:r>
            <a:rPr lang="id-ID" sz="2800" kern="1200" dirty="0" smtClean="0"/>
            <a:t>memiliki</a:t>
          </a:r>
          <a:r>
            <a:rPr lang="en-US" sz="2800" kern="1200" dirty="0" smtClean="0"/>
            <a:t> </a:t>
          </a:r>
          <a:r>
            <a:rPr lang="id-ID" sz="2800" kern="1200" dirty="0" smtClean="0"/>
            <a:t>kompetensi di bidang manajemen risiko. </a:t>
          </a:r>
          <a:endParaRPr lang="en-US" sz="2800" kern="1200" dirty="0" smtClean="0"/>
        </a:p>
      </dsp:txBody>
      <dsp:txXfrm>
        <a:off x="0" y="1666350"/>
        <a:ext cx="8534399" cy="302737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32D3A83-040F-442D-9899-112108C40C7C}">
      <dsp:nvSpPr>
        <dsp:cNvPr id="0" name=""/>
        <dsp:cNvSpPr/>
      </dsp:nvSpPr>
      <dsp:spPr>
        <a:xfrm>
          <a:off x="0" y="253574"/>
          <a:ext cx="8534399" cy="1292850"/>
        </a:xfrm>
        <a:prstGeom prst="roundRect">
          <a:avLst/>
        </a:prstGeom>
        <a:gradFill rotWithShape="0">
          <a:gsLst>
            <a:gs pos="0">
              <a:schemeClr val="accent2">
                <a:alpha val="9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alpha val="9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alpha val="9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just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3200" b="1" kern="1200" dirty="0" smtClean="0"/>
            <a:t>Untuk meningkatkan efektivitas</a:t>
          </a:r>
          <a:r>
            <a:rPr lang="en-US" sz="3200" b="1" kern="1200" dirty="0" smtClean="0"/>
            <a:t> </a:t>
          </a:r>
          <a:r>
            <a:rPr lang="id-ID" sz="3200" b="1" kern="1200" dirty="0" smtClean="0"/>
            <a:t>pelaksanaan </a:t>
          </a:r>
          <a:r>
            <a:rPr lang="en-US" sz="3200" b="1" kern="1200" dirty="0" smtClean="0"/>
            <a:t>S</a:t>
          </a:r>
          <a:r>
            <a:rPr lang="id-ID" sz="3200" b="1" kern="1200" dirty="0" smtClean="0"/>
            <a:t>ertifikasi </a:t>
          </a:r>
          <a:r>
            <a:rPr lang="en-US" sz="3200" b="1" kern="1200" dirty="0" smtClean="0"/>
            <a:t>M</a:t>
          </a:r>
          <a:r>
            <a:rPr lang="id-ID" sz="3200" b="1" kern="1200" dirty="0" smtClean="0"/>
            <a:t>anajemen </a:t>
          </a:r>
          <a:r>
            <a:rPr lang="en-US" sz="3200" b="1" kern="1200" dirty="0" smtClean="0"/>
            <a:t>R</a:t>
          </a:r>
          <a:r>
            <a:rPr lang="id-ID" sz="3200" b="1" kern="1200" dirty="0" smtClean="0"/>
            <a:t>isiko</a:t>
          </a:r>
          <a:r>
            <a:rPr lang="en-US" sz="3200" b="1" kern="1200" dirty="0" smtClean="0"/>
            <a:t> :</a:t>
          </a:r>
          <a:endParaRPr lang="id-ID" sz="3600" kern="1200" dirty="0"/>
        </a:p>
      </dsp:txBody>
      <dsp:txXfrm>
        <a:off x="63112" y="316686"/>
        <a:ext cx="8408175" cy="1166626"/>
      </dsp:txXfrm>
    </dsp:sp>
    <dsp:sp modelId="{D5420446-2374-4687-A0AD-E6451A164A62}">
      <dsp:nvSpPr>
        <dsp:cNvPr id="0" name=""/>
        <dsp:cNvSpPr/>
      </dsp:nvSpPr>
      <dsp:spPr>
        <a:xfrm>
          <a:off x="0" y="1546424"/>
          <a:ext cx="8534399" cy="32292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0967" tIns="30480" rIns="170688" bIns="30480" numCol="1" spcCol="1270" anchor="t" anchorCtr="0">
          <a:noAutofit/>
        </a:bodyPr>
        <a:lstStyle/>
        <a:p>
          <a:pPr marL="228600" lvl="1" indent="-228600" algn="just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400" kern="1200" dirty="0" smtClean="0"/>
            <a:t>P</a:t>
          </a:r>
          <a:r>
            <a:rPr lang="id-ID" sz="2400" kern="1200" dirty="0" smtClean="0"/>
            <a:t>rogram yang ada perlu</a:t>
          </a:r>
          <a:r>
            <a:rPr lang="en-US" sz="2400" kern="1200" dirty="0" smtClean="0"/>
            <a:t> </a:t>
          </a:r>
          <a:r>
            <a:rPr lang="id-ID" sz="2400" kern="1200" dirty="0" smtClean="0"/>
            <a:t>disempurnakan dengan memberikan perhatian lebih besar pada bidang-bidang</a:t>
          </a:r>
          <a:r>
            <a:rPr lang="en-US" sz="2400" kern="1200" dirty="0" smtClean="0"/>
            <a:t> </a:t>
          </a:r>
          <a:r>
            <a:rPr lang="id-ID" sz="2400" kern="1200" dirty="0" smtClean="0"/>
            <a:t>tugas perbankan yang bersifat </a:t>
          </a:r>
          <a:r>
            <a:rPr lang="id-ID" sz="2400" i="1" kern="1200" dirty="0" smtClean="0"/>
            <a:t>core</a:t>
          </a:r>
          <a:r>
            <a:rPr lang="en-US" sz="2400" i="1" kern="1200" dirty="0" smtClean="0"/>
            <a:t>.</a:t>
          </a:r>
          <a:r>
            <a:rPr lang="id-ID" sz="2400" i="1" kern="1200" dirty="0" smtClean="0"/>
            <a:t> </a:t>
          </a:r>
          <a:endParaRPr lang="id-ID" sz="2400" kern="1200" dirty="0"/>
        </a:p>
        <a:p>
          <a:pPr marL="228600" lvl="1" indent="-228600" algn="just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400" kern="1200" dirty="0" smtClean="0"/>
            <a:t>M</a:t>
          </a:r>
          <a:r>
            <a:rPr lang="id-ID" sz="2400" kern="1200" dirty="0" smtClean="0"/>
            <a:t>empertimbangkan adanya kelangkaan</a:t>
          </a:r>
          <a:r>
            <a:rPr lang="en-US" sz="2400" kern="1200" dirty="0" smtClean="0"/>
            <a:t> </a:t>
          </a:r>
          <a:r>
            <a:rPr lang="id-ID" sz="2400" kern="1200" dirty="0" smtClean="0"/>
            <a:t>tenaga ahli pada bidang-bidang tugas tertentu.</a:t>
          </a:r>
          <a:endParaRPr lang="en-US" sz="2400" kern="1200" dirty="0" smtClean="0"/>
        </a:p>
        <a:p>
          <a:pPr marL="228600" lvl="1" indent="-228600" algn="just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400" kern="1200" dirty="0" smtClean="0"/>
            <a:t>K</a:t>
          </a:r>
          <a:r>
            <a:rPr lang="id-ID" sz="2400" kern="1200" dirty="0" smtClean="0"/>
            <a:t>ualitas penyelenggaraan sertifikasi</a:t>
          </a:r>
          <a:r>
            <a:rPr lang="en-US" sz="2400" kern="1200" dirty="0" smtClean="0"/>
            <a:t> </a:t>
          </a:r>
          <a:r>
            <a:rPr lang="id-ID" sz="2400" kern="1200" dirty="0" smtClean="0"/>
            <a:t>manajemen risiko juga perlu dipelihara dan ditingkatkan agar kredibilitas</a:t>
          </a:r>
          <a:r>
            <a:rPr lang="en-US" sz="2400" kern="1200" dirty="0" smtClean="0"/>
            <a:t> </a:t>
          </a:r>
          <a:r>
            <a:rPr lang="nn-NO" sz="2400" kern="1200" dirty="0" smtClean="0"/>
            <a:t>program Sertifikasi Manajemen Risiko tetap terjaga dan diakui secara </a:t>
          </a:r>
          <a:r>
            <a:rPr lang="id-ID" sz="2400" kern="1200" dirty="0" smtClean="0"/>
            <a:t>internasional.</a:t>
          </a:r>
          <a:endParaRPr lang="id-ID" sz="2400" kern="1200" dirty="0"/>
        </a:p>
      </dsp:txBody>
      <dsp:txXfrm>
        <a:off x="0" y="1546424"/>
        <a:ext cx="8534399" cy="32292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4939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1F45C7-FB47-4079-A65F-8B810BD04EF5}" type="datetimeFigureOut">
              <a:rPr lang="en-US" smtClean="0"/>
              <a:t>12/19/2014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562" y="4721186"/>
            <a:ext cx="5444490" cy="4472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4939" y="9440646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B9682B-818E-48B0-875E-FF47716A7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4788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5988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915988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915988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915988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915988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fld id="{DF70907D-AF4E-4848-84D7-47BF7DD945ED}" type="slidenum">
              <a:rPr lang="en-US" sz="1200">
                <a:latin typeface="Arial" charset="0"/>
              </a:rPr>
              <a:pPr eaLnBrk="1" hangingPunct="1"/>
              <a:t>5</a:t>
            </a:fld>
            <a:endParaRPr lang="en-US" sz="1200">
              <a:latin typeface="Arial" charset="0"/>
            </a:endParaRPr>
          </a:p>
        </p:txBody>
      </p:sp>
      <p:sp>
        <p:nvSpPr>
          <p:cNvPr id="25603" name="Rectangle 7"/>
          <p:cNvSpPr txBox="1">
            <a:spLocks noGrp="1" noChangeArrowheads="1"/>
          </p:cNvSpPr>
          <p:nvPr/>
        </p:nvSpPr>
        <p:spPr bwMode="auto">
          <a:xfrm>
            <a:off x="3854450" y="9439276"/>
            <a:ext cx="2949575" cy="49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208" tIns="48104" rIns="96208" bIns="48104" anchor="b"/>
          <a:lstStyle>
            <a:lvl1pPr defTabSz="96520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96520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96520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96520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96520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/>
            <a:fld id="{FB57CA89-B263-4133-B1A8-7B1E3AB5BF7C}" type="slidenum">
              <a:rPr lang="en-US" sz="1200">
                <a:latin typeface="Arial" charset="0"/>
              </a:rPr>
              <a:pPr algn="r" eaLnBrk="1" hangingPunct="1"/>
              <a:t>5</a:t>
            </a:fld>
            <a:endParaRPr lang="en-US" sz="1200">
              <a:latin typeface="Arial" charset="0"/>
            </a:endParaRPr>
          </a:p>
        </p:txBody>
      </p:sp>
      <p:sp>
        <p:nvSpPr>
          <p:cNvPr id="25604" name="Rectangle 7"/>
          <p:cNvSpPr txBox="1">
            <a:spLocks noGrp="1" noChangeArrowheads="1"/>
          </p:cNvSpPr>
          <p:nvPr/>
        </p:nvSpPr>
        <p:spPr bwMode="auto">
          <a:xfrm>
            <a:off x="3854450" y="9439276"/>
            <a:ext cx="2949575" cy="49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208" tIns="48104" rIns="96208" bIns="48104" anchor="b"/>
          <a:lstStyle>
            <a:lvl1pPr defTabSz="96520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96520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96520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96520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96520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/>
            <a:fld id="{82A7CDA9-0D29-4352-877B-C0231D3DA895}" type="slidenum">
              <a:rPr lang="en-US" sz="1200">
                <a:latin typeface="Arial" charset="0"/>
              </a:rPr>
              <a:pPr algn="r" eaLnBrk="1" hangingPunct="1"/>
              <a:t>5</a:t>
            </a:fld>
            <a:endParaRPr lang="en-US" sz="1200">
              <a:latin typeface="Arial" charset="0"/>
            </a:endParaRPr>
          </a:p>
        </p:txBody>
      </p:sp>
      <p:sp>
        <p:nvSpPr>
          <p:cNvPr id="256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2950"/>
            <a:ext cx="4967288" cy="3727450"/>
          </a:xfrm>
          <a:ln/>
        </p:spPr>
      </p:sp>
      <p:sp>
        <p:nvSpPr>
          <p:cNvPr id="25606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79451" y="4721226"/>
            <a:ext cx="5446713" cy="4475163"/>
          </a:xfrm>
          <a:noFill/>
        </p:spPr>
        <p:txBody>
          <a:bodyPr/>
          <a:lstStyle/>
          <a:p>
            <a:pPr eaLnBrk="1" hangingPunct="1"/>
            <a:endParaRPr lang="id-ID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B9682B-818E-48B0-875E-FF47716A7E53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4709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553200"/>
            <a:ext cx="2133600" cy="228600"/>
          </a:xfrm>
        </p:spPr>
        <p:txBody>
          <a:bodyPr/>
          <a:lstStyle>
            <a:lvl1pPr>
              <a:defRPr/>
            </a:lvl1pPr>
          </a:lstStyle>
          <a:p>
            <a:fld id="{2A4B79E6-8390-40E6-8FF7-17FE9170A45A}" type="datetimeFigureOut">
              <a:rPr lang="en-US" smtClean="0"/>
              <a:t>12/19/2014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53200"/>
            <a:ext cx="2895600" cy="228600"/>
          </a:xfrm>
        </p:spPr>
        <p:txBody>
          <a:bodyPr/>
          <a:lstStyle>
            <a:lvl1pPr>
              <a:defRPr dirty="0"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553200"/>
            <a:ext cx="2133600" cy="228600"/>
          </a:xfrm>
        </p:spPr>
        <p:txBody>
          <a:bodyPr/>
          <a:lstStyle>
            <a:lvl1pPr>
              <a:defRPr/>
            </a:lvl1pPr>
          </a:lstStyle>
          <a:p>
            <a:fld id="{29490F43-1F05-43F0-8A58-7147EE8CB2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9807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553200"/>
            <a:ext cx="2133600" cy="288925"/>
          </a:xfrm>
        </p:spPr>
        <p:txBody>
          <a:bodyPr/>
          <a:lstStyle>
            <a:lvl1pPr>
              <a:defRPr/>
            </a:lvl1pPr>
          </a:lstStyle>
          <a:p>
            <a:fld id="{2A4B79E6-8390-40E6-8FF7-17FE9170A45A}" type="datetimeFigureOut">
              <a:rPr lang="en-US" smtClean="0"/>
              <a:t>12/19/2014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53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553200"/>
            <a:ext cx="2133600" cy="288925"/>
          </a:xfrm>
        </p:spPr>
        <p:txBody>
          <a:bodyPr/>
          <a:lstStyle>
            <a:lvl1pPr>
              <a:defRPr/>
            </a:lvl1pPr>
          </a:lstStyle>
          <a:p>
            <a:fld id="{29490F43-1F05-43F0-8A58-7147EE8CB2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5330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7451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7451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553200"/>
            <a:ext cx="2133600" cy="288925"/>
          </a:xfrm>
        </p:spPr>
        <p:txBody>
          <a:bodyPr/>
          <a:lstStyle>
            <a:lvl1pPr>
              <a:defRPr/>
            </a:lvl1pPr>
          </a:lstStyle>
          <a:p>
            <a:fld id="{2A4B79E6-8390-40E6-8FF7-17FE9170A45A}" type="datetimeFigureOut">
              <a:rPr lang="en-US" smtClean="0"/>
              <a:t>12/19/2014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53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553200"/>
            <a:ext cx="2133600" cy="288925"/>
          </a:xfrm>
        </p:spPr>
        <p:txBody>
          <a:bodyPr/>
          <a:lstStyle>
            <a:lvl1pPr>
              <a:defRPr/>
            </a:lvl1pPr>
          </a:lstStyle>
          <a:p>
            <a:fld id="{29490F43-1F05-43F0-8A58-7147EE8CB2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2283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77000"/>
            <a:ext cx="2133600" cy="304800"/>
          </a:xfrm>
        </p:spPr>
        <p:txBody>
          <a:bodyPr/>
          <a:lstStyle>
            <a:lvl1pPr>
              <a:defRPr/>
            </a:lvl1pPr>
          </a:lstStyle>
          <a:p>
            <a:fld id="{2A4B79E6-8390-40E6-8FF7-17FE9170A45A}" type="datetimeFigureOut">
              <a:rPr lang="en-US" smtClean="0"/>
              <a:t>12/19/2014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77000"/>
            <a:ext cx="2895600" cy="3048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23847" y="6526305"/>
            <a:ext cx="2133600" cy="304800"/>
          </a:xfrm>
        </p:spPr>
        <p:txBody>
          <a:bodyPr/>
          <a:lstStyle>
            <a:lvl1pPr>
              <a:defRPr sz="1600" b="1">
                <a:solidFill>
                  <a:schemeClr val="bg1"/>
                </a:solidFill>
              </a:defRPr>
            </a:lvl1pPr>
          </a:lstStyle>
          <a:p>
            <a:fld id="{29490F43-1F05-43F0-8A58-7147EE8CB2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8964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553200"/>
            <a:ext cx="2133600" cy="228600"/>
          </a:xfrm>
        </p:spPr>
        <p:txBody>
          <a:bodyPr/>
          <a:lstStyle>
            <a:lvl1pPr>
              <a:defRPr/>
            </a:lvl1pPr>
          </a:lstStyle>
          <a:p>
            <a:fld id="{2A4B79E6-8390-40E6-8FF7-17FE9170A45A}" type="datetimeFigureOut">
              <a:rPr lang="en-US" smtClean="0"/>
              <a:t>12/19/2014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53200"/>
            <a:ext cx="2895600" cy="2286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400" y="6553200"/>
            <a:ext cx="2133600" cy="228600"/>
          </a:xfrm>
        </p:spPr>
        <p:txBody>
          <a:bodyPr/>
          <a:lstStyle>
            <a:lvl1pPr>
              <a:defRPr sz="1600" b="1">
                <a:solidFill>
                  <a:schemeClr val="bg1"/>
                </a:solidFill>
              </a:defRPr>
            </a:lvl1pPr>
          </a:lstStyle>
          <a:p>
            <a:fld id="{29490F43-1F05-43F0-8A58-7147EE8CB2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80013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553200"/>
            <a:ext cx="2133600" cy="228600"/>
          </a:xfrm>
        </p:spPr>
        <p:txBody>
          <a:bodyPr/>
          <a:lstStyle>
            <a:lvl1pPr>
              <a:defRPr/>
            </a:lvl1pPr>
          </a:lstStyle>
          <a:p>
            <a:fld id="{2A4B79E6-8390-40E6-8FF7-17FE9170A45A}" type="datetimeFigureOut">
              <a:rPr lang="en-US" smtClean="0"/>
              <a:t>12/19/2014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553200"/>
            <a:ext cx="2895600" cy="2286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017224" y="6553200"/>
            <a:ext cx="2133600" cy="228600"/>
          </a:xfrm>
        </p:spPr>
        <p:txBody>
          <a:bodyPr/>
          <a:lstStyle>
            <a:lvl1pPr>
              <a:defRPr sz="1600" b="1">
                <a:solidFill>
                  <a:schemeClr val="bg1"/>
                </a:solidFill>
              </a:defRPr>
            </a:lvl1pPr>
          </a:lstStyle>
          <a:p>
            <a:fld id="{29490F43-1F05-43F0-8A58-7147EE8CB2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064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66800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70656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066800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70656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553200"/>
            <a:ext cx="2133600" cy="228600"/>
          </a:xfrm>
        </p:spPr>
        <p:txBody>
          <a:bodyPr/>
          <a:lstStyle>
            <a:lvl1pPr>
              <a:defRPr/>
            </a:lvl1pPr>
          </a:lstStyle>
          <a:p>
            <a:fld id="{2A4B79E6-8390-40E6-8FF7-17FE9170A45A}" type="datetimeFigureOut">
              <a:rPr lang="en-US" smtClean="0"/>
              <a:t>12/19/2014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553200"/>
            <a:ext cx="2895600" cy="2286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553200"/>
            <a:ext cx="2590800" cy="304800"/>
          </a:xfrm>
        </p:spPr>
        <p:txBody>
          <a:bodyPr/>
          <a:lstStyle>
            <a:lvl1pPr>
              <a:defRPr sz="1600" b="1">
                <a:solidFill>
                  <a:schemeClr val="bg1"/>
                </a:solidFill>
              </a:defRPr>
            </a:lvl1pPr>
          </a:lstStyle>
          <a:p>
            <a:fld id="{29490F43-1F05-43F0-8A58-7147EE8CB2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6918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553200"/>
            <a:ext cx="2133600" cy="228600"/>
          </a:xfrm>
        </p:spPr>
        <p:txBody>
          <a:bodyPr/>
          <a:lstStyle>
            <a:lvl1pPr>
              <a:defRPr/>
            </a:lvl1pPr>
          </a:lstStyle>
          <a:p>
            <a:fld id="{2A4B79E6-8390-40E6-8FF7-17FE9170A45A}" type="datetimeFigureOut">
              <a:rPr lang="en-US" smtClean="0"/>
              <a:t>12/19/2014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553200"/>
            <a:ext cx="2895600" cy="2286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010399" y="6558887"/>
            <a:ext cx="2133600" cy="228600"/>
          </a:xfrm>
        </p:spPr>
        <p:txBody>
          <a:bodyPr/>
          <a:lstStyle>
            <a:lvl1pPr>
              <a:defRPr sz="1600" b="1">
                <a:solidFill>
                  <a:schemeClr val="bg1"/>
                </a:solidFill>
              </a:defRPr>
            </a:lvl1pPr>
          </a:lstStyle>
          <a:p>
            <a:fld id="{29490F43-1F05-43F0-8A58-7147EE8CB2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7718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553200"/>
            <a:ext cx="2133600" cy="288925"/>
          </a:xfrm>
        </p:spPr>
        <p:txBody>
          <a:bodyPr/>
          <a:lstStyle>
            <a:lvl1pPr>
              <a:defRPr/>
            </a:lvl1pPr>
          </a:lstStyle>
          <a:p>
            <a:fld id="{2A4B79E6-8390-40E6-8FF7-17FE9170A45A}" type="datetimeFigureOut">
              <a:rPr lang="en-US" smtClean="0"/>
              <a:t>12/19/2014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553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10400" y="6544054"/>
            <a:ext cx="2133600" cy="288925"/>
          </a:xfrm>
        </p:spPr>
        <p:txBody>
          <a:bodyPr/>
          <a:lstStyle>
            <a:lvl1pPr>
              <a:defRPr sz="1600" b="1">
                <a:solidFill>
                  <a:schemeClr val="bg1"/>
                </a:solidFill>
              </a:defRPr>
            </a:lvl1pPr>
          </a:lstStyle>
          <a:p>
            <a:fld id="{29490F43-1F05-43F0-8A58-7147EE8CB2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5565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3008313" cy="65198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7467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0581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553200"/>
            <a:ext cx="2133600" cy="288925"/>
          </a:xfrm>
        </p:spPr>
        <p:txBody>
          <a:bodyPr/>
          <a:lstStyle>
            <a:lvl1pPr>
              <a:defRPr/>
            </a:lvl1pPr>
          </a:lstStyle>
          <a:p>
            <a:fld id="{2A4B79E6-8390-40E6-8FF7-17FE9170A45A}" type="datetimeFigureOut">
              <a:rPr lang="en-US" smtClean="0"/>
              <a:t>12/19/2014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553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017224" y="6539552"/>
            <a:ext cx="2133600" cy="288925"/>
          </a:xfrm>
        </p:spPr>
        <p:txBody>
          <a:bodyPr/>
          <a:lstStyle>
            <a:lvl1pPr>
              <a:defRPr sz="1600" b="1"/>
            </a:lvl1pPr>
          </a:lstStyle>
          <a:p>
            <a:fld id="{29490F43-1F05-43F0-8A58-7147EE8CB2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2424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645025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7200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id-ID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211763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553200"/>
            <a:ext cx="2133600" cy="228600"/>
          </a:xfrm>
        </p:spPr>
        <p:txBody>
          <a:bodyPr/>
          <a:lstStyle>
            <a:lvl1pPr>
              <a:defRPr/>
            </a:lvl1pPr>
          </a:lstStyle>
          <a:p>
            <a:fld id="{2A4B79E6-8390-40E6-8FF7-17FE9170A45A}" type="datetimeFigureOut">
              <a:rPr lang="en-US" smtClean="0"/>
              <a:t>12/19/2014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553200"/>
            <a:ext cx="2895600" cy="2286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553200"/>
            <a:ext cx="2133600" cy="228600"/>
          </a:xfrm>
        </p:spPr>
        <p:txBody>
          <a:bodyPr/>
          <a:lstStyle>
            <a:lvl1pPr>
              <a:defRPr/>
            </a:lvl1pPr>
          </a:lstStyle>
          <a:p>
            <a:fld id="{29490F43-1F05-43F0-8A58-7147EE8CB2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7018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1981200" y="190500"/>
            <a:ext cx="670560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id-ID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82296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11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fld id="{2A4B79E6-8390-40E6-8FF7-17FE9170A45A}" type="datetimeFigureOut">
              <a:rPr lang="en-US" smtClean="0"/>
              <a:t>12/19/2014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118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111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fld id="{29490F43-1F05-43F0-8A58-7147EE8CB28C}" type="slidenum">
              <a:rPr lang="en-US" smtClean="0"/>
              <a:t>‹#›</a:t>
            </a:fld>
            <a:endParaRPr lang="en-US"/>
          </a:p>
        </p:txBody>
      </p:sp>
      <p:pic>
        <p:nvPicPr>
          <p:cNvPr id="1031" name="Picture 3" descr="C:\Users\bapepam\Desktop\LOGO OJK_FINALE indonesia.jp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001" r="11105"/>
          <a:stretch>
            <a:fillRect/>
          </a:stretch>
        </p:blipFill>
        <p:spPr bwMode="auto">
          <a:xfrm>
            <a:off x="93663" y="76200"/>
            <a:ext cx="16256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9" descr="utk presentasi.png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30975"/>
            <a:ext cx="9151938" cy="376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r" rtl="0" eaLnBrk="1" fontAlgn="base" hangingPunct="1">
        <a:spcBef>
          <a:spcPct val="0"/>
        </a:spcBef>
        <a:spcAft>
          <a:spcPct val="0"/>
        </a:spcAft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34" charset="0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34" charset="0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34" charset="0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34" charset="0"/>
        </a:defRPr>
      </a:lvl5pPr>
      <a:lvl6pPr marL="457200" algn="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34" charset="0"/>
        </a:defRPr>
      </a:lvl6pPr>
      <a:lvl7pPr marL="914400" algn="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34" charset="0"/>
        </a:defRPr>
      </a:lvl7pPr>
      <a:lvl8pPr marL="1371600" algn="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34" charset="0"/>
        </a:defRPr>
      </a:lvl8pPr>
      <a:lvl9pPr marL="1828800" algn="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emf"/><Relationship Id="rId4" Type="http://schemas.openxmlformats.org/officeDocument/2006/relationships/package" Target="../embeddings/Microsoft_Excel_Worksheet1.xlsx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3940175"/>
            <a:ext cx="8305800" cy="1470025"/>
          </a:xfrm>
        </p:spPr>
        <p:txBody>
          <a:bodyPr/>
          <a:lstStyle/>
          <a:p>
            <a:pPr algn="ctr"/>
            <a:r>
              <a:rPr lang="en-US" sz="2800" b="1" dirty="0" err="1" smtClean="0"/>
              <a:t>Peran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Lembaga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Sertifikasi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Dalam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Mendorong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Perbankan</a:t>
            </a:r>
            <a:r>
              <a:rPr lang="en-US" sz="2800" b="1" dirty="0" smtClean="0"/>
              <a:t> </a:t>
            </a:r>
            <a:r>
              <a:rPr lang="en-US" sz="2800" b="1" dirty="0"/>
              <a:t>Y</a:t>
            </a:r>
            <a:r>
              <a:rPr lang="en-US" sz="2800" b="1" dirty="0" smtClean="0"/>
              <a:t>ang </a:t>
            </a:r>
            <a:r>
              <a:rPr lang="en-US" sz="2800" b="1" dirty="0" err="1" smtClean="0"/>
              <a:t>Berdaya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Saing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Menghadapi</a:t>
            </a: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800" b="1" dirty="0" err="1" smtClean="0"/>
              <a:t>Masyarakat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Ekonomi</a:t>
            </a:r>
            <a:r>
              <a:rPr lang="en-US" sz="2800" b="1" dirty="0" smtClean="0"/>
              <a:t> ASEAN (MEA)</a:t>
            </a:r>
            <a:endParaRPr lang="en-US" sz="2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638800"/>
            <a:ext cx="6400800" cy="838200"/>
          </a:xfrm>
        </p:spPr>
        <p:txBody>
          <a:bodyPr/>
          <a:lstStyle/>
          <a:p>
            <a:endParaRPr lang="en-US" sz="2000" b="1" dirty="0" smtClean="0">
              <a:solidFill>
                <a:schemeClr val="tx1"/>
              </a:solidFill>
            </a:endParaRPr>
          </a:p>
          <a:p>
            <a:r>
              <a:rPr lang="en-US" sz="2000" b="1" dirty="0" smtClean="0">
                <a:solidFill>
                  <a:schemeClr val="tx1"/>
                </a:solidFill>
              </a:rPr>
              <a:t>Jakarta, 19 </a:t>
            </a:r>
            <a:r>
              <a:rPr lang="en-US" sz="2000" b="1" dirty="0" err="1" smtClean="0">
                <a:solidFill>
                  <a:schemeClr val="tx1"/>
                </a:solidFill>
              </a:rPr>
              <a:t>Desember</a:t>
            </a:r>
            <a:r>
              <a:rPr lang="en-US" sz="2000" b="1" dirty="0" smtClean="0">
                <a:solidFill>
                  <a:schemeClr val="tx1"/>
                </a:solidFill>
              </a:rPr>
              <a:t> 2014</a:t>
            </a:r>
            <a:endParaRPr lang="en-US" sz="2000" b="1" dirty="0">
              <a:solidFill>
                <a:schemeClr val="tx1"/>
              </a:solidFill>
            </a:endParaRPr>
          </a:p>
        </p:txBody>
      </p:sp>
      <p:pic>
        <p:nvPicPr>
          <p:cNvPr id="4" name="Picture 2" descr="http://www.ojk.go.id/img/landing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62000"/>
            <a:ext cx="9144000" cy="2965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21729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266700"/>
            <a:ext cx="7620000" cy="571500"/>
          </a:xfrm>
        </p:spPr>
        <p:txBody>
          <a:bodyPr/>
          <a:lstStyle/>
          <a:p>
            <a:pPr algn="ctr"/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Pentingnya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Sertifikasi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alam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Meningkatkan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Kompetensi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SDM </a:t>
            </a:r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Perbankan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153400" cy="4572000"/>
          </a:xfrm>
        </p:spPr>
        <p:txBody>
          <a:bodyPr/>
          <a:lstStyle/>
          <a:p>
            <a:pPr algn="just">
              <a:buFont typeface="Wingdings" pitchFamily="2" charset="2"/>
              <a:buChar char="ü"/>
            </a:pPr>
            <a:r>
              <a:rPr lang="en-US" altLang="id-ID" sz="2400" dirty="0" err="1" smtClean="0">
                <a:latin typeface="Calibri" pitchFamily="34" charset="0"/>
                <a:cs typeface="Times New Roman" pitchFamily="18" charset="0"/>
              </a:rPr>
              <a:t>Dalam</a:t>
            </a:r>
            <a:r>
              <a:rPr lang="en-US" altLang="id-ID" sz="2400" dirty="0" smtClean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altLang="id-ID" sz="2400" dirty="0" err="1" smtClean="0">
                <a:latin typeface="Calibri" pitchFamily="34" charset="0"/>
                <a:cs typeface="Times New Roman" pitchFamily="18" charset="0"/>
              </a:rPr>
              <a:t>persiapan</a:t>
            </a:r>
            <a:r>
              <a:rPr lang="en-US" altLang="id-ID" sz="2400" dirty="0" smtClean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altLang="id-ID" sz="2400" dirty="0" err="1" smtClean="0">
                <a:latin typeface="Calibri" pitchFamily="34" charset="0"/>
                <a:cs typeface="Times New Roman" pitchFamily="18" charset="0"/>
              </a:rPr>
              <a:t>menghadapi</a:t>
            </a:r>
            <a:r>
              <a:rPr lang="en-US" altLang="id-ID" sz="2400" dirty="0" smtClean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altLang="id-ID" sz="2400" dirty="0" err="1">
                <a:latin typeface="Calibri" pitchFamily="34" charset="0"/>
                <a:cs typeface="Times New Roman" pitchFamily="18" charset="0"/>
              </a:rPr>
              <a:t>persaingan</a:t>
            </a:r>
            <a:r>
              <a:rPr lang="en-US" altLang="id-ID" sz="2400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altLang="id-ID" sz="2400" dirty="0" err="1" smtClean="0">
                <a:latin typeface="Calibri" pitchFamily="34" charset="0"/>
                <a:cs typeface="Times New Roman" pitchFamily="18" charset="0"/>
              </a:rPr>
              <a:t>dengan</a:t>
            </a:r>
            <a:r>
              <a:rPr lang="en-US" altLang="id-ID" sz="2400" dirty="0" smtClean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altLang="id-ID" sz="2400" dirty="0" err="1" smtClean="0">
                <a:latin typeface="Calibri" pitchFamily="34" charset="0"/>
                <a:cs typeface="Times New Roman" pitchFamily="18" charset="0"/>
              </a:rPr>
              <a:t>adanya</a:t>
            </a:r>
            <a:r>
              <a:rPr lang="en-US" altLang="id-ID" sz="2400" dirty="0" smtClean="0">
                <a:latin typeface="Calibri" pitchFamily="34" charset="0"/>
                <a:cs typeface="Times New Roman" pitchFamily="18" charset="0"/>
              </a:rPr>
              <a:t> ABIF </a:t>
            </a:r>
            <a:r>
              <a:rPr lang="en-US" altLang="id-ID" sz="2400" dirty="0" err="1" smtClean="0">
                <a:latin typeface="Calibri" pitchFamily="34" charset="0"/>
                <a:cs typeface="Times New Roman" pitchFamily="18" charset="0"/>
              </a:rPr>
              <a:t>pada</a:t>
            </a:r>
            <a:r>
              <a:rPr lang="en-US" altLang="id-ID" sz="2400" dirty="0" smtClean="0">
                <a:latin typeface="Calibri" pitchFamily="34" charset="0"/>
                <a:cs typeface="Times New Roman" pitchFamily="18" charset="0"/>
              </a:rPr>
              <a:t> 2020, </a:t>
            </a:r>
            <a:r>
              <a:rPr lang="en-US" altLang="id-ID" sz="2400" dirty="0" err="1" smtClean="0">
                <a:latin typeface="Calibri" pitchFamily="34" charset="0"/>
                <a:cs typeface="Times New Roman" pitchFamily="18" charset="0"/>
              </a:rPr>
              <a:t>dirasa</a:t>
            </a:r>
            <a:r>
              <a:rPr lang="en-US" altLang="id-ID" sz="2400" dirty="0" smtClean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altLang="id-ID" sz="2400" dirty="0" err="1" smtClean="0">
                <a:latin typeface="Calibri" pitchFamily="34" charset="0"/>
                <a:cs typeface="Times New Roman" pitchFamily="18" charset="0"/>
              </a:rPr>
              <a:t>perlu</a:t>
            </a:r>
            <a:r>
              <a:rPr lang="en-US" altLang="id-ID" sz="2400" dirty="0" smtClean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altLang="id-ID" sz="2400" dirty="0" err="1" smtClean="0">
                <a:latin typeface="Calibri" pitchFamily="34" charset="0"/>
                <a:cs typeface="Times New Roman" pitchFamily="18" charset="0"/>
              </a:rPr>
              <a:t>untuk</a:t>
            </a:r>
            <a:r>
              <a:rPr lang="en-US" altLang="id-ID" sz="2400" dirty="0" smtClean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altLang="id-ID" sz="2400" dirty="0" err="1" smtClean="0">
                <a:latin typeface="Calibri" pitchFamily="34" charset="0"/>
                <a:cs typeface="Times New Roman" pitchFamily="18" charset="0"/>
              </a:rPr>
              <a:t>mengembangkan</a:t>
            </a:r>
            <a:r>
              <a:rPr lang="en-US" altLang="id-ID" sz="2400" dirty="0" smtClean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altLang="id-ID" sz="2400" dirty="0" err="1" smtClean="0">
                <a:latin typeface="Calibri" pitchFamily="34" charset="0"/>
                <a:cs typeface="Times New Roman" pitchFamily="18" charset="0"/>
              </a:rPr>
              <a:t>dan</a:t>
            </a:r>
            <a:r>
              <a:rPr lang="en-US" altLang="id-ID" sz="2400" dirty="0" smtClean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altLang="id-ID" sz="2400" dirty="0" err="1">
                <a:latin typeface="Calibri" pitchFamily="34" charset="0"/>
                <a:cs typeface="Times New Roman" pitchFamily="18" charset="0"/>
              </a:rPr>
              <a:t>menjaga</a:t>
            </a:r>
            <a:r>
              <a:rPr lang="en-US" altLang="id-ID" sz="2400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altLang="id-ID" sz="2400" dirty="0" err="1" smtClean="0">
                <a:latin typeface="Calibri" pitchFamily="34" charset="0"/>
                <a:cs typeface="Times New Roman" pitchFamily="18" charset="0"/>
              </a:rPr>
              <a:t>kualitas</a:t>
            </a:r>
            <a:r>
              <a:rPr lang="en-US" altLang="id-ID" sz="2400" dirty="0" smtClean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altLang="id-ID" sz="2400" dirty="0" err="1" smtClean="0">
                <a:latin typeface="Calibri" pitchFamily="34" charset="0"/>
                <a:cs typeface="Times New Roman" pitchFamily="18" charset="0"/>
              </a:rPr>
              <a:t>serta</a:t>
            </a:r>
            <a:r>
              <a:rPr lang="en-US" altLang="id-ID" sz="2400" dirty="0" smtClean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altLang="id-ID" sz="2400" dirty="0" err="1" smtClean="0">
                <a:latin typeface="Calibri" pitchFamily="34" charset="0"/>
                <a:cs typeface="Times New Roman" pitchFamily="18" charset="0"/>
              </a:rPr>
              <a:t>stabilitas</a:t>
            </a:r>
            <a:r>
              <a:rPr lang="en-US" altLang="id-ID" sz="2400" dirty="0" smtClean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altLang="id-ID" sz="2400" dirty="0" err="1">
                <a:latin typeface="Calibri" pitchFamily="34" charset="0"/>
                <a:cs typeface="Times New Roman" pitchFamily="18" charset="0"/>
              </a:rPr>
              <a:t>perbankan</a:t>
            </a:r>
            <a:r>
              <a:rPr lang="en-US" altLang="id-ID" sz="2400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altLang="id-ID" sz="2400" dirty="0" err="1" smtClean="0">
                <a:latin typeface="Calibri" pitchFamily="34" charset="0"/>
                <a:cs typeface="Times New Roman" pitchFamily="18" charset="0"/>
              </a:rPr>
              <a:t>nasional</a:t>
            </a:r>
            <a:r>
              <a:rPr lang="en-US" altLang="id-ID" sz="2400" dirty="0" smtClean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altLang="id-ID" sz="2400" dirty="0" err="1" smtClean="0">
                <a:latin typeface="Calibri" pitchFamily="34" charset="0"/>
                <a:cs typeface="Times New Roman" pitchFamily="18" charset="0"/>
              </a:rPr>
              <a:t>melalui</a:t>
            </a:r>
            <a:r>
              <a:rPr lang="en-US" altLang="id-ID" sz="2400" dirty="0" smtClean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altLang="id-ID" sz="2400" dirty="0" err="1" smtClean="0">
                <a:latin typeface="Calibri" pitchFamily="34" charset="0"/>
                <a:cs typeface="Times New Roman" pitchFamily="18" charset="0"/>
              </a:rPr>
              <a:t>standardisasi</a:t>
            </a:r>
            <a:r>
              <a:rPr lang="en-US" altLang="id-ID" sz="2400" dirty="0" smtClean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altLang="id-ID" sz="2400" dirty="0" err="1">
                <a:latin typeface="Calibri" pitchFamily="34" charset="0"/>
                <a:cs typeface="Times New Roman" pitchFamily="18" charset="0"/>
              </a:rPr>
              <a:t>kompetensi</a:t>
            </a:r>
            <a:r>
              <a:rPr lang="en-US" altLang="id-ID" sz="2400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altLang="id-ID" sz="2400" dirty="0" err="1">
                <a:latin typeface="Calibri" pitchFamily="34" charset="0"/>
                <a:cs typeface="Times New Roman" pitchFamily="18" charset="0"/>
              </a:rPr>
              <a:t>profesi</a:t>
            </a:r>
            <a:r>
              <a:rPr lang="en-US" altLang="id-ID" sz="2400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altLang="id-ID" sz="2400" dirty="0" err="1">
                <a:latin typeface="Calibri" pitchFamily="34" charset="0"/>
                <a:cs typeface="Times New Roman" pitchFamily="18" charset="0"/>
              </a:rPr>
              <a:t>bankir</a:t>
            </a:r>
            <a:r>
              <a:rPr lang="en-US" altLang="id-ID" sz="2400" dirty="0">
                <a:latin typeface="Calibri" pitchFamily="34" charset="0"/>
                <a:cs typeface="Times New Roman" pitchFamily="18" charset="0"/>
              </a:rPr>
              <a:t> agar </a:t>
            </a:r>
            <a:r>
              <a:rPr lang="en-US" altLang="id-ID" sz="2400" dirty="0" err="1">
                <a:latin typeface="Calibri" pitchFamily="34" charset="0"/>
                <a:cs typeface="Times New Roman" pitchFamily="18" charset="0"/>
              </a:rPr>
              <a:t>eksistensi</a:t>
            </a:r>
            <a:r>
              <a:rPr lang="en-US" altLang="id-ID" sz="2400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altLang="id-ID" sz="2400" dirty="0" err="1">
                <a:latin typeface="Calibri" pitchFamily="34" charset="0"/>
                <a:cs typeface="Times New Roman" pitchFamily="18" charset="0"/>
              </a:rPr>
              <a:t>bankir</a:t>
            </a:r>
            <a:r>
              <a:rPr lang="en-US" altLang="id-ID" sz="2400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altLang="id-ID" sz="2400" dirty="0" err="1">
                <a:latin typeface="Calibri" pitchFamily="34" charset="0"/>
                <a:cs typeface="Times New Roman" pitchFamily="18" charset="0"/>
              </a:rPr>
              <a:t>lokal</a:t>
            </a:r>
            <a:r>
              <a:rPr lang="en-US" altLang="id-ID" sz="2400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altLang="id-ID" sz="2400" dirty="0" err="1">
                <a:latin typeface="Calibri" pitchFamily="34" charset="0"/>
                <a:cs typeface="Times New Roman" pitchFamily="18" charset="0"/>
              </a:rPr>
              <a:t>dan</a:t>
            </a:r>
            <a:r>
              <a:rPr lang="en-US" altLang="id-ID" sz="2400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altLang="id-ID" sz="2400" dirty="0" err="1">
                <a:latin typeface="Calibri" pitchFamily="34" charset="0"/>
                <a:cs typeface="Times New Roman" pitchFamily="18" charset="0"/>
              </a:rPr>
              <a:t>kelangsungan</a:t>
            </a:r>
            <a:r>
              <a:rPr lang="en-US" altLang="id-ID" sz="2400" dirty="0">
                <a:latin typeface="Calibri" pitchFamily="34" charset="0"/>
                <a:cs typeface="Times New Roman" pitchFamily="18" charset="0"/>
              </a:rPr>
              <a:t> bank-bank </a:t>
            </a:r>
            <a:r>
              <a:rPr lang="en-US" altLang="id-ID" sz="2400" dirty="0" err="1">
                <a:latin typeface="Calibri" pitchFamily="34" charset="0"/>
                <a:cs typeface="Times New Roman" pitchFamily="18" charset="0"/>
              </a:rPr>
              <a:t>lokal</a:t>
            </a:r>
            <a:r>
              <a:rPr lang="en-US" altLang="id-ID" sz="2400" dirty="0">
                <a:latin typeface="Calibri" pitchFamily="34" charset="0"/>
                <a:cs typeface="Times New Roman" pitchFamily="18" charset="0"/>
              </a:rPr>
              <a:t> Indonesia </a:t>
            </a:r>
            <a:r>
              <a:rPr lang="en-US" altLang="id-ID" sz="2400" dirty="0" err="1">
                <a:latin typeface="Calibri" pitchFamily="34" charset="0"/>
                <a:cs typeface="Times New Roman" pitchFamily="18" charset="0"/>
              </a:rPr>
              <a:t>dapat</a:t>
            </a:r>
            <a:r>
              <a:rPr lang="en-US" altLang="id-ID" sz="2400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altLang="id-ID" sz="2400" dirty="0" err="1">
                <a:latin typeface="Calibri" pitchFamily="34" charset="0"/>
                <a:cs typeface="Times New Roman" pitchFamily="18" charset="0"/>
              </a:rPr>
              <a:t>bersaing</a:t>
            </a:r>
            <a:r>
              <a:rPr lang="en-US" altLang="id-ID" sz="2400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altLang="id-ID" sz="2400" dirty="0" smtClean="0">
                <a:latin typeface="Calibri" pitchFamily="34" charset="0"/>
                <a:cs typeface="Times New Roman" pitchFamily="18" charset="0"/>
              </a:rPr>
              <a:t>di level ASEAN.</a:t>
            </a:r>
          </a:p>
          <a:p>
            <a:pPr algn="just">
              <a:buFont typeface="Wingdings" pitchFamily="2" charset="2"/>
              <a:buChar char="ü"/>
            </a:pPr>
            <a:r>
              <a:rPr lang="en-US" altLang="id-ID" sz="2400" dirty="0" err="1" smtClean="0">
                <a:latin typeface="Calibri" pitchFamily="34" charset="0"/>
                <a:cs typeface="Times New Roman" pitchFamily="18" charset="0"/>
              </a:rPr>
              <a:t>Dengan</a:t>
            </a:r>
            <a:r>
              <a:rPr lang="en-US" altLang="id-ID" sz="2400" dirty="0" smtClean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altLang="id-ID" sz="2400" dirty="0" err="1" smtClean="0">
                <a:latin typeface="Calibri" pitchFamily="34" charset="0"/>
                <a:cs typeface="Times New Roman" pitchFamily="18" charset="0"/>
              </a:rPr>
              <a:t>adanya</a:t>
            </a:r>
            <a:r>
              <a:rPr lang="en-US" altLang="id-ID" sz="2400" dirty="0" smtClean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altLang="id-ID" sz="2400" dirty="0" err="1" smtClean="0">
                <a:latin typeface="Calibri" pitchFamily="34" charset="0"/>
                <a:cs typeface="Times New Roman" pitchFamily="18" charset="0"/>
              </a:rPr>
              <a:t>sertifikasi</a:t>
            </a:r>
            <a:r>
              <a:rPr lang="en-US" altLang="id-ID" sz="2400" dirty="0" smtClean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altLang="id-ID" sz="2400" dirty="0" err="1" smtClean="0">
                <a:latin typeface="Calibri" pitchFamily="34" charset="0"/>
                <a:cs typeface="Times New Roman" pitchFamily="18" charset="0"/>
              </a:rPr>
              <a:t>diharapkan</a:t>
            </a:r>
            <a:r>
              <a:rPr lang="en-US" altLang="id-ID" sz="2400" dirty="0" smtClean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altLang="id-ID" sz="2400" dirty="0" err="1" smtClean="0">
                <a:latin typeface="Calibri" pitchFamily="34" charset="0"/>
                <a:cs typeface="Times New Roman" pitchFamily="18" charset="0"/>
              </a:rPr>
              <a:t>dapat</a:t>
            </a:r>
            <a:r>
              <a:rPr lang="en-US" altLang="id-ID" sz="2400" dirty="0" smtClean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altLang="id-ID" sz="2400" dirty="0" err="1" smtClean="0">
                <a:latin typeface="Calibri" pitchFamily="34" charset="0"/>
                <a:cs typeface="Times New Roman" pitchFamily="18" charset="0"/>
              </a:rPr>
              <a:t>mencetak</a:t>
            </a:r>
            <a:r>
              <a:rPr lang="en-US" altLang="id-ID" sz="2400" dirty="0" smtClean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altLang="id-ID" sz="2400" dirty="0" err="1" smtClean="0">
                <a:latin typeface="Calibri" pitchFamily="34" charset="0"/>
                <a:cs typeface="Times New Roman" pitchFamily="18" charset="0"/>
              </a:rPr>
              <a:t>sumber</a:t>
            </a:r>
            <a:r>
              <a:rPr lang="en-US" altLang="id-ID" sz="2400" dirty="0" smtClean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altLang="id-ID" sz="2400" dirty="0" err="1" smtClean="0">
                <a:latin typeface="Calibri" pitchFamily="34" charset="0"/>
                <a:cs typeface="Times New Roman" pitchFamily="18" charset="0"/>
              </a:rPr>
              <a:t>daya</a:t>
            </a:r>
            <a:r>
              <a:rPr lang="en-US" altLang="id-ID" sz="2400" dirty="0" smtClean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altLang="id-ID" sz="2400" dirty="0" err="1" smtClean="0">
                <a:latin typeface="Calibri" pitchFamily="34" charset="0"/>
                <a:cs typeface="Times New Roman" pitchFamily="18" charset="0"/>
              </a:rPr>
              <a:t>manusia</a:t>
            </a:r>
            <a:r>
              <a:rPr lang="en-US" altLang="id-ID" sz="2400" dirty="0" smtClean="0">
                <a:latin typeface="Calibri" pitchFamily="34" charset="0"/>
                <a:cs typeface="Times New Roman" pitchFamily="18" charset="0"/>
              </a:rPr>
              <a:t> yang </a:t>
            </a:r>
            <a:r>
              <a:rPr lang="en-US" altLang="id-ID" sz="2400" i="1" dirty="0" smtClean="0">
                <a:latin typeface="Calibri" pitchFamily="34" charset="0"/>
                <a:cs typeface="Times New Roman" pitchFamily="18" charset="0"/>
              </a:rPr>
              <a:t>qualified</a:t>
            </a:r>
            <a:r>
              <a:rPr lang="en-US" altLang="id-ID" sz="2400" dirty="0" smtClean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altLang="id-ID" sz="2400" dirty="0" err="1" smtClean="0">
                <a:latin typeface="Calibri" pitchFamily="34" charset="0"/>
                <a:cs typeface="Times New Roman" pitchFamily="18" charset="0"/>
              </a:rPr>
              <a:t>dan</a:t>
            </a:r>
            <a:r>
              <a:rPr lang="en-US" altLang="id-ID" sz="2400" dirty="0" smtClean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altLang="id-ID" sz="2400" dirty="0" err="1" smtClean="0">
                <a:latin typeface="Calibri" pitchFamily="34" charset="0"/>
                <a:cs typeface="Times New Roman" pitchFamily="18" charset="0"/>
              </a:rPr>
              <a:t>memiliki</a:t>
            </a:r>
            <a:r>
              <a:rPr lang="en-US" altLang="id-ID" sz="2400" dirty="0" smtClean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altLang="id-ID" sz="2400" dirty="0" err="1" smtClean="0">
                <a:latin typeface="Calibri" pitchFamily="34" charset="0"/>
                <a:cs typeface="Times New Roman" pitchFamily="18" charset="0"/>
              </a:rPr>
              <a:t>kompetensi</a:t>
            </a:r>
            <a:r>
              <a:rPr lang="en-US" altLang="id-ID" sz="2400" dirty="0" smtClean="0">
                <a:latin typeface="Calibri" pitchFamily="34" charset="0"/>
                <a:cs typeface="Times New Roman" pitchFamily="18" charset="0"/>
              </a:rPr>
              <a:t> di </a:t>
            </a:r>
            <a:r>
              <a:rPr lang="en-US" altLang="id-ID" sz="2400" dirty="0" err="1" smtClean="0">
                <a:latin typeface="Calibri" pitchFamily="34" charset="0"/>
                <a:cs typeface="Times New Roman" pitchFamily="18" charset="0"/>
              </a:rPr>
              <a:t>bidang</a:t>
            </a:r>
            <a:r>
              <a:rPr lang="en-US" altLang="id-ID" sz="2400" dirty="0" smtClean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altLang="id-ID" sz="2400" dirty="0" err="1" smtClean="0">
                <a:latin typeface="Calibri" pitchFamily="34" charset="0"/>
                <a:cs typeface="Times New Roman" pitchFamily="18" charset="0"/>
              </a:rPr>
              <a:t>manajemen</a:t>
            </a:r>
            <a:r>
              <a:rPr lang="en-US" altLang="id-ID" sz="2400" dirty="0" smtClean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altLang="id-ID" sz="2400" dirty="0" err="1" smtClean="0">
                <a:latin typeface="Calibri" pitchFamily="34" charset="0"/>
                <a:cs typeface="Times New Roman" pitchFamily="18" charset="0"/>
              </a:rPr>
              <a:t>risiko</a:t>
            </a:r>
            <a:r>
              <a:rPr lang="en-US" altLang="id-ID" sz="2400" dirty="0" smtClean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altLang="id-ID" sz="2400" dirty="0" err="1" smtClean="0">
                <a:latin typeface="Calibri" pitchFamily="34" charset="0"/>
                <a:cs typeface="Times New Roman" pitchFamily="18" charset="0"/>
              </a:rPr>
              <a:t>serta</a:t>
            </a:r>
            <a:r>
              <a:rPr lang="en-US" altLang="id-ID" sz="2400" dirty="0" smtClean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altLang="id-ID" sz="2400" dirty="0" err="1" smtClean="0">
                <a:latin typeface="Calibri" pitchFamily="34" charset="0"/>
                <a:cs typeface="Times New Roman" pitchFamily="18" charset="0"/>
              </a:rPr>
              <a:t>standar</a:t>
            </a:r>
            <a:r>
              <a:rPr lang="en-US" altLang="id-ID" sz="2400" dirty="0" smtClean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altLang="id-ID" sz="2400" dirty="0" err="1" smtClean="0">
                <a:latin typeface="Calibri" pitchFamily="34" charset="0"/>
                <a:cs typeface="Times New Roman" pitchFamily="18" charset="0"/>
              </a:rPr>
              <a:t>profesi</a:t>
            </a:r>
            <a:r>
              <a:rPr lang="en-US" altLang="id-ID" sz="2400" dirty="0" smtClean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altLang="id-ID" sz="2400" dirty="0" err="1" smtClean="0">
                <a:latin typeface="Calibri" pitchFamily="34" charset="0"/>
                <a:cs typeface="Times New Roman" pitchFamily="18" charset="0"/>
              </a:rPr>
              <a:t>dan</a:t>
            </a:r>
            <a:r>
              <a:rPr lang="en-US" altLang="id-ID" sz="2400" dirty="0" smtClean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altLang="id-ID" sz="2400" dirty="0" err="1" smtClean="0">
                <a:latin typeface="Calibri" pitchFamily="34" charset="0"/>
                <a:cs typeface="Times New Roman" pitchFamily="18" charset="0"/>
              </a:rPr>
              <a:t>kode</a:t>
            </a:r>
            <a:r>
              <a:rPr lang="en-US" altLang="id-ID" sz="2400" dirty="0" smtClean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altLang="id-ID" sz="2400" dirty="0" err="1" smtClean="0">
                <a:latin typeface="Calibri" pitchFamily="34" charset="0"/>
                <a:cs typeface="Times New Roman" pitchFamily="18" charset="0"/>
              </a:rPr>
              <a:t>etik</a:t>
            </a:r>
            <a:r>
              <a:rPr lang="en-US" altLang="id-ID" sz="2400" dirty="0" smtClean="0">
                <a:latin typeface="Calibri" pitchFamily="34" charset="0"/>
                <a:cs typeface="Times New Roman" pitchFamily="18" charset="0"/>
              </a:rPr>
              <a:t> yang </a:t>
            </a:r>
            <a:r>
              <a:rPr lang="en-US" altLang="id-ID" sz="2400" dirty="0" err="1" smtClean="0">
                <a:latin typeface="Calibri" pitchFamily="34" charset="0"/>
                <a:cs typeface="Times New Roman" pitchFamily="18" charset="0"/>
              </a:rPr>
              <a:t>baik</a:t>
            </a:r>
            <a:r>
              <a:rPr lang="en-US" altLang="id-ID" sz="2400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altLang="id-ID" sz="2400" dirty="0" err="1" smtClean="0">
                <a:latin typeface="Calibri" pitchFamily="34" charset="0"/>
                <a:cs typeface="Times New Roman" pitchFamily="18" charset="0"/>
              </a:rPr>
              <a:t>untuk</a:t>
            </a:r>
            <a:r>
              <a:rPr lang="en-US" altLang="id-ID" sz="2400" dirty="0" smtClean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altLang="id-ID" sz="2400" dirty="0" err="1" smtClean="0">
                <a:latin typeface="Calibri" pitchFamily="34" charset="0"/>
                <a:cs typeface="Times New Roman" pitchFamily="18" charset="0"/>
              </a:rPr>
              <a:t>meningkatkan</a:t>
            </a:r>
            <a:r>
              <a:rPr lang="en-US" altLang="id-ID" sz="2400" dirty="0" smtClean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altLang="id-ID" sz="2400" dirty="0" err="1" smtClean="0">
                <a:latin typeface="Calibri" pitchFamily="34" charset="0"/>
                <a:cs typeface="Times New Roman" pitchFamily="18" charset="0"/>
              </a:rPr>
              <a:t>kualitas</a:t>
            </a:r>
            <a:r>
              <a:rPr lang="en-US" altLang="id-ID" sz="2400" dirty="0" smtClean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altLang="id-ID" sz="2400" dirty="0" err="1" smtClean="0">
                <a:latin typeface="Calibri" pitchFamily="34" charset="0"/>
                <a:cs typeface="Times New Roman" pitchFamily="18" charset="0"/>
              </a:rPr>
              <a:t>manajemen</a:t>
            </a:r>
            <a:r>
              <a:rPr lang="en-US" altLang="id-ID" sz="2400" dirty="0" smtClean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altLang="id-ID" sz="2400" dirty="0" err="1" smtClean="0">
                <a:latin typeface="Calibri" pitchFamily="34" charset="0"/>
                <a:cs typeface="Times New Roman" pitchFamily="18" charset="0"/>
              </a:rPr>
              <a:t>risiko</a:t>
            </a:r>
            <a:r>
              <a:rPr lang="en-US" altLang="id-ID" sz="2400" dirty="0" smtClean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altLang="id-ID" sz="2400" dirty="0" err="1" smtClean="0">
                <a:latin typeface="Calibri" pitchFamily="34" charset="0"/>
                <a:cs typeface="Times New Roman" pitchFamily="18" charset="0"/>
              </a:rPr>
              <a:t>dan</a:t>
            </a:r>
            <a:r>
              <a:rPr lang="en-US" altLang="id-ID" sz="2400" dirty="0" smtClean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altLang="id-ID" sz="2400" i="1" dirty="0" smtClean="0">
                <a:latin typeface="Calibri" pitchFamily="34" charset="0"/>
                <a:cs typeface="Times New Roman" pitchFamily="18" charset="0"/>
              </a:rPr>
              <a:t>corporate governance </a:t>
            </a:r>
            <a:r>
              <a:rPr lang="en-US" altLang="id-ID" sz="2400" dirty="0" err="1" smtClean="0">
                <a:latin typeface="Calibri" pitchFamily="34" charset="0"/>
                <a:cs typeface="Times New Roman" pitchFamily="18" charset="0"/>
              </a:rPr>
              <a:t>perbankan</a:t>
            </a:r>
            <a:r>
              <a:rPr lang="en-US" altLang="id-ID" sz="2400" dirty="0" smtClean="0">
                <a:latin typeface="Calibri" pitchFamily="34" charset="0"/>
                <a:cs typeface="Times New Roman" pitchFamily="18" charset="0"/>
              </a:rPr>
              <a:t> Indonesia</a:t>
            </a:r>
            <a:endParaRPr lang="en-US" altLang="id-ID" sz="2400" dirty="0" smtClean="0">
              <a:latin typeface="Calibri" pitchFamily="34" charset="0"/>
            </a:endParaRPr>
          </a:p>
        </p:txBody>
      </p:sp>
      <p:sp>
        <p:nvSpPr>
          <p:cNvPr id="5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7023847" y="6526305"/>
            <a:ext cx="2133600" cy="304800"/>
          </a:xfrm>
        </p:spPr>
        <p:txBody>
          <a:bodyPr/>
          <a:lstStyle/>
          <a:p>
            <a:fld id="{499A3C00-22C6-4D3A-878B-E0295234200E}" type="slidenum">
              <a:rPr lang="id-ID" sz="1400" b="1" smtClean="0"/>
              <a:t>10</a:t>
            </a:fld>
            <a:endParaRPr lang="id-ID" sz="1400" b="1" dirty="0"/>
          </a:p>
        </p:txBody>
      </p:sp>
    </p:spTree>
    <p:extLst>
      <p:ext uri="{BB962C8B-B14F-4D97-AF65-F5344CB8AC3E}">
        <p14:creationId xmlns:p14="http://schemas.microsoft.com/office/powerpoint/2010/main" val="785333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id-ID" dirty="0"/>
          </a:p>
          <a:p>
            <a:endParaRPr lang="id-ID" dirty="0"/>
          </a:p>
        </p:txBody>
      </p:sp>
      <p:sp>
        <p:nvSpPr>
          <p:cNvPr id="7" name="Rectangle 6"/>
          <p:cNvSpPr/>
          <p:nvPr/>
        </p:nvSpPr>
        <p:spPr>
          <a:xfrm>
            <a:off x="381000" y="1143000"/>
            <a:ext cx="8382000" cy="1828800"/>
          </a:xfrm>
          <a:prstGeom prst="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lvl="0" indent="-285750" algn="just">
              <a:buFont typeface="Wingdings" panose="05000000000000000000" pitchFamily="2" charset="2"/>
              <a:buChar char="Ø"/>
            </a:pPr>
            <a:endParaRPr lang="en-US" dirty="0" smtClean="0">
              <a:solidFill>
                <a:schemeClr val="tx1"/>
              </a:solidFill>
            </a:endParaRP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PBI </a:t>
            </a:r>
            <a:r>
              <a:rPr lang="id-ID" dirty="0">
                <a:solidFill>
                  <a:schemeClr val="tx1"/>
                </a:solidFill>
              </a:rPr>
              <a:t>Nomor 11/19/PBI/2009 Tanggal 4 Juni 2009 Tentang Sertifikasi Manajemen Risiko Bagi Pengurus dan Pejabat Bank </a:t>
            </a:r>
            <a:r>
              <a:rPr lang="id-ID" dirty="0" smtClean="0">
                <a:solidFill>
                  <a:schemeClr val="tx1"/>
                </a:solidFill>
              </a:rPr>
              <a:t>Umum</a:t>
            </a:r>
            <a:endParaRPr lang="en-US" dirty="0" smtClean="0">
              <a:solidFill>
                <a:schemeClr val="tx1"/>
              </a:solidFill>
            </a:endParaRPr>
          </a:p>
          <a:p>
            <a:pPr lvl="0" algn="just"/>
            <a:endParaRPr lang="en-US" dirty="0">
              <a:solidFill>
                <a:schemeClr val="tx1"/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tx1"/>
                </a:solidFill>
              </a:rPr>
              <a:t>PBI</a:t>
            </a:r>
            <a:r>
              <a:rPr lang="id-ID" dirty="0">
                <a:solidFill>
                  <a:schemeClr val="tx1"/>
                </a:solidFill>
              </a:rPr>
              <a:t> Nomor 12/7/PBI/2010 Tanggal 19 April 2010 Tentang Perubahan Atas Peraturan Bank Indonesia Nomor 11/19/PBI/2009 Tentang Sertifikasi Manajemen Risik</a:t>
            </a:r>
            <a:r>
              <a:rPr lang="id-ID" dirty="0"/>
              <a:t>o Bagi Pengurus dan Pejabat Bank Umum</a:t>
            </a:r>
          </a:p>
          <a:p>
            <a:pPr algn="ctr"/>
            <a:endParaRPr lang="id-ID" dirty="0"/>
          </a:p>
        </p:txBody>
      </p:sp>
      <p:sp>
        <p:nvSpPr>
          <p:cNvPr id="8" name="Oval 7"/>
          <p:cNvSpPr/>
          <p:nvPr/>
        </p:nvSpPr>
        <p:spPr>
          <a:xfrm>
            <a:off x="798871" y="3810000"/>
            <a:ext cx="7543800" cy="19812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dirty="0" smtClean="0">
              <a:solidFill>
                <a:schemeClr val="tx1"/>
              </a:solidFill>
            </a:endParaRPr>
          </a:p>
          <a:p>
            <a:pPr lvl="0" algn="ctr"/>
            <a:r>
              <a:rPr lang="en-US" dirty="0" smtClean="0">
                <a:solidFill>
                  <a:schemeClr val="tx1"/>
                </a:solidFill>
              </a:rPr>
              <a:t>B</a:t>
            </a:r>
            <a:r>
              <a:rPr lang="id-ID" dirty="0" smtClean="0">
                <a:solidFill>
                  <a:schemeClr val="tx1"/>
                </a:solidFill>
              </a:rPr>
              <a:t>ank </a:t>
            </a:r>
            <a:r>
              <a:rPr lang="id-ID" dirty="0">
                <a:solidFill>
                  <a:schemeClr val="tx1"/>
                </a:solidFill>
              </a:rPr>
              <a:t>wajib mengisi jabatan Pengurus dan Pejabat Bank dengan sumber daya manusia yang memiliki kompetensi dan keahlian di bidang Manajemen </a:t>
            </a:r>
            <a:r>
              <a:rPr lang="id-ID" dirty="0" smtClean="0">
                <a:solidFill>
                  <a:schemeClr val="tx1"/>
                </a:solidFill>
              </a:rPr>
              <a:t>Risiko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id-ID" dirty="0" smtClean="0">
                <a:solidFill>
                  <a:schemeClr val="tx1"/>
                </a:solidFill>
              </a:rPr>
              <a:t>wajib </a:t>
            </a:r>
            <a:r>
              <a:rPr lang="id-ID" dirty="0">
                <a:solidFill>
                  <a:schemeClr val="tx1"/>
                </a:solidFill>
              </a:rPr>
              <a:t>memiliki Sertifikat Manajemen Risiko yang diterbitkan oleh Lembaga Sertifikasi Profesi. </a:t>
            </a:r>
          </a:p>
          <a:p>
            <a:pPr algn="ctr"/>
            <a:endParaRPr lang="id-ID" dirty="0"/>
          </a:p>
        </p:txBody>
      </p:sp>
      <p:sp>
        <p:nvSpPr>
          <p:cNvPr id="9" name="Striped Right Arrow 8"/>
          <p:cNvSpPr/>
          <p:nvPr/>
        </p:nvSpPr>
        <p:spPr>
          <a:xfrm rot="5400000">
            <a:off x="4076701" y="2977948"/>
            <a:ext cx="990598" cy="1066800"/>
          </a:xfrm>
          <a:prstGeom prst="stripedRightArrow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3" name="Title 1"/>
          <p:cNvSpPr txBox="1">
            <a:spLocks/>
          </p:cNvSpPr>
          <p:nvPr/>
        </p:nvSpPr>
        <p:spPr bwMode="auto">
          <a:xfrm>
            <a:off x="2057400" y="228600"/>
            <a:ext cx="670560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4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Calibri" pitchFamily="34" charset="0"/>
              </a:defRPr>
            </a:lvl2pPr>
            <a:lvl3pPr algn="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Calibri" pitchFamily="34" charset="0"/>
              </a:defRPr>
            </a:lvl3pPr>
            <a:lvl4pPr algn="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Calibri" pitchFamily="34" charset="0"/>
              </a:defRPr>
            </a:lvl4pPr>
            <a:lvl5pPr algn="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Calibri" pitchFamily="34" charset="0"/>
              </a:defRPr>
            </a:lvl5pPr>
            <a:lvl6pPr marL="457200" algn="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Calibri" pitchFamily="34" charset="0"/>
              </a:defRPr>
            </a:lvl6pPr>
            <a:lvl7pPr marL="914400" algn="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Calibri" pitchFamily="34" charset="0"/>
              </a:defRPr>
            </a:lvl7pPr>
            <a:lvl8pPr marL="1371600" algn="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Calibri" pitchFamily="34" charset="0"/>
              </a:defRPr>
            </a:lvl8pPr>
            <a:lvl9pPr marL="1828800" algn="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Ketentuan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Mengatur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SMR</a:t>
            </a:r>
            <a:endParaRPr lang="id-ID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7023847" y="6526305"/>
            <a:ext cx="2133600" cy="304800"/>
          </a:xfrm>
        </p:spPr>
        <p:txBody>
          <a:bodyPr/>
          <a:lstStyle/>
          <a:p>
            <a:fld id="{499A3C00-22C6-4D3A-878B-E0295234200E}" type="slidenum">
              <a:rPr lang="id-ID" sz="1400" b="1" smtClean="0"/>
              <a:t>11</a:t>
            </a:fld>
            <a:endParaRPr lang="id-ID" sz="1400" b="1" dirty="0"/>
          </a:p>
        </p:txBody>
      </p:sp>
    </p:spTree>
    <p:extLst>
      <p:ext uri="{BB962C8B-B14F-4D97-AF65-F5344CB8AC3E}">
        <p14:creationId xmlns:p14="http://schemas.microsoft.com/office/powerpoint/2010/main" val="42156823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Peningkatan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Pelaksanaan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SMR</a:t>
            </a:r>
            <a:endParaRPr lang="id-ID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527086521"/>
              </p:ext>
            </p:extLst>
          </p:nvPr>
        </p:nvGraphicFramePr>
        <p:xfrm>
          <a:off x="228600" y="990600"/>
          <a:ext cx="8534400" cy="5029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7023847" y="6526305"/>
            <a:ext cx="2133600" cy="304800"/>
          </a:xfrm>
        </p:spPr>
        <p:txBody>
          <a:bodyPr/>
          <a:lstStyle/>
          <a:p>
            <a:fld id="{499A3C00-22C6-4D3A-878B-E0295234200E}" type="slidenum">
              <a:rPr lang="id-ID" sz="1400" b="1" smtClean="0"/>
              <a:t>12</a:t>
            </a:fld>
            <a:endParaRPr lang="id-ID" sz="1400" b="1" dirty="0"/>
          </a:p>
        </p:txBody>
      </p:sp>
    </p:spTree>
    <p:extLst>
      <p:ext uri="{BB962C8B-B14F-4D97-AF65-F5344CB8AC3E}">
        <p14:creationId xmlns:p14="http://schemas.microsoft.com/office/powerpoint/2010/main" val="4770790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19100"/>
            <a:ext cx="7162800" cy="571500"/>
          </a:xfrm>
        </p:spPr>
        <p:txBody>
          <a:bodyPr/>
          <a:lstStyle/>
          <a:p>
            <a:pPr algn="ctr"/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Lembaga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ertifikasi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iharapkan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apat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engembangkan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rogram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ertifikasi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28600" y="1353264"/>
            <a:ext cx="8610600" cy="46935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Wingdings" pitchFamily="2" charset="2"/>
              <a:buChar char="ü"/>
            </a:pPr>
            <a:r>
              <a:rPr lang="en-US" sz="2300" dirty="0" err="1" smtClean="0"/>
              <a:t>Pelaksanaan</a:t>
            </a:r>
            <a:r>
              <a:rPr lang="en-US" sz="2300" dirty="0" smtClean="0"/>
              <a:t> program </a:t>
            </a:r>
            <a:r>
              <a:rPr lang="en-US" sz="2300" dirty="0" err="1" smtClean="0"/>
              <a:t>sertifikasi</a:t>
            </a:r>
            <a:r>
              <a:rPr lang="en-US" sz="2300" dirty="0" smtClean="0"/>
              <a:t> </a:t>
            </a:r>
            <a:r>
              <a:rPr lang="en-US" sz="2300" dirty="0" err="1" smtClean="0"/>
              <a:t>manajemen</a:t>
            </a:r>
            <a:r>
              <a:rPr lang="en-US" sz="2300" dirty="0" smtClean="0"/>
              <a:t> </a:t>
            </a:r>
            <a:r>
              <a:rPr lang="en-US" sz="2300" dirty="0" err="1" smtClean="0"/>
              <a:t>risiko</a:t>
            </a:r>
            <a:r>
              <a:rPr lang="en-US" sz="2300" dirty="0" smtClean="0"/>
              <a:t> </a:t>
            </a:r>
            <a:r>
              <a:rPr lang="en-US" sz="2300" dirty="0" err="1" smtClean="0"/>
              <a:t>sejauh</a:t>
            </a:r>
            <a:r>
              <a:rPr lang="en-US" sz="2300" dirty="0" smtClean="0"/>
              <a:t> </a:t>
            </a:r>
            <a:r>
              <a:rPr lang="en-US" sz="2300" dirty="0" err="1" smtClean="0"/>
              <a:t>ini</a:t>
            </a:r>
            <a:r>
              <a:rPr lang="en-US" sz="2300" dirty="0" smtClean="0"/>
              <a:t> </a:t>
            </a:r>
            <a:r>
              <a:rPr lang="en-US" sz="2300" dirty="0" err="1" smtClean="0"/>
              <a:t>telah</a:t>
            </a:r>
            <a:r>
              <a:rPr lang="en-US" sz="2300" dirty="0" smtClean="0"/>
              <a:t> </a:t>
            </a:r>
            <a:r>
              <a:rPr lang="en-US" sz="2300" dirty="0" err="1" smtClean="0"/>
              <a:t>memberikan</a:t>
            </a:r>
            <a:r>
              <a:rPr lang="en-US" sz="2300" dirty="0" smtClean="0"/>
              <a:t> </a:t>
            </a:r>
            <a:r>
              <a:rPr lang="en-US" sz="2300" dirty="0" err="1" smtClean="0"/>
              <a:t>hasil</a:t>
            </a:r>
            <a:r>
              <a:rPr lang="en-US" sz="2300" dirty="0" smtClean="0"/>
              <a:t> </a:t>
            </a:r>
            <a:r>
              <a:rPr lang="en-US" sz="2300" dirty="0" err="1" smtClean="0"/>
              <a:t>berupa</a:t>
            </a:r>
            <a:r>
              <a:rPr lang="en-US" sz="2300" dirty="0" smtClean="0"/>
              <a:t> </a:t>
            </a:r>
            <a:r>
              <a:rPr lang="en-US" sz="2300" dirty="0" err="1" smtClean="0"/>
              <a:t>mulai</a:t>
            </a:r>
            <a:r>
              <a:rPr lang="en-US" sz="2300" dirty="0" smtClean="0"/>
              <a:t> </a:t>
            </a:r>
            <a:r>
              <a:rPr lang="en-US" sz="2300" dirty="0" err="1" smtClean="0"/>
              <a:t>tumbuhnya</a:t>
            </a:r>
            <a:r>
              <a:rPr lang="en-US" sz="2300" dirty="0" smtClean="0"/>
              <a:t> </a:t>
            </a:r>
            <a:r>
              <a:rPr lang="en-US" sz="2300" i="1" dirty="0" smtClean="0"/>
              <a:t>risk awareness </a:t>
            </a:r>
            <a:r>
              <a:rPr lang="en-US" sz="2300" dirty="0" err="1" smtClean="0"/>
              <a:t>dan</a:t>
            </a:r>
            <a:r>
              <a:rPr lang="en-US" sz="2300" dirty="0" smtClean="0"/>
              <a:t> </a:t>
            </a:r>
            <a:r>
              <a:rPr lang="en-US" sz="2300" i="1" dirty="0" smtClean="0"/>
              <a:t>risk culture</a:t>
            </a:r>
            <a:r>
              <a:rPr lang="en-US" sz="2300" dirty="0" smtClean="0"/>
              <a:t> </a:t>
            </a:r>
            <a:r>
              <a:rPr lang="en-US" sz="2300" dirty="0" err="1" smtClean="0"/>
              <a:t>pada</a:t>
            </a:r>
            <a:r>
              <a:rPr lang="en-US" sz="2300" dirty="0" smtClean="0"/>
              <a:t> </a:t>
            </a:r>
            <a:r>
              <a:rPr lang="en-US" sz="2300" dirty="0" err="1" smtClean="0"/>
              <a:t>industri</a:t>
            </a:r>
            <a:r>
              <a:rPr lang="en-US" sz="2300" dirty="0" smtClean="0"/>
              <a:t> </a:t>
            </a:r>
            <a:r>
              <a:rPr lang="en-US" sz="2300" dirty="0" err="1" smtClean="0"/>
              <a:t>perbankan</a:t>
            </a:r>
            <a:r>
              <a:rPr lang="en-US" sz="2300" dirty="0" smtClean="0"/>
              <a:t>, </a:t>
            </a:r>
            <a:r>
              <a:rPr lang="en-US" sz="2300" dirty="0" err="1" smtClean="0"/>
              <a:t>meningkatkan</a:t>
            </a:r>
            <a:r>
              <a:rPr lang="en-US" sz="2300" dirty="0" smtClean="0"/>
              <a:t> </a:t>
            </a:r>
            <a:r>
              <a:rPr lang="en-US" sz="2300" dirty="0" err="1" smtClean="0"/>
              <a:t>kemampuan</a:t>
            </a:r>
            <a:r>
              <a:rPr lang="en-US" sz="2300" dirty="0" smtClean="0"/>
              <a:t> bank </a:t>
            </a:r>
            <a:r>
              <a:rPr lang="en-US" sz="2300" dirty="0" err="1" smtClean="0"/>
              <a:t>dalam</a:t>
            </a:r>
            <a:r>
              <a:rPr lang="en-US" sz="2300" dirty="0" smtClean="0"/>
              <a:t> </a:t>
            </a:r>
            <a:r>
              <a:rPr lang="en-US" sz="2300" dirty="0" err="1" smtClean="0"/>
              <a:t>mengelola</a:t>
            </a:r>
            <a:r>
              <a:rPr lang="en-US" sz="2300" dirty="0" smtClean="0"/>
              <a:t> </a:t>
            </a:r>
            <a:r>
              <a:rPr lang="en-US" sz="2300" dirty="0" err="1" smtClean="0"/>
              <a:t>risiko</a:t>
            </a:r>
            <a:r>
              <a:rPr lang="en-US" sz="2300" dirty="0" smtClean="0"/>
              <a:t>, </a:t>
            </a:r>
            <a:r>
              <a:rPr lang="en-US" sz="2300" dirty="0" err="1" smtClean="0"/>
              <a:t>dan</a:t>
            </a:r>
            <a:r>
              <a:rPr lang="en-US" sz="2300" dirty="0" smtClean="0"/>
              <a:t> </a:t>
            </a:r>
            <a:r>
              <a:rPr lang="en-US" sz="2300" dirty="0" err="1" smtClean="0"/>
              <a:t>menghasilkan</a:t>
            </a:r>
            <a:r>
              <a:rPr lang="en-US" sz="2300" dirty="0" smtClean="0"/>
              <a:t> </a:t>
            </a:r>
            <a:r>
              <a:rPr lang="en-US" sz="2300" dirty="0" err="1" smtClean="0"/>
              <a:t>sumber</a:t>
            </a:r>
            <a:r>
              <a:rPr lang="en-US" sz="2300" dirty="0" smtClean="0"/>
              <a:t> </a:t>
            </a:r>
            <a:r>
              <a:rPr lang="en-US" sz="2300" dirty="0" err="1" smtClean="0"/>
              <a:t>daya</a:t>
            </a:r>
            <a:r>
              <a:rPr lang="en-US" sz="2300" dirty="0" smtClean="0"/>
              <a:t> </a:t>
            </a:r>
            <a:r>
              <a:rPr lang="en-US" sz="2300" dirty="0" err="1" smtClean="0"/>
              <a:t>manusia</a:t>
            </a:r>
            <a:r>
              <a:rPr lang="en-US" sz="2300" dirty="0" smtClean="0"/>
              <a:t> </a:t>
            </a:r>
            <a:r>
              <a:rPr lang="en-US" sz="2300" dirty="0" err="1" smtClean="0"/>
              <a:t>perbankan</a:t>
            </a:r>
            <a:r>
              <a:rPr lang="en-US" sz="2300" dirty="0" smtClean="0"/>
              <a:t> yang </a:t>
            </a:r>
            <a:r>
              <a:rPr lang="en-US" sz="2300" i="1" dirty="0" smtClean="0"/>
              <a:t>qualified</a:t>
            </a:r>
            <a:r>
              <a:rPr lang="en-US" sz="2300" dirty="0" smtClean="0"/>
              <a:t> </a:t>
            </a:r>
            <a:r>
              <a:rPr lang="en-US" sz="2300" dirty="0" err="1" smtClean="0"/>
              <a:t>dan</a:t>
            </a:r>
            <a:r>
              <a:rPr lang="en-US" sz="2300" dirty="0" smtClean="0"/>
              <a:t> </a:t>
            </a:r>
            <a:r>
              <a:rPr lang="en-US" sz="2300" dirty="0" err="1" smtClean="0"/>
              <a:t>memiliki</a:t>
            </a:r>
            <a:r>
              <a:rPr lang="en-US" sz="2300" dirty="0" smtClean="0"/>
              <a:t> </a:t>
            </a:r>
            <a:r>
              <a:rPr lang="en-US" sz="2300" dirty="0" err="1" smtClean="0"/>
              <a:t>kompetensi</a:t>
            </a:r>
            <a:r>
              <a:rPr lang="en-US" sz="2300" dirty="0" smtClean="0"/>
              <a:t> di </a:t>
            </a:r>
            <a:r>
              <a:rPr lang="en-US" sz="2300" dirty="0" err="1" smtClean="0"/>
              <a:t>bidang</a:t>
            </a:r>
            <a:r>
              <a:rPr lang="en-US" sz="2300" dirty="0" smtClean="0"/>
              <a:t> </a:t>
            </a:r>
            <a:r>
              <a:rPr lang="en-US" sz="2300" dirty="0" err="1" smtClean="0"/>
              <a:t>manajemen</a:t>
            </a:r>
            <a:r>
              <a:rPr lang="en-US" sz="2300" dirty="0" smtClean="0"/>
              <a:t> </a:t>
            </a:r>
            <a:r>
              <a:rPr lang="en-US" sz="2300" dirty="0" err="1" smtClean="0"/>
              <a:t>risiko</a:t>
            </a:r>
            <a:r>
              <a:rPr lang="en-US" sz="2300" dirty="0" smtClean="0"/>
              <a:t>.</a:t>
            </a:r>
          </a:p>
          <a:p>
            <a:pPr marL="457200" indent="-457200" algn="just">
              <a:buFont typeface="Wingdings" pitchFamily="2" charset="2"/>
              <a:buChar char="ü"/>
            </a:pPr>
            <a:r>
              <a:rPr lang="en-US" sz="2300" dirty="0" err="1" smtClean="0"/>
              <a:t>Asesor</a:t>
            </a:r>
            <a:r>
              <a:rPr lang="en-US" sz="2300" dirty="0" smtClean="0"/>
              <a:t> </a:t>
            </a:r>
            <a:r>
              <a:rPr lang="en-US" sz="2300" dirty="0" err="1" smtClean="0"/>
              <a:t>diharapkan</a:t>
            </a:r>
            <a:r>
              <a:rPr lang="en-US" sz="2300" dirty="0" smtClean="0"/>
              <a:t> </a:t>
            </a:r>
            <a:r>
              <a:rPr lang="en-US" sz="2300" dirty="0" err="1" smtClean="0"/>
              <a:t>dapat</a:t>
            </a:r>
            <a:r>
              <a:rPr lang="en-US" sz="2300" dirty="0" smtClean="0"/>
              <a:t> </a:t>
            </a:r>
            <a:r>
              <a:rPr lang="en-US" sz="2300" dirty="0" err="1" smtClean="0"/>
              <a:t>memelihara</a:t>
            </a:r>
            <a:r>
              <a:rPr lang="en-US" sz="2300" dirty="0" smtClean="0"/>
              <a:t> </a:t>
            </a:r>
            <a:r>
              <a:rPr lang="en-US" sz="2300" dirty="0" err="1" smtClean="0"/>
              <a:t>dan</a:t>
            </a:r>
            <a:r>
              <a:rPr lang="en-US" sz="2300" dirty="0" smtClean="0"/>
              <a:t> </a:t>
            </a:r>
            <a:r>
              <a:rPr lang="en-US" sz="2300" dirty="0" err="1" smtClean="0"/>
              <a:t>meningkatkan</a:t>
            </a:r>
            <a:r>
              <a:rPr lang="en-US" sz="2300" dirty="0" smtClean="0"/>
              <a:t> </a:t>
            </a:r>
            <a:r>
              <a:rPr lang="en-US" sz="2300" dirty="0" err="1" smtClean="0"/>
              <a:t>kualitas</a:t>
            </a:r>
            <a:r>
              <a:rPr lang="en-US" sz="2300" dirty="0" smtClean="0"/>
              <a:t> </a:t>
            </a:r>
            <a:r>
              <a:rPr lang="en-US" sz="2300" dirty="0" err="1" smtClean="0"/>
              <a:t>materi</a:t>
            </a:r>
            <a:r>
              <a:rPr lang="en-US" sz="2300" dirty="0" smtClean="0"/>
              <a:t> </a:t>
            </a:r>
            <a:r>
              <a:rPr lang="en-US" sz="2300" dirty="0" err="1" smtClean="0"/>
              <a:t>sertifikasi</a:t>
            </a:r>
            <a:r>
              <a:rPr lang="en-US" sz="2300" dirty="0" smtClean="0"/>
              <a:t> </a:t>
            </a:r>
            <a:r>
              <a:rPr lang="en-US" sz="2300" dirty="0" err="1" smtClean="0"/>
              <a:t>manajemen</a:t>
            </a:r>
            <a:r>
              <a:rPr lang="en-US" sz="2300" dirty="0" smtClean="0"/>
              <a:t> </a:t>
            </a:r>
            <a:r>
              <a:rPr lang="en-US" sz="2300" dirty="0" err="1" smtClean="0"/>
              <a:t>risiko</a:t>
            </a:r>
            <a:r>
              <a:rPr lang="en-US" sz="2300" dirty="0" smtClean="0"/>
              <a:t> agar </a:t>
            </a:r>
            <a:r>
              <a:rPr lang="en-US" sz="2300" dirty="0" err="1"/>
              <a:t>selalu</a:t>
            </a:r>
            <a:r>
              <a:rPr lang="en-US" sz="2300" dirty="0"/>
              <a:t> </a:t>
            </a:r>
            <a:r>
              <a:rPr lang="en-US" sz="2300" dirty="0" err="1"/>
              <a:t>sejalan</a:t>
            </a:r>
            <a:r>
              <a:rPr lang="en-US" sz="2300" dirty="0"/>
              <a:t> </a:t>
            </a:r>
            <a:r>
              <a:rPr lang="en-US" sz="2300" dirty="0" err="1"/>
              <a:t>dengan</a:t>
            </a:r>
            <a:r>
              <a:rPr lang="en-US" sz="2300" dirty="0"/>
              <a:t> </a:t>
            </a:r>
            <a:r>
              <a:rPr lang="en-US" sz="2300" dirty="0" err="1"/>
              <a:t>perkembangan</a:t>
            </a:r>
            <a:r>
              <a:rPr lang="en-US" sz="2300" dirty="0"/>
              <a:t> </a:t>
            </a:r>
            <a:r>
              <a:rPr lang="en-US" sz="2300" dirty="0" err="1" smtClean="0"/>
              <a:t>terkini</a:t>
            </a:r>
            <a:r>
              <a:rPr lang="en-US" sz="2300" dirty="0" smtClean="0"/>
              <a:t> </a:t>
            </a:r>
            <a:r>
              <a:rPr lang="en-US" sz="2300" dirty="0" err="1" smtClean="0"/>
              <a:t>industri</a:t>
            </a:r>
            <a:r>
              <a:rPr lang="en-US" sz="2300" dirty="0" smtClean="0"/>
              <a:t> </a:t>
            </a:r>
            <a:r>
              <a:rPr lang="en-US" sz="2300" dirty="0" err="1"/>
              <a:t>perbankan</a:t>
            </a:r>
            <a:r>
              <a:rPr lang="en-US" sz="2300" dirty="0"/>
              <a:t> </a:t>
            </a:r>
            <a:r>
              <a:rPr lang="en-US" sz="2300" dirty="0" err="1"/>
              <a:t>dan</a:t>
            </a:r>
            <a:r>
              <a:rPr lang="en-US" sz="2300" dirty="0"/>
              <a:t> </a:t>
            </a:r>
            <a:r>
              <a:rPr lang="en-US" sz="2300" dirty="0" err="1"/>
              <a:t>tetap</a:t>
            </a:r>
            <a:r>
              <a:rPr lang="en-US" sz="2300" dirty="0"/>
              <a:t> </a:t>
            </a:r>
            <a:r>
              <a:rPr lang="en-US" sz="2300" dirty="0" err="1"/>
              <a:t>mengacu</a:t>
            </a:r>
            <a:r>
              <a:rPr lang="en-US" sz="2300" dirty="0"/>
              <a:t> </a:t>
            </a:r>
            <a:r>
              <a:rPr lang="en-US" sz="2300" dirty="0" err="1"/>
              <a:t>pada</a:t>
            </a:r>
            <a:r>
              <a:rPr lang="en-US" sz="2300" dirty="0"/>
              <a:t> </a:t>
            </a:r>
            <a:r>
              <a:rPr lang="en-US" sz="2300" dirty="0" err="1"/>
              <a:t>standar</a:t>
            </a:r>
            <a:r>
              <a:rPr lang="en-US" sz="2300" dirty="0"/>
              <a:t> </a:t>
            </a:r>
            <a:r>
              <a:rPr lang="en-US" sz="2300" dirty="0" err="1" smtClean="0"/>
              <a:t>internasional</a:t>
            </a:r>
            <a:r>
              <a:rPr lang="en-US" sz="2300" dirty="0" smtClean="0"/>
              <a:t>.</a:t>
            </a:r>
          </a:p>
          <a:p>
            <a:pPr marL="457200" lvl="0" indent="-457200" algn="just">
              <a:buFont typeface="Wingdings" pitchFamily="2" charset="2"/>
              <a:buChar char="ü"/>
            </a:pPr>
            <a:r>
              <a:rPr lang="en-US" sz="2300" dirty="0" err="1" smtClean="0"/>
              <a:t>Selain</a:t>
            </a:r>
            <a:r>
              <a:rPr lang="en-US" sz="2300" dirty="0" smtClean="0"/>
              <a:t> </a:t>
            </a:r>
            <a:r>
              <a:rPr lang="en-US" sz="2300" dirty="0" err="1" smtClean="0"/>
              <a:t>itu</a:t>
            </a:r>
            <a:r>
              <a:rPr lang="en-US" sz="2300" dirty="0" smtClean="0"/>
              <a:t> </a:t>
            </a:r>
            <a:r>
              <a:rPr lang="en-US" sz="2300" dirty="0" err="1" smtClean="0"/>
              <a:t>diharapkan</a:t>
            </a:r>
            <a:r>
              <a:rPr lang="en-US" sz="2300" dirty="0" smtClean="0"/>
              <a:t> pula </a:t>
            </a:r>
            <a:r>
              <a:rPr lang="en-US" sz="2300" dirty="0" err="1" smtClean="0"/>
              <a:t>dapat</a:t>
            </a:r>
            <a:r>
              <a:rPr lang="en-US" sz="2300" dirty="0" smtClean="0"/>
              <a:t> </a:t>
            </a:r>
            <a:r>
              <a:rPr lang="en-US" sz="2300" dirty="0" err="1" smtClean="0"/>
              <a:t>terus</a:t>
            </a:r>
            <a:r>
              <a:rPr lang="en-US" sz="2300" dirty="0" smtClean="0"/>
              <a:t> </a:t>
            </a:r>
            <a:r>
              <a:rPr lang="en-US" sz="2300" dirty="0" err="1" smtClean="0"/>
              <a:t>mengembangkan</a:t>
            </a:r>
            <a:r>
              <a:rPr lang="en-US" sz="2300" dirty="0" smtClean="0"/>
              <a:t> program </a:t>
            </a:r>
            <a:r>
              <a:rPr lang="en-US" sz="2300" dirty="0" err="1" smtClean="0"/>
              <a:t>sertifikasi</a:t>
            </a:r>
            <a:r>
              <a:rPr lang="en-US" sz="2300" dirty="0" smtClean="0"/>
              <a:t> di </a:t>
            </a:r>
            <a:r>
              <a:rPr lang="en-US" sz="2300" dirty="0" err="1" smtClean="0"/>
              <a:t>luar</a:t>
            </a:r>
            <a:r>
              <a:rPr lang="en-US" sz="2300" dirty="0" smtClean="0"/>
              <a:t> </a:t>
            </a:r>
            <a:r>
              <a:rPr lang="en-US" sz="2300" dirty="0" err="1" smtClean="0"/>
              <a:t>manajemen</a:t>
            </a:r>
            <a:r>
              <a:rPr lang="en-US" sz="2300" dirty="0" smtClean="0"/>
              <a:t> </a:t>
            </a:r>
            <a:r>
              <a:rPr lang="en-US" sz="2300" dirty="0" err="1" smtClean="0"/>
              <a:t>risiko</a:t>
            </a:r>
            <a:r>
              <a:rPr lang="en-US" sz="2300" dirty="0" smtClean="0"/>
              <a:t> </a:t>
            </a:r>
            <a:r>
              <a:rPr lang="id-ID" sz="2300" dirty="0" smtClean="0"/>
              <a:t>untuk industri perbankan seperti sertifikasi </a:t>
            </a:r>
            <a:r>
              <a:rPr lang="id-ID" sz="2300" i="1" dirty="0" smtClean="0"/>
              <a:t>general banking</a:t>
            </a:r>
            <a:r>
              <a:rPr lang="id-ID" sz="2300" dirty="0" smtClean="0"/>
              <a:t> dan </a:t>
            </a:r>
            <a:r>
              <a:rPr lang="id-ID" sz="2300" i="1" dirty="0" smtClean="0"/>
              <a:t>treasury</a:t>
            </a:r>
            <a:r>
              <a:rPr lang="id-ID" sz="2300" dirty="0" smtClean="0"/>
              <a:t>. </a:t>
            </a:r>
            <a:endParaRPr lang="en-US" sz="2300" dirty="0"/>
          </a:p>
        </p:txBody>
      </p:sp>
      <p:sp>
        <p:nvSpPr>
          <p:cNvPr id="5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7023847" y="6526305"/>
            <a:ext cx="2133600" cy="304800"/>
          </a:xfrm>
        </p:spPr>
        <p:txBody>
          <a:bodyPr/>
          <a:lstStyle/>
          <a:p>
            <a:fld id="{499A3C00-22C6-4D3A-878B-E0295234200E}" type="slidenum">
              <a:rPr lang="id-ID" sz="1400" b="1" smtClean="0"/>
              <a:t>13</a:t>
            </a:fld>
            <a:endParaRPr lang="id-ID" sz="1400" b="1" dirty="0"/>
          </a:p>
        </p:txBody>
      </p:sp>
    </p:spTree>
    <p:extLst>
      <p:ext uri="{BB962C8B-B14F-4D97-AF65-F5344CB8AC3E}">
        <p14:creationId xmlns:p14="http://schemas.microsoft.com/office/powerpoint/2010/main" val="2522539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66700"/>
            <a:ext cx="6705600" cy="723900"/>
          </a:xfrm>
        </p:spPr>
        <p:txBody>
          <a:bodyPr/>
          <a:lstStyle/>
          <a:p>
            <a:pPr algn="ctr"/>
            <a:r>
              <a:rPr lang="en-US" sz="2800" b="1" dirty="0" err="1" smtClean="0"/>
              <a:t>Sangat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Penting</a:t>
            </a:r>
            <a:r>
              <a:rPr lang="en-US" sz="2800" b="1" dirty="0" smtClean="0"/>
              <a:t> </a:t>
            </a:r>
            <a:r>
              <a:rPr lang="en-US" sz="2800" b="1" dirty="0" err="1"/>
              <a:t>U</a:t>
            </a:r>
            <a:r>
              <a:rPr lang="en-US" sz="2800" b="1" dirty="0" err="1" smtClean="0"/>
              <a:t>ntuk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Meningkatkan</a:t>
            </a:r>
            <a:r>
              <a:rPr lang="en-US" sz="2800" b="1" dirty="0" smtClean="0"/>
              <a:t> </a:t>
            </a:r>
            <a:r>
              <a:rPr lang="en-US" sz="2800" b="1" dirty="0" err="1"/>
              <a:t>K</a:t>
            </a:r>
            <a:r>
              <a:rPr lang="en-US" sz="2800" b="1" dirty="0" err="1" smtClean="0"/>
              <a:t>ualitas</a:t>
            </a:r>
            <a:r>
              <a:rPr lang="en-US" sz="2800" b="1" dirty="0" smtClean="0"/>
              <a:t> Proses </a:t>
            </a:r>
            <a:r>
              <a:rPr lang="en-US" sz="2800" b="1" dirty="0" err="1" smtClean="0"/>
              <a:t>Sertifikasi</a:t>
            </a:r>
            <a:endParaRPr lang="en-US" sz="2800" b="1" dirty="0"/>
          </a:p>
        </p:txBody>
      </p:sp>
      <p:sp>
        <p:nvSpPr>
          <p:cNvPr id="4" name="Rectangle 3"/>
          <p:cNvSpPr/>
          <p:nvPr/>
        </p:nvSpPr>
        <p:spPr>
          <a:xfrm>
            <a:off x="380999" y="1143000"/>
            <a:ext cx="8465457" cy="50475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Aft>
                <a:spcPts val="1200"/>
              </a:spcAft>
            </a:pP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mengembangkan</a:t>
            </a:r>
            <a:r>
              <a:rPr lang="en-US" sz="2400" dirty="0" smtClean="0"/>
              <a:t> </a:t>
            </a:r>
            <a:r>
              <a:rPr lang="en-US" sz="2400" dirty="0" err="1" smtClean="0"/>
              <a:t>kompentensi</a:t>
            </a:r>
            <a:r>
              <a:rPr lang="en-US" sz="2400" dirty="0" smtClean="0"/>
              <a:t> </a:t>
            </a:r>
            <a:r>
              <a:rPr lang="en-US" sz="2400" dirty="0" err="1" smtClean="0"/>
              <a:t>bankir</a:t>
            </a:r>
            <a:r>
              <a:rPr lang="en-US" sz="2400" dirty="0" smtClean="0"/>
              <a:t>, </a:t>
            </a:r>
            <a:r>
              <a:rPr lang="en-US" sz="2400" dirty="0" err="1" smtClean="0"/>
              <a:t>lembaga</a:t>
            </a:r>
            <a:r>
              <a:rPr lang="en-US" sz="2400" dirty="0" smtClean="0"/>
              <a:t> </a:t>
            </a:r>
            <a:r>
              <a:rPr lang="en-US" sz="2400" dirty="0" err="1" smtClean="0"/>
              <a:t>sertifikasi</a:t>
            </a:r>
            <a:r>
              <a:rPr lang="en-US" sz="2400" dirty="0" smtClean="0"/>
              <a:t> </a:t>
            </a:r>
            <a:r>
              <a:rPr lang="en-US" sz="2400" dirty="0" err="1" smtClean="0"/>
              <a:t>juga</a:t>
            </a:r>
            <a:r>
              <a:rPr lang="en-US" sz="2400" dirty="0" smtClean="0"/>
              <a:t> </a:t>
            </a:r>
            <a:r>
              <a:rPr lang="en-US" sz="2400" dirty="0" err="1" smtClean="0"/>
              <a:t>dituntut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berkembang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 </a:t>
            </a:r>
            <a:r>
              <a:rPr lang="en-US" sz="2400" dirty="0" err="1" smtClean="0"/>
              <a:t>meningkatkan</a:t>
            </a:r>
            <a:r>
              <a:rPr lang="en-US" sz="2400" dirty="0" smtClean="0"/>
              <a:t> </a:t>
            </a:r>
            <a:r>
              <a:rPr lang="en-US" sz="2400" dirty="0" err="1" smtClean="0"/>
              <a:t>kualitas</a:t>
            </a:r>
            <a:r>
              <a:rPr lang="en-US" sz="2400" dirty="0" smtClean="0"/>
              <a:t> </a:t>
            </a:r>
            <a:r>
              <a:rPr lang="en-US" sz="2400" dirty="0" err="1" smtClean="0"/>
              <a:t>sistem</a:t>
            </a:r>
            <a:r>
              <a:rPr lang="en-US" sz="2400" dirty="0" smtClean="0"/>
              <a:t> </a:t>
            </a:r>
            <a:r>
              <a:rPr lang="en-US" sz="2400" dirty="0" err="1" smtClean="0"/>
              <a:t>sertifikasi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penilaian</a:t>
            </a:r>
            <a:r>
              <a:rPr lang="en-US" sz="2400" dirty="0" smtClean="0"/>
              <a:t>, </a:t>
            </a:r>
            <a:r>
              <a:rPr lang="en-US" sz="2400" dirty="0" err="1" smtClean="0"/>
              <a:t>diantaranya</a:t>
            </a:r>
            <a:r>
              <a:rPr lang="en-US" sz="2400" dirty="0" smtClean="0"/>
              <a:t> </a:t>
            </a:r>
            <a:r>
              <a:rPr lang="en-US" sz="2400" dirty="0" err="1" smtClean="0"/>
              <a:t>melalui</a:t>
            </a:r>
            <a:r>
              <a:rPr lang="en-US" sz="2400" dirty="0" smtClean="0"/>
              <a:t>:</a:t>
            </a:r>
            <a:r>
              <a:rPr lang="id-ID" sz="2400" dirty="0" smtClean="0"/>
              <a:t> </a:t>
            </a:r>
            <a:endParaRPr lang="en-US" sz="2400" dirty="0"/>
          </a:p>
          <a:p>
            <a:pPr marL="574675" lvl="1" indent="-457200" algn="just">
              <a:buFont typeface="Wingdings" pitchFamily="2" charset="2"/>
              <a:buChar char="ü"/>
            </a:pPr>
            <a:r>
              <a:rPr lang="en-US" sz="2400" dirty="0" err="1" smtClean="0"/>
              <a:t>Meningkatkan</a:t>
            </a:r>
            <a:r>
              <a:rPr lang="en-US" sz="2400" dirty="0" smtClean="0"/>
              <a:t> </a:t>
            </a:r>
            <a:r>
              <a:rPr lang="en-US" sz="2400" i="1" dirty="0"/>
              <a:t>governance process </a:t>
            </a:r>
            <a:r>
              <a:rPr lang="en-US" sz="2400" dirty="0" err="1"/>
              <a:t>sertifikasi</a:t>
            </a:r>
            <a:r>
              <a:rPr lang="en-US" sz="2400" dirty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jumlah</a:t>
            </a:r>
            <a:r>
              <a:rPr lang="en-US" sz="2400" dirty="0" smtClean="0"/>
              <a:t> </a:t>
            </a:r>
            <a:r>
              <a:rPr lang="en-US" sz="2400" dirty="0" err="1" smtClean="0"/>
              <a:t>menambah</a:t>
            </a:r>
            <a:r>
              <a:rPr lang="en-US" sz="2400" dirty="0" smtClean="0"/>
              <a:t> </a:t>
            </a:r>
            <a:r>
              <a:rPr lang="en-US" sz="2400" dirty="0"/>
              <a:t>assessor </a:t>
            </a:r>
            <a:r>
              <a:rPr lang="en-US" sz="2400" dirty="0" err="1"/>
              <a:t>menjadi</a:t>
            </a:r>
            <a:r>
              <a:rPr lang="en-US" sz="2400" dirty="0"/>
              <a:t> minimal 2 orang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melaksanakan</a:t>
            </a:r>
            <a:r>
              <a:rPr lang="en-US" sz="2400" dirty="0" smtClean="0"/>
              <a:t> test yang </a:t>
            </a:r>
            <a:r>
              <a:rPr lang="en-US" sz="2400" dirty="0" err="1" smtClean="0"/>
              <a:t>didukung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dokumentasi</a:t>
            </a:r>
            <a:r>
              <a:rPr lang="en-US" sz="2400" dirty="0" smtClean="0"/>
              <a:t> </a:t>
            </a:r>
            <a:r>
              <a:rPr lang="en-US" sz="2400" dirty="0"/>
              <a:t>proses </a:t>
            </a:r>
            <a:r>
              <a:rPr lang="en-US" sz="2400" dirty="0" err="1"/>
              <a:t>wawancara</a:t>
            </a:r>
            <a:r>
              <a:rPr lang="en-US" sz="2400" dirty="0"/>
              <a:t> yang </a:t>
            </a:r>
            <a:r>
              <a:rPr lang="en-US" sz="2400" dirty="0" err="1"/>
              <a:t>dilakukan</a:t>
            </a:r>
            <a:r>
              <a:rPr lang="en-US" sz="2400" dirty="0"/>
              <a:t> </a:t>
            </a:r>
            <a:r>
              <a:rPr lang="en-US" sz="2400" dirty="0" err="1"/>
              <a:t>oleh</a:t>
            </a:r>
            <a:r>
              <a:rPr lang="en-US" sz="2400" dirty="0"/>
              <a:t> assessor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bentuk</a:t>
            </a:r>
            <a:r>
              <a:rPr lang="en-US" sz="2400" dirty="0"/>
              <a:t> </a:t>
            </a:r>
            <a:r>
              <a:rPr lang="en-US" sz="2400" dirty="0" err="1" smtClean="0"/>
              <a:t>rekaman</a:t>
            </a:r>
            <a:r>
              <a:rPr lang="en-US" sz="2400" dirty="0" smtClean="0"/>
              <a:t>, </a:t>
            </a:r>
            <a:r>
              <a:rPr lang="en-US" sz="2400" dirty="0" err="1" smtClean="0"/>
              <a:t>baik</a:t>
            </a:r>
            <a:r>
              <a:rPr lang="en-US" sz="2400" dirty="0" smtClean="0"/>
              <a:t> video </a:t>
            </a:r>
            <a:r>
              <a:rPr lang="en-US" sz="2400" dirty="0" err="1" smtClean="0"/>
              <a:t>atau</a:t>
            </a:r>
            <a:r>
              <a:rPr lang="en-US" sz="2400" dirty="0" smtClean="0"/>
              <a:t> pun </a:t>
            </a:r>
            <a:r>
              <a:rPr lang="en-US" sz="2400" dirty="0" err="1" smtClean="0"/>
              <a:t>suara</a:t>
            </a:r>
            <a:r>
              <a:rPr lang="en-US" sz="2400" dirty="0"/>
              <a:t>.</a:t>
            </a:r>
            <a:endParaRPr lang="en-US" sz="2400" dirty="0" smtClean="0"/>
          </a:p>
          <a:p>
            <a:pPr marL="574675" lvl="1" indent="-457200" algn="just">
              <a:buFont typeface="Wingdings" pitchFamily="2" charset="2"/>
              <a:buChar char="ü"/>
            </a:pPr>
            <a:r>
              <a:rPr lang="en-US" sz="2400" dirty="0" err="1" smtClean="0"/>
              <a:t>Membangun</a:t>
            </a:r>
            <a:r>
              <a:rPr lang="en-US" sz="2400" dirty="0" smtClean="0"/>
              <a:t> </a:t>
            </a:r>
            <a:r>
              <a:rPr lang="en-US" sz="2400" dirty="0" err="1"/>
              <a:t>mekanisme</a:t>
            </a:r>
            <a:r>
              <a:rPr lang="en-US" sz="2400" dirty="0"/>
              <a:t> </a:t>
            </a:r>
            <a:r>
              <a:rPr lang="en-US" sz="2400" dirty="0" err="1"/>
              <a:t>umpan-balik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i="1" dirty="0"/>
              <a:t>quality assurance</a:t>
            </a:r>
            <a:r>
              <a:rPr lang="en-US" sz="2400" dirty="0"/>
              <a:t> </a:t>
            </a:r>
            <a:r>
              <a:rPr lang="en-US" sz="2400" dirty="0" err="1" smtClean="0"/>
              <a:t>sehingga</a:t>
            </a:r>
            <a:r>
              <a:rPr lang="en-US" sz="2400" dirty="0" smtClean="0"/>
              <a:t> </a:t>
            </a:r>
            <a:r>
              <a:rPr lang="en-US" sz="2400" dirty="0" err="1" smtClean="0"/>
              <a:t>mendapatkan</a:t>
            </a:r>
            <a:r>
              <a:rPr lang="en-US" sz="2400" dirty="0" smtClean="0"/>
              <a:t> feedback </a:t>
            </a:r>
            <a:r>
              <a:rPr lang="en-US" sz="2400" dirty="0" err="1" smtClean="0"/>
              <a:t>terhadap</a:t>
            </a:r>
            <a:r>
              <a:rPr lang="en-US" sz="2400" dirty="0" smtClean="0"/>
              <a:t> proses yang </a:t>
            </a:r>
            <a:r>
              <a:rPr lang="en-US" sz="2400" dirty="0" err="1" smtClean="0"/>
              <a:t>berjalan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menjadi</a:t>
            </a:r>
            <a:r>
              <a:rPr lang="en-US" sz="2400" dirty="0" smtClean="0"/>
              <a:t> </a:t>
            </a:r>
            <a:r>
              <a:rPr lang="en-US" sz="2400" dirty="0" err="1" smtClean="0"/>
              <a:t>masukan</a:t>
            </a:r>
            <a:r>
              <a:rPr lang="en-US" sz="2400" dirty="0" smtClean="0"/>
              <a:t> agar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mendorong</a:t>
            </a:r>
            <a:r>
              <a:rPr lang="en-US" sz="2400" dirty="0" smtClean="0"/>
              <a:t> </a:t>
            </a:r>
            <a:r>
              <a:rPr lang="en-US" sz="2400" dirty="0" err="1" smtClean="0"/>
              <a:t>peningkatan</a:t>
            </a:r>
            <a:r>
              <a:rPr lang="en-US" sz="2400" dirty="0" smtClean="0"/>
              <a:t> </a:t>
            </a:r>
            <a:r>
              <a:rPr lang="en-US" sz="2400" dirty="0" err="1" smtClean="0"/>
              <a:t>kualitas</a:t>
            </a:r>
            <a:r>
              <a:rPr lang="en-US" sz="2400" dirty="0" smtClean="0"/>
              <a:t>, </a:t>
            </a:r>
            <a:r>
              <a:rPr lang="en-US" sz="2400" dirty="0" err="1" smtClean="0"/>
              <a:t>baik</a:t>
            </a:r>
            <a:r>
              <a:rPr lang="en-US" sz="2400" dirty="0" smtClean="0"/>
              <a:t> </a:t>
            </a:r>
            <a:r>
              <a:rPr lang="en-US" sz="2400" dirty="0" err="1" smtClean="0"/>
              <a:t>terhadap</a:t>
            </a:r>
            <a:r>
              <a:rPr lang="en-US" sz="2400" dirty="0" smtClean="0"/>
              <a:t> </a:t>
            </a:r>
            <a:r>
              <a:rPr lang="en-US" sz="2400" dirty="0" err="1" smtClean="0"/>
              <a:t>sistem</a:t>
            </a:r>
            <a:r>
              <a:rPr lang="en-US" sz="2400" dirty="0" smtClean="0"/>
              <a:t> proses </a:t>
            </a:r>
            <a:r>
              <a:rPr lang="en-US" sz="2400" dirty="0" err="1" smtClean="0"/>
              <a:t>maupun</a:t>
            </a:r>
            <a:r>
              <a:rPr lang="en-US" sz="2400" dirty="0" smtClean="0"/>
              <a:t> </a:t>
            </a:r>
            <a:r>
              <a:rPr lang="en-US" sz="2400" dirty="0" err="1" smtClean="0"/>
              <a:t>hasil</a:t>
            </a:r>
            <a:r>
              <a:rPr lang="en-US" sz="2400" dirty="0" smtClean="0"/>
              <a:t> </a:t>
            </a:r>
            <a:r>
              <a:rPr lang="en-US" sz="2400" dirty="0" err="1" smtClean="0"/>
              <a:t>penilaian</a:t>
            </a:r>
            <a:r>
              <a:rPr lang="en-US" sz="2400" dirty="0" smtClean="0"/>
              <a:t> </a:t>
            </a:r>
            <a:r>
              <a:rPr lang="en-US" sz="2400" dirty="0" err="1" smtClean="0"/>
              <a:t>selanjutnya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sp>
        <p:nvSpPr>
          <p:cNvPr id="5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7023847" y="6526305"/>
            <a:ext cx="2133600" cy="304800"/>
          </a:xfrm>
        </p:spPr>
        <p:txBody>
          <a:bodyPr/>
          <a:lstStyle/>
          <a:p>
            <a:fld id="{499A3C00-22C6-4D3A-878B-E0295234200E}" type="slidenum">
              <a:rPr lang="id-ID" sz="1400" b="1" smtClean="0"/>
              <a:t>14</a:t>
            </a:fld>
            <a:endParaRPr lang="id-ID" sz="1400" b="1" dirty="0"/>
          </a:p>
        </p:txBody>
      </p:sp>
    </p:spTree>
    <p:extLst>
      <p:ext uri="{BB962C8B-B14F-4D97-AF65-F5344CB8AC3E}">
        <p14:creationId xmlns:p14="http://schemas.microsoft.com/office/powerpoint/2010/main" val="3415985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2800" b="1" dirty="0" err="1" smtClean="0"/>
              <a:t>Peran</a:t>
            </a:r>
            <a:r>
              <a:rPr lang="en-US" sz="2800" b="1" dirty="0" smtClean="0"/>
              <a:t> OJK </a:t>
            </a:r>
            <a:r>
              <a:rPr lang="en-US" sz="2800" b="1" dirty="0" err="1"/>
              <a:t>D</a:t>
            </a:r>
            <a:r>
              <a:rPr lang="en-US" sz="2800" b="1" dirty="0" err="1" smtClean="0"/>
              <a:t>alam</a:t>
            </a:r>
            <a:r>
              <a:rPr lang="en-US" sz="2800" b="1" dirty="0" smtClean="0"/>
              <a:t> </a:t>
            </a:r>
            <a:r>
              <a:rPr lang="en-US" sz="2800" b="1" dirty="0" err="1"/>
              <a:t>M</a:t>
            </a:r>
            <a:r>
              <a:rPr lang="en-US" sz="2800" b="1" dirty="0" err="1" smtClean="0"/>
              <a:t>endorong</a:t>
            </a:r>
            <a:r>
              <a:rPr lang="en-US" sz="2800" b="1" dirty="0" smtClean="0"/>
              <a:t> </a:t>
            </a:r>
            <a:r>
              <a:rPr lang="en-US" sz="2800" b="1" dirty="0" err="1"/>
              <a:t>P</a:t>
            </a:r>
            <a:r>
              <a:rPr lang="en-US" sz="2800" b="1" dirty="0" err="1" smtClean="0"/>
              <a:t>eningkatan</a:t>
            </a:r>
            <a:r>
              <a:rPr lang="en-US" sz="2800" b="1" dirty="0" smtClean="0"/>
              <a:t> </a:t>
            </a:r>
            <a:r>
              <a:rPr lang="en-US" sz="2800" b="1" dirty="0" err="1"/>
              <a:t>K</a:t>
            </a:r>
            <a:r>
              <a:rPr lang="en-US" sz="2800" b="1" dirty="0" err="1" smtClean="0"/>
              <a:t>ualitas</a:t>
            </a:r>
            <a:r>
              <a:rPr lang="en-US" sz="2800" b="1" dirty="0" smtClean="0"/>
              <a:t> </a:t>
            </a:r>
            <a:r>
              <a:rPr lang="en-US" sz="2800" b="1" dirty="0" err="1"/>
              <a:t>S</a:t>
            </a:r>
            <a:r>
              <a:rPr lang="en-US" sz="2800" b="1" dirty="0" err="1" smtClean="0"/>
              <a:t>ertifikasi</a:t>
            </a:r>
            <a:r>
              <a:rPr lang="en-US" sz="2800" b="1" dirty="0" smtClean="0"/>
              <a:t> </a:t>
            </a:r>
            <a:endParaRPr lang="en-US" sz="2800" b="1" dirty="0"/>
          </a:p>
        </p:txBody>
      </p:sp>
      <p:sp>
        <p:nvSpPr>
          <p:cNvPr id="4" name="Rectangle 3"/>
          <p:cNvSpPr/>
          <p:nvPr/>
        </p:nvSpPr>
        <p:spPr>
          <a:xfrm>
            <a:off x="381000" y="1219200"/>
            <a:ext cx="8458200" cy="44781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Aft>
                <a:spcPts val="1200"/>
              </a:spcAft>
            </a:pPr>
            <a:r>
              <a:rPr lang="en-US" sz="2500" dirty="0" smtClean="0"/>
              <a:t>OJK </a:t>
            </a:r>
            <a:r>
              <a:rPr lang="en-US" sz="2500" dirty="0" err="1" smtClean="0"/>
              <a:t>mendukung</a:t>
            </a:r>
            <a:r>
              <a:rPr lang="en-US" sz="2500" dirty="0" smtClean="0"/>
              <a:t> </a:t>
            </a:r>
            <a:r>
              <a:rPr lang="en-US" sz="2500" dirty="0" err="1" smtClean="0"/>
              <a:t>adanya</a:t>
            </a:r>
            <a:r>
              <a:rPr lang="en-US" sz="2500" dirty="0" smtClean="0"/>
              <a:t> </a:t>
            </a:r>
            <a:r>
              <a:rPr lang="en-US" sz="2500" dirty="0" err="1" smtClean="0"/>
              <a:t>peningkatan</a:t>
            </a:r>
            <a:r>
              <a:rPr lang="en-US" sz="2500" dirty="0" smtClean="0"/>
              <a:t> </a:t>
            </a:r>
            <a:r>
              <a:rPr lang="en-US" sz="2500" dirty="0" err="1" smtClean="0"/>
              <a:t>kualitas</a:t>
            </a:r>
            <a:r>
              <a:rPr lang="en-US" sz="2500" dirty="0" smtClean="0"/>
              <a:t> </a:t>
            </a:r>
            <a:r>
              <a:rPr lang="en-US" sz="2500" dirty="0" err="1" smtClean="0"/>
              <a:t>sertifikasi</a:t>
            </a:r>
            <a:r>
              <a:rPr lang="en-US" sz="2500" dirty="0" smtClean="0"/>
              <a:t> </a:t>
            </a:r>
            <a:r>
              <a:rPr lang="en-US" sz="2500" dirty="0" err="1" smtClean="0"/>
              <a:t>ke</a:t>
            </a:r>
            <a:r>
              <a:rPr lang="en-US" sz="2500" dirty="0" smtClean="0"/>
              <a:t> </a:t>
            </a:r>
            <a:r>
              <a:rPr lang="en-US" sz="2500" dirty="0" err="1" smtClean="0"/>
              <a:t>depannya</a:t>
            </a:r>
            <a:r>
              <a:rPr lang="en-US" sz="2500" dirty="0" smtClean="0"/>
              <a:t>, </a:t>
            </a:r>
            <a:r>
              <a:rPr lang="en-US" sz="2500" dirty="0" err="1" smtClean="0"/>
              <a:t>diantaranya</a:t>
            </a:r>
            <a:r>
              <a:rPr lang="en-US" sz="2500" dirty="0" smtClean="0"/>
              <a:t> </a:t>
            </a:r>
            <a:r>
              <a:rPr lang="en-US" sz="2500" dirty="0" err="1" smtClean="0"/>
              <a:t>akan</a:t>
            </a:r>
            <a:r>
              <a:rPr lang="en-US" sz="2500" dirty="0" smtClean="0"/>
              <a:t> </a:t>
            </a:r>
            <a:r>
              <a:rPr lang="en-US" sz="2500" dirty="0" err="1" smtClean="0"/>
              <a:t>dilakukan</a:t>
            </a:r>
            <a:r>
              <a:rPr lang="en-US" sz="2500" dirty="0" smtClean="0"/>
              <a:t> </a:t>
            </a:r>
            <a:r>
              <a:rPr lang="en-US" sz="2500" dirty="0" err="1" smtClean="0"/>
              <a:t>dengan</a:t>
            </a:r>
            <a:r>
              <a:rPr lang="en-US" sz="2500" dirty="0" smtClean="0"/>
              <a:t>:</a:t>
            </a:r>
          </a:p>
          <a:p>
            <a:pPr marL="342900" lvl="0" indent="-342900" algn="just">
              <a:buFont typeface="Wingdings" pitchFamily="2" charset="2"/>
              <a:buChar char="ü"/>
            </a:pPr>
            <a:r>
              <a:rPr lang="en-US" sz="2500" dirty="0" smtClean="0"/>
              <a:t>Me-</a:t>
            </a:r>
            <a:r>
              <a:rPr lang="en-US" sz="2500" i="1" dirty="0" smtClean="0"/>
              <a:t>review </a:t>
            </a:r>
            <a:r>
              <a:rPr lang="en-US" sz="2500" dirty="0" err="1"/>
              <a:t>secara</a:t>
            </a:r>
            <a:r>
              <a:rPr lang="en-US" sz="2500" dirty="0"/>
              <a:t> </a:t>
            </a:r>
            <a:r>
              <a:rPr lang="en-US" sz="2500" dirty="0" err="1"/>
              <a:t>berkala</a:t>
            </a:r>
            <a:r>
              <a:rPr lang="en-US" sz="2500" dirty="0"/>
              <a:t> proses </a:t>
            </a:r>
            <a:r>
              <a:rPr lang="en-US" sz="2500" dirty="0" err="1"/>
              <a:t>pengawasan</a:t>
            </a:r>
            <a:r>
              <a:rPr lang="en-US" sz="2500" dirty="0"/>
              <a:t> </a:t>
            </a:r>
            <a:r>
              <a:rPr lang="en-US" sz="2500" dirty="0" err="1"/>
              <a:t>pelaksanaan</a:t>
            </a:r>
            <a:r>
              <a:rPr lang="en-US" sz="2500" dirty="0"/>
              <a:t> </a:t>
            </a:r>
            <a:r>
              <a:rPr lang="en-US" sz="2500" dirty="0" err="1"/>
              <a:t>sertifikasi</a:t>
            </a:r>
            <a:r>
              <a:rPr lang="en-US" sz="2500" dirty="0"/>
              <a:t> </a:t>
            </a:r>
            <a:r>
              <a:rPr lang="en-US" sz="2500" dirty="0" err="1"/>
              <a:t>manajemen</a:t>
            </a:r>
            <a:r>
              <a:rPr lang="en-US" sz="2500" dirty="0"/>
              <a:t> </a:t>
            </a:r>
            <a:r>
              <a:rPr lang="en-US" sz="2500" dirty="0" err="1" smtClean="0"/>
              <a:t>risiko</a:t>
            </a:r>
            <a:r>
              <a:rPr lang="en-US" sz="2500" dirty="0" smtClean="0"/>
              <a:t> </a:t>
            </a:r>
            <a:r>
              <a:rPr lang="en-US" sz="2500" dirty="0" err="1" smtClean="0"/>
              <a:t>sesuai</a:t>
            </a:r>
            <a:r>
              <a:rPr lang="en-US" sz="2500" dirty="0" smtClean="0"/>
              <a:t> yang </a:t>
            </a:r>
            <a:r>
              <a:rPr lang="en-US" sz="2500" dirty="0" err="1" smtClean="0"/>
              <a:t>telah</a:t>
            </a:r>
            <a:r>
              <a:rPr lang="en-US" sz="2500" dirty="0" smtClean="0"/>
              <a:t> </a:t>
            </a:r>
            <a:r>
              <a:rPr lang="en-US" sz="2500" dirty="0" err="1" smtClean="0"/>
              <a:t>dijelaskan</a:t>
            </a:r>
            <a:r>
              <a:rPr lang="en-US" sz="2500" dirty="0" smtClean="0"/>
              <a:t> </a:t>
            </a:r>
            <a:r>
              <a:rPr lang="en-US" sz="2500" dirty="0" err="1" smtClean="0"/>
              <a:t>pada</a:t>
            </a:r>
            <a:r>
              <a:rPr lang="en-US" sz="2500" dirty="0" smtClean="0"/>
              <a:t> </a:t>
            </a:r>
            <a:r>
              <a:rPr lang="en-US" sz="2500" dirty="0"/>
              <a:t>PBI </a:t>
            </a:r>
            <a:r>
              <a:rPr lang="en-US" sz="2500" dirty="0" err="1"/>
              <a:t>Sertifikasi</a:t>
            </a:r>
            <a:r>
              <a:rPr lang="en-US" sz="2500" dirty="0"/>
              <a:t> </a:t>
            </a:r>
            <a:r>
              <a:rPr lang="en-US" sz="2500" dirty="0" err="1"/>
              <a:t>Manajemen</a:t>
            </a:r>
            <a:r>
              <a:rPr lang="en-US" sz="2500" dirty="0"/>
              <a:t> </a:t>
            </a:r>
            <a:r>
              <a:rPr lang="en-US" sz="2500" dirty="0" err="1" smtClean="0"/>
              <a:t>Risiko</a:t>
            </a:r>
            <a:r>
              <a:rPr lang="en-US" sz="2500" dirty="0" smtClean="0"/>
              <a:t>.</a:t>
            </a:r>
            <a:endParaRPr lang="en-US" sz="2500" dirty="0"/>
          </a:p>
          <a:p>
            <a:pPr marL="342900" lvl="0" indent="-342900" algn="just">
              <a:buFont typeface="Wingdings" pitchFamily="2" charset="2"/>
              <a:buChar char="ü"/>
            </a:pPr>
            <a:r>
              <a:rPr lang="en-US" sz="2500" dirty="0" err="1" smtClean="0"/>
              <a:t>Melakukan</a:t>
            </a:r>
            <a:r>
              <a:rPr lang="en-US" sz="2500" dirty="0" smtClean="0"/>
              <a:t> </a:t>
            </a:r>
            <a:r>
              <a:rPr lang="en-US" sz="2500" dirty="0" err="1"/>
              <a:t>pendataan</a:t>
            </a:r>
            <a:r>
              <a:rPr lang="en-US" sz="2500" dirty="0"/>
              <a:t> </a:t>
            </a:r>
            <a:r>
              <a:rPr lang="en-US" sz="2500" dirty="0" err="1"/>
              <a:t>posisi</a:t>
            </a:r>
            <a:r>
              <a:rPr lang="en-US" sz="2500" dirty="0"/>
              <a:t> </a:t>
            </a:r>
            <a:r>
              <a:rPr lang="en-US" sz="2500" dirty="0" err="1"/>
              <a:t>terkini</a:t>
            </a:r>
            <a:r>
              <a:rPr lang="en-US" sz="2500" dirty="0"/>
              <a:t> </a:t>
            </a:r>
            <a:r>
              <a:rPr lang="en-US" sz="2500" dirty="0" err="1"/>
              <a:t>dari</a:t>
            </a:r>
            <a:r>
              <a:rPr lang="en-US" sz="2500" dirty="0"/>
              <a:t> SDM bank yang </a:t>
            </a:r>
            <a:r>
              <a:rPr lang="en-US" sz="2500" dirty="0" err="1"/>
              <a:t>telah</a:t>
            </a:r>
            <a:r>
              <a:rPr lang="en-US" sz="2500" dirty="0"/>
              <a:t> </a:t>
            </a:r>
            <a:r>
              <a:rPr lang="en-US" sz="2500" dirty="0" err="1"/>
              <a:t>memiliki</a:t>
            </a:r>
            <a:r>
              <a:rPr lang="en-US" sz="2500" dirty="0"/>
              <a:t> </a:t>
            </a:r>
            <a:r>
              <a:rPr lang="en-US" sz="2500" dirty="0" err="1" smtClean="0"/>
              <a:t>sertifikasi</a:t>
            </a:r>
            <a:r>
              <a:rPr lang="en-US" sz="2500" dirty="0" smtClean="0"/>
              <a:t>, </a:t>
            </a:r>
            <a:r>
              <a:rPr lang="en-US" sz="2500" dirty="0" err="1"/>
              <a:t>khususnya</a:t>
            </a:r>
            <a:r>
              <a:rPr lang="en-US" sz="2500" dirty="0"/>
              <a:t> di </a:t>
            </a:r>
            <a:r>
              <a:rPr lang="en-US" sz="2500" dirty="0" err="1"/>
              <a:t>bidang</a:t>
            </a:r>
            <a:r>
              <a:rPr lang="en-US" sz="2500" dirty="0"/>
              <a:t> </a:t>
            </a:r>
            <a:r>
              <a:rPr lang="en-US" sz="2500" dirty="0" err="1"/>
              <a:t>manajemen</a:t>
            </a:r>
            <a:r>
              <a:rPr lang="en-US" sz="2500" dirty="0"/>
              <a:t> </a:t>
            </a:r>
            <a:r>
              <a:rPr lang="en-US" sz="2500" dirty="0" err="1"/>
              <a:t>risiko</a:t>
            </a:r>
            <a:r>
              <a:rPr lang="id-ID" sz="2500" dirty="0"/>
              <a:t>. D</a:t>
            </a:r>
            <a:r>
              <a:rPr lang="en-US" sz="2500" dirty="0" err="1"/>
              <a:t>alam</a:t>
            </a:r>
            <a:r>
              <a:rPr lang="en-US" sz="2500" dirty="0"/>
              <a:t> </a:t>
            </a:r>
            <a:r>
              <a:rPr lang="en-US" sz="2500" dirty="0" err="1"/>
              <a:t>jangka</a:t>
            </a:r>
            <a:r>
              <a:rPr lang="en-US" sz="2500" dirty="0"/>
              <a:t> </a:t>
            </a:r>
            <a:r>
              <a:rPr lang="en-US" sz="2500" dirty="0" err="1"/>
              <a:t>panjang</a:t>
            </a:r>
            <a:r>
              <a:rPr lang="en-US" sz="2500" dirty="0"/>
              <a:t> </a:t>
            </a:r>
            <a:r>
              <a:rPr lang="en-US" sz="2500" dirty="0" err="1"/>
              <a:t>direncanakan</a:t>
            </a:r>
            <a:r>
              <a:rPr lang="en-US" sz="2500" dirty="0"/>
              <a:t> </a:t>
            </a:r>
            <a:r>
              <a:rPr lang="en-US" sz="2500" dirty="0" err="1"/>
              <a:t>dibuat</a:t>
            </a:r>
            <a:r>
              <a:rPr lang="en-US" sz="2500" dirty="0"/>
              <a:t> </a:t>
            </a:r>
            <a:r>
              <a:rPr lang="en-US" sz="2500" dirty="0" err="1"/>
              <a:t>mekanisme</a:t>
            </a:r>
            <a:r>
              <a:rPr lang="en-US" sz="2500" dirty="0"/>
              <a:t> monitoring database SDM bank yang </a:t>
            </a:r>
            <a:r>
              <a:rPr lang="en-US" sz="2500" dirty="0" err="1"/>
              <a:t>terkoneksi</a:t>
            </a:r>
            <a:r>
              <a:rPr lang="en-US" sz="2500" dirty="0"/>
              <a:t> </a:t>
            </a:r>
            <a:r>
              <a:rPr lang="en-US" sz="2500" dirty="0" err="1"/>
              <a:t>dengan</a:t>
            </a:r>
            <a:r>
              <a:rPr lang="en-US" sz="2500" dirty="0"/>
              <a:t> database </a:t>
            </a:r>
            <a:r>
              <a:rPr lang="en-US" sz="2500" dirty="0" err="1"/>
              <a:t>lembaga</a:t>
            </a:r>
            <a:r>
              <a:rPr lang="en-US" sz="2500" dirty="0"/>
              <a:t> </a:t>
            </a:r>
            <a:r>
              <a:rPr lang="en-US" sz="2500" dirty="0" err="1"/>
              <a:t>sertifikasi</a:t>
            </a:r>
            <a:r>
              <a:rPr lang="en-US" sz="2500" dirty="0"/>
              <a:t> </a:t>
            </a:r>
            <a:r>
              <a:rPr lang="en-US" sz="2500" dirty="0" err="1"/>
              <a:t>sehingga</a:t>
            </a:r>
            <a:r>
              <a:rPr lang="en-US" sz="2500" dirty="0"/>
              <a:t> </a:t>
            </a:r>
            <a:r>
              <a:rPr lang="en-US" sz="2500" dirty="0" err="1"/>
              <a:t>akan</a:t>
            </a:r>
            <a:r>
              <a:rPr lang="en-US" sz="2500" dirty="0"/>
              <a:t> </a:t>
            </a:r>
            <a:r>
              <a:rPr lang="en-US" sz="2500" dirty="0" err="1"/>
              <a:t>diketahui</a:t>
            </a:r>
            <a:r>
              <a:rPr lang="en-US" sz="2500" dirty="0"/>
              <a:t> </a:t>
            </a:r>
            <a:r>
              <a:rPr lang="en-US" sz="2500" dirty="0" err="1"/>
              <a:t>peta</a:t>
            </a:r>
            <a:r>
              <a:rPr lang="en-US" sz="2500" dirty="0"/>
              <a:t> </a:t>
            </a:r>
            <a:r>
              <a:rPr lang="en-US" sz="2500" dirty="0" err="1"/>
              <a:t>kompetensi</a:t>
            </a:r>
            <a:r>
              <a:rPr lang="en-US" sz="2500" dirty="0"/>
              <a:t> SDM bank </a:t>
            </a:r>
            <a:r>
              <a:rPr lang="en-US" sz="2500" dirty="0" err="1"/>
              <a:t>seluruh</a:t>
            </a:r>
            <a:r>
              <a:rPr lang="en-US" sz="2500" dirty="0"/>
              <a:t> </a:t>
            </a:r>
            <a:r>
              <a:rPr lang="en-US" sz="2500" dirty="0" smtClean="0"/>
              <a:t>Indonesia.</a:t>
            </a:r>
            <a:endParaRPr lang="en-US" sz="2500" dirty="0"/>
          </a:p>
        </p:txBody>
      </p:sp>
      <p:sp>
        <p:nvSpPr>
          <p:cNvPr id="5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7023847" y="6526305"/>
            <a:ext cx="2133600" cy="304800"/>
          </a:xfrm>
        </p:spPr>
        <p:txBody>
          <a:bodyPr/>
          <a:lstStyle/>
          <a:p>
            <a:fld id="{499A3C00-22C6-4D3A-878B-E0295234200E}" type="slidenum">
              <a:rPr lang="id-ID" sz="1400" b="1" smtClean="0"/>
              <a:t>15</a:t>
            </a:fld>
            <a:endParaRPr lang="id-ID" sz="1400" b="1" dirty="0"/>
          </a:p>
        </p:txBody>
      </p:sp>
    </p:spTree>
    <p:extLst>
      <p:ext uri="{BB962C8B-B14F-4D97-AF65-F5344CB8AC3E}">
        <p14:creationId xmlns:p14="http://schemas.microsoft.com/office/powerpoint/2010/main" val="3926984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19400"/>
            <a:ext cx="8229600" cy="990600"/>
          </a:xfrm>
        </p:spPr>
        <p:txBody>
          <a:bodyPr/>
          <a:lstStyle/>
          <a:p>
            <a:pPr marL="0" indent="0" algn="ctr">
              <a:buNone/>
            </a:pPr>
            <a:r>
              <a:rPr lang="en-US" sz="5400" b="1" dirty="0" err="1" smtClean="0"/>
              <a:t>Terima</a:t>
            </a:r>
            <a:r>
              <a:rPr lang="en-US" sz="5400" b="1" dirty="0" smtClean="0"/>
              <a:t> </a:t>
            </a:r>
            <a:r>
              <a:rPr lang="en-US" sz="5400" b="1" dirty="0" err="1" smtClean="0"/>
              <a:t>Kasih</a:t>
            </a:r>
            <a:endParaRPr lang="en-US" sz="5400" b="1" dirty="0"/>
          </a:p>
        </p:txBody>
      </p:sp>
    </p:spTree>
    <p:extLst>
      <p:ext uri="{BB962C8B-B14F-4D97-AF65-F5344CB8AC3E}">
        <p14:creationId xmlns:p14="http://schemas.microsoft.com/office/powerpoint/2010/main" val="3454494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3193120" y="1583308"/>
            <a:ext cx="2752192" cy="487002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900">
              <a:solidFill>
                <a:prstClr val="black"/>
              </a:solidFill>
              <a:latin typeface="Gill Sans MT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945312" y="1583308"/>
            <a:ext cx="3157584" cy="487002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0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1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>
                  <a:hueOff val="0"/>
                  <a:satOff val="0"/>
                  <a:lumOff val="0"/>
                  <a:alphaOff val="0"/>
                </a:prstClr>
              </a:solidFill>
              <a:latin typeface="Gill Sans MT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5536" y="1583308"/>
            <a:ext cx="3157584" cy="487002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0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1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>
                  <a:hueOff val="0"/>
                  <a:satOff val="0"/>
                  <a:lumOff val="0"/>
                  <a:alphaOff val="0"/>
                </a:prstClr>
              </a:solidFill>
              <a:latin typeface="Gill Sans MT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87362" y="304800"/>
            <a:ext cx="8199438" cy="381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200" b="1" dirty="0" err="1" smtClean="0"/>
              <a:t>Rasio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Efisiensi</a:t>
            </a:r>
            <a:r>
              <a:rPr lang="en-US" sz="3200" b="1" dirty="0" smtClean="0"/>
              <a:t> : BOPO &amp; CIR</a:t>
            </a:r>
            <a:endParaRPr lang="en-US" sz="3200" b="1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107504" y="1808460"/>
            <a:ext cx="3048000" cy="91397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FontTx/>
              <a:buNone/>
            </a:pPr>
            <a:r>
              <a:rPr lang="id-ID" sz="1800" b="1" kern="0" dirty="0" smtClean="0">
                <a:solidFill>
                  <a:prstClr val="black"/>
                </a:solidFill>
                <a:latin typeface="Gill Sans MT"/>
              </a:rPr>
              <a:t>Rasio Beban &amp; Pendapatan Operasional (BOPO) </a:t>
            </a:r>
            <a:endParaRPr lang="id-ID" sz="1800" b="1" kern="0" dirty="0">
              <a:solidFill>
                <a:prstClr val="black"/>
              </a:solidFill>
              <a:latin typeface="Gill Sans MT"/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6019800" y="1844824"/>
            <a:ext cx="3044952" cy="701824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87313" indent="-87313" algn="ctr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/>
            </a:pPr>
            <a:r>
              <a:rPr lang="id-ID" b="1" dirty="0">
                <a:solidFill>
                  <a:prstClr val="black"/>
                </a:solidFill>
                <a:latin typeface="Gill Sans MT"/>
                <a:cs typeface="Arial" charset="0"/>
              </a:rPr>
              <a:t>Cost to Income Ratio (CIR)</a:t>
            </a:r>
          </a:p>
        </p:txBody>
      </p:sp>
      <p:sp>
        <p:nvSpPr>
          <p:cNvPr id="11" name="Rounded Rectangular Callout 10"/>
          <p:cNvSpPr/>
          <p:nvPr/>
        </p:nvSpPr>
        <p:spPr>
          <a:xfrm>
            <a:off x="3400996" y="1592287"/>
            <a:ext cx="2323132" cy="2522076"/>
          </a:xfrm>
          <a:prstGeom prst="wedgeRoundRectCallout">
            <a:avLst>
              <a:gd name="adj1" fmla="val -60833"/>
              <a:gd name="adj2" fmla="val -27400"/>
              <a:gd name="adj3" fmla="val 16667"/>
            </a:avLst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1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  <p:txBody>
          <a:bodyPr lIns="0" tIns="0" rIns="0" bIns="0"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 err="1">
                <a:solidFill>
                  <a:prstClr val="black"/>
                </a:solidFill>
                <a:latin typeface="Gill Sans MT"/>
              </a:rPr>
              <a:t>Rasio</a:t>
            </a:r>
            <a:r>
              <a:rPr lang="en-US" sz="1400" b="1" dirty="0">
                <a:solidFill>
                  <a:prstClr val="black"/>
                </a:solidFill>
                <a:latin typeface="Gill Sans MT"/>
              </a:rPr>
              <a:t> BOPO </a:t>
            </a:r>
            <a:r>
              <a:rPr lang="en-US" sz="1400" b="1" dirty="0" err="1">
                <a:solidFill>
                  <a:prstClr val="black"/>
                </a:solidFill>
                <a:latin typeface="Gill Sans MT"/>
              </a:rPr>
              <a:t>memasukan</a:t>
            </a:r>
            <a:r>
              <a:rPr lang="en-US" sz="1400" b="1" dirty="0">
                <a:solidFill>
                  <a:prstClr val="black"/>
                </a:solidFill>
                <a:latin typeface="Gill Sans MT"/>
              </a:rPr>
              <a:t> </a:t>
            </a:r>
            <a:r>
              <a:rPr lang="en-US" sz="1400" b="1" dirty="0" err="1">
                <a:solidFill>
                  <a:prstClr val="black"/>
                </a:solidFill>
                <a:latin typeface="Gill Sans MT"/>
              </a:rPr>
              <a:t>beban</a:t>
            </a:r>
            <a:r>
              <a:rPr lang="en-US" sz="1400" b="1" dirty="0">
                <a:solidFill>
                  <a:prstClr val="black"/>
                </a:solidFill>
                <a:latin typeface="Gill Sans MT"/>
              </a:rPr>
              <a:t> </a:t>
            </a:r>
            <a:r>
              <a:rPr lang="en-US" sz="1400" b="1" dirty="0" err="1">
                <a:solidFill>
                  <a:prstClr val="black"/>
                </a:solidFill>
                <a:latin typeface="Gill Sans MT"/>
              </a:rPr>
              <a:t>bunga</a:t>
            </a:r>
            <a:r>
              <a:rPr lang="en-US" sz="1400" b="1" dirty="0">
                <a:solidFill>
                  <a:prstClr val="black"/>
                </a:solidFill>
                <a:latin typeface="Gill Sans MT"/>
              </a:rPr>
              <a:t>  </a:t>
            </a:r>
            <a:r>
              <a:rPr lang="en-US" sz="1400" b="1" dirty="0" err="1">
                <a:solidFill>
                  <a:prstClr val="black"/>
                </a:solidFill>
                <a:latin typeface="Gill Sans MT"/>
              </a:rPr>
              <a:t>dan</a:t>
            </a:r>
            <a:r>
              <a:rPr lang="en-US" sz="1400" b="1" dirty="0">
                <a:solidFill>
                  <a:prstClr val="black"/>
                </a:solidFill>
                <a:latin typeface="Gill Sans MT"/>
              </a:rPr>
              <a:t> </a:t>
            </a:r>
            <a:r>
              <a:rPr lang="en-US" sz="1400" b="1" dirty="0" err="1">
                <a:solidFill>
                  <a:prstClr val="black"/>
                </a:solidFill>
                <a:latin typeface="Gill Sans MT"/>
              </a:rPr>
              <a:t>cadangan</a:t>
            </a:r>
            <a:r>
              <a:rPr lang="en-US" sz="1400" b="1" dirty="0">
                <a:solidFill>
                  <a:prstClr val="black"/>
                </a:solidFill>
                <a:latin typeface="Gill Sans MT"/>
              </a:rPr>
              <a:t> PPAP </a:t>
            </a:r>
            <a:r>
              <a:rPr lang="en-US" sz="1400" b="1" dirty="0" err="1">
                <a:solidFill>
                  <a:prstClr val="black"/>
                </a:solidFill>
                <a:latin typeface="Gill Sans MT"/>
              </a:rPr>
              <a:t>ke</a:t>
            </a:r>
            <a:r>
              <a:rPr lang="en-US" sz="1400" b="1" dirty="0">
                <a:solidFill>
                  <a:prstClr val="black"/>
                </a:solidFill>
                <a:latin typeface="Gill Sans MT"/>
              </a:rPr>
              <a:t> </a:t>
            </a:r>
            <a:r>
              <a:rPr lang="en-US" sz="1400" b="1" dirty="0" err="1">
                <a:solidFill>
                  <a:prstClr val="black"/>
                </a:solidFill>
                <a:latin typeface="Gill Sans MT"/>
              </a:rPr>
              <a:t>dalam</a:t>
            </a:r>
            <a:r>
              <a:rPr lang="en-US" sz="1400" b="1" dirty="0">
                <a:solidFill>
                  <a:prstClr val="black"/>
                </a:solidFill>
                <a:latin typeface="Gill Sans MT"/>
              </a:rPr>
              <a:t> </a:t>
            </a:r>
            <a:r>
              <a:rPr lang="en-US" sz="1400" b="1" dirty="0" err="1">
                <a:solidFill>
                  <a:prstClr val="black"/>
                </a:solidFill>
                <a:latin typeface="Gill Sans MT"/>
              </a:rPr>
              <a:t>perhitungan</a:t>
            </a:r>
            <a:r>
              <a:rPr lang="en-US" sz="1400" b="1" dirty="0">
                <a:solidFill>
                  <a:prstClr val="black"/>
                </a:solidFill>
                <a:latin typeface="Gill Sans MT"/>
              </a:rPr>
              <a:t>, </a:t>
            </a:r>
            <a:r>
              <a:rPr lang="en-US" sz="1400" b="1" dirty="0" err="1">
                <a:solidFill>
                  <a:prstClr val="black"/>
                </a:solidFill>
                <a:latin typeface="Gill Sans MT"/>
              </a:rPr>
              <a:t>sedangkan</a:t>
            </a:r>
            <a:r>
              <a:rPr lang="en-US" sz="1400" b="1" dirty="0">
                <a:solidFill>
                  <a:prstClr val="black"/>
                </a:solidFill>
                <a:latin typeface="Gill Sans MT"/>
              </a:rPr>
              <a:t> CIR </a:t>
            </a:r>
            <a:r>
              <a:rPr lang="en-US" sz="1400" b="1" dirty="0" err="1">
                <a:solidFill>
                  <a:prstClr val="black"/>
                </a:solidFill>
                <a:latin typeface="Gill Sans MT"/>
              </a:rPr>
              <a:t>tidak</a:t>
            </a:r>
            <a:r>
              <a:rPr lang="en-US" sz="1400" b="1" dirty="0">
                <a:solidFill>
                  <a:prstClr val="black"/>
                </a:solidFill>
                <a:latin typeface="Gill Sans MT"/>
              </a:rPr>
              <a:t>. </a:t>
            </a:r>
            <a:r>
              <a:rPr lang="en-US" sz="1400" b="1" dirty="0" err="1">
                <a:solidFill>
                  <a:prstClr val="black"/>
                </a:solidFill>
                <a:latin typeface="Gill Sans MT"/>
              </a:rPr>
              <a:t>Dengan</a:t>
            </a:r>
            <a:r>
              <a:rPr lang="en-US" sz="1400" b="1" dirty="0">
                <a:solidFill>
                  <a:prstClr val="black"/>
                </a:solidFill>
                <a:latin typeface="Gill Sans MT"/>
              </a:rPr>
              <a:t> </a:t>
            </a:r>
            <a:r>
              <a:rPr lang="en-US" sz="1400" b="1" dirty="0" err="1">
                <a:solidFill>
                  <a:prstClr val="black"/>
                </a:solidFill>
                <a:latin typeface="Gill Sans MT"/>
              </a:rPr>
              <a:t>komponen</a:t>
            </a:r>
            <a:r>
              <a:rPr lang="en-US" sz="1400" b="1" dirty="0">
                <a:solidFill>
                  <a:prstClr val="black"/>
                </a:solidFill>
                <a:latin typeface="Gill Sans MT"/>
              </a:rPr>
              <a:t> </a:t>
            </a:r>
            <a:r>
              <a:rPr lang="en-US" sz="1400" b="1" dirty="0" err="1">
                <a:solidFill>
                  <a:prstClr val="black"/>
                </a:solidFill>
                <a:latin typeface="Gill Sans MT"/>
              </a:rPr>
              <a:t>pembagi</a:t>
            </a:r>
            <a:r>
              <a:rPr lang="en-US" sz="1400" b="1" dirty="0">
                <a:solidFill>
                  <a:prstClr val="black"/>
                </a:solidFill>
                <a:latin typeface="Gill Sans MT"/>
              </a:rPr>
              <a:t> yang </a:t>
            </a:r>
            <a:r>
              <a:rPr lang="en-US" sz="1400" b="1" dirty="0" err="1">
                <a:solidFill>
                  <a:prstClr val="black"/>
                </a:solidFill>
                <a:latin typeface="Gill Sans MT"/>
              </a:rPr>
              <a:t>sama</a:t>
            </a:r>
            <a:r>
              <a:rPr lang="en-US" sz="1400" b="1" dirty="0">
                <a:solidFill>
                  <a:prstClr val="black"/>
                </a:solidFill>
                <a:latin typeface="Gill Sans MT"/>
              </a:rPr>
              <a:t> </a:t>
            </a:r>
            <a:r>
              <a:rPr lang="en-US" sz="1400" b="1" dirty="0" err="1">
                <a:solidFill>
                  <a:prstClr val="black"/>
                </a:solidFill>
                <a:latin typeface="Gill Sans MT"/>
              </a:rPr>
              <a:t>nilai</a:t>
            </a:r>
            <a:r>
              <a:rPr lang="en-US" sz="1400" b="1" dirty="0">
                <a:solidFill>
                  <a:prstClr val="black"/>
                </a:solidFill>
                <a:latin typeface="Gill Sans MT"/>
              </a:rPr>
              <a:t> </a:t>
            </a:r>
            <a:r>
              <a:rPr lang="en-US" sz="1400" b="1" dirty="0" err="1">
                <a:solidFill>
                  <a:prstClr val="black"/>
                </a:solidFill>
                <a:latin typeface="Gill Sans MT"/>
              </a:rPr>
              <a:t>rasio</a:t>
            </a:r>
            <a:r>
              <a:rPr lang="en-US" sz="1400" b="1" dirty="0">
                <a:solidFill>
                  <a:prstClr val="black"/>
                </a:solidFill>
                <a:latin typeface="Gill Sans MT"/>
              </a:rPr>
              <a:t> BOPO </a:t>
            </a:r>
            <a:r>
              <a:rPr lang="en-US" sz="1400" b="1" dirty="0" err="1">
                <a:solidFill>
                  <a:prstClr val="black"/>
                </a:solidFill>
                <a:latin typeface="Gill Sans MT"/>
              </a:rPr>
              <a:t>akan</a:t>
            </a:r>
            <a:r>
              <a:rPr lang="en-US" sz="1400" b="1" dirty="0">
                <a:solidFill>
                  <a:prstClr val="black"/>
                </a:solidFill>
                <a:latin typeface="Gill Sans MT"/>
              </a:rPr>
              <a:t> </a:t>
            </a:r>
            <a:r>
              <a:rPr lang="en-US" sz="1400" b="1" dirty="0" err="1">
                <a:solidFill>
                  <a:prstClr val="black"/>
                </a:solidFill>
                <a:latin typeface="Gill Sans MT"/>
              </a:rPr>
              <a:t>lebih</a:t>
            </a:r>
            <a:r>
              <a:rPr lang="en-US" sz="1400" b="1" dirty="0">
                <a:solidFill>
                  <a:prstClr val="black"/>
                </a:solidFill>
                <a:latin typeface="Gill Sans MT"/>
              </a:rPr>
              <a:t> </a:t>
            </a:r>
            <a:r>
              <a:rPr lang="en-US" sz="1400" b="1" dirty="0" err="1">
                <a:solidFill>
                  <a:prstClr val="black"/>
                </a:solidFill>
                <a:latin typeface="Gill Sans MT"/>
              </a:rPr>
              <a:t>tinggi</a:t>
            </a:r>
            <a:r>
              <a:rPr lang="en-US" sz="1400" b="1" dirty="0">
                <a:solidFill>
                  <a:prstClr val="black"/>
                </a:solidFill>
                <a:latin typeface="Gill Sans MT"/>
              </a:rPr>
              <a:t> </a:t>
            </a:r>
            <a:r>
              <a:rPr lang="en-US" sz="1400" b="1" dirty="0" err="1">
                <a:solidFill>
                  <a:prstClr val="black"/>
                </a:solidFill>
                <a:latin typeface="Gill Sans MT"/>
              </a:rPr>
              <a:t>dibandingkan</a:t>
            </a:r>
            <a:r>
              <a:rPr lang="en-US" sz="1400" b="1" dirty="0">
                <a:solidFill>
                  <a:prstClr val="black"/>
                </a:solidFill>
                <a:latin typeface="Gill Sans MT"/>
              </a:rPr>
              <a:t> CIR.</a:t>
            </a:r>
          </a:p>
        </p:txBody>
      </p:sp>
      <p:sp>
        <p:nvSpPr>
          <p:cNvPr id="12" name="Rounded Rectangular Callout 11"/>
          <p:cNvSpPr/>
          <p:nvPr/>
        </p:nvSpPr>
        <p:spPr>
          <a:xfrm>
            <a:off x="3400996" y="4149080"/>
            <a:ext cx="2323132" cy="2304256"/>
          </a:xfrm>
          <a:prstGeom prst="wedgeRoundRectCallout">
            <a:avLst>
              <a:gd name="adj1" fmla="val 62599"/>
              <a:gd name="adj2" fmla="val -24880"/>
              <a:gd name="adj3" fmla="val 16667"/>
            </a:avLst>
          </a:prstGeom>
          <a:solidFill>
            <a:srgbClr val="FFFF00"/>
          </a:solidFill>
        </p:spPr>
        <p:style>
          <a:lnRef idx="0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1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  <p:txBody>
          <a:bodyPr lIns="0" tIns="0" rIns="0" bIns="0"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prstClr val="black"/>
                </a:solidFill>
                <a:latin typeface="Gill Sans MT"/>
                <a:cs typeface="Arial" pitchFamily="34" charset="0"/>
              </a:rPr>
              <a:t>CIR </a:t>
            </a:r>
            <a:r>
              <a:rPr lang="en-US" sz="1600" b="1" dirty="0" err="1">
                <a:solidFill>
                  <a:prstClr val="black"/>
                </a:solidFill>
                <a:latin typeface="Gill Sans MT"/>
                <a:cs typeface="Arial" pitchFamily="34" charset="0"/>
              </a:rPr>
              <a:t>hanya</a:t>
            </a:r>
            <a:r>
              <a:rPr lang="en-US" sz="1600" b="1" dirty="0">
                <a:solidFill>
                  <a:prstClr val="black"/>
                </a:solidFill>
                <a:latin typeface="Gill Sans MT"/>
                <a:cs typeface="Arial" pitchFamily="34" charset="0"/>
              </a:rPr>
              <a:t> </a:t>
            </a:r>
            <a:r>
              <a:rPr lang="en-US" sz="1600" b="1" dirty="0" err="1">
                <a:solidFill>
                  <a:prstClr val="black"/>
                </a:solidFill>
                <a:latin typeface="Gill Sans MT"/>
                <a:cs typeface="Arial" pitchFamily="34" charset="0"/>
              </a:rPr>
              <a:t>memasukan</a:t>
            </a:r>
            <a:r>
              <a:rPr lang="en-US" sz="1600" b="1" dirty="0">
                <a:solidFill>
                  <a:prstClr val="black"/>
                </a:solidFill>
                <a:latin typeface="Gill Sans MT"/>
                <a:cs typeface="Arial" pitchFamily="34" charset="0"/>
              </a:rPr>
              <a:t> </a:t>
            </a:r>
            <a:r>
              <a:rPr lang="en-US" sz="1600" b="1" i="1" dirty="0">
                <a:solidFill>
                  <a:prstClr val="black"/>
                </a:solidFill>
                <a:latin typeface="Gill Sans MT"/>
                <a:cs typeface="Arial" pitchFamily="34" charset="0"/>
              </a:rPr>
              <a:t>non</a:t>
            </a:r>
            <a:r>
              <a:rPr lang="en-US" sz="1600" b="1" dirty="0">
                <a:solidFill>
                  <a:prstClr val="black"/>
                </a:solidFill>
                <a:latin typeface="Gill Sans MT"/>
                <a:cs typeface="Arial" pitchFamily="34" charset="0"/>
              </a:rPr>
              <a:t> </a:t>
            </a:r>
            <a:r>
              <a:rPr lang="en-US" sz="1600" b="1" i="1" dirty="0">
                <a:solidFill>
                  <a:prstClr val="black"/>
                </a:solidFill>
                <a:latin typeface="Gill Sans MT"/>
                <a:cs typeface="Arial" pitchFamily="34" charset="0"/>
              </a:rPr>
              <a:t>interest expense </a:t>
            </a:r>
            <a:r>
              <a:rPr lang="en-US" sz="1600" b="1" dirty="0" err="1">
                <a:solidFill>
                  <a:prstClr val="black"/>
                </a:solidFill>
                <a:latin typeface="Gill Sans MT"/>
                <a:cs typeface="Arial" pitchFamily="34" charset="0"/>
              </a:rPr>
              <a:t>atau</a:t>
            </a:r>
            <a:r>
              <a:rPr lang="en-US" sz="1600" b="1" dirty="0">
                <a:solidFill>
                  <a:prstClr val="black"/>
                </a:solidFill>
                <a:latin typeface="Gill Sans MT"/>
                <a:cs typeface="Arial" pitchFamily="34" charset="0"/>
              </a:rPr>
              <a:t> </a:t>
            </a:r>
            <a:r>
              <a:rPr lang="en-US" sz="1600" b="1" i="1" dirty="0">
                <a:solidFill>
                  <a:prstClr val="black"/>
                </a:solidFill>
                <a:latin typeface="Gill Sans MT"/>
                <a:cs typeface="Arial" pitchFamily="34" charset="0"/>
              </a:rPr>
              <a:t>overhead cost </a:t>
            </a:r>
            <a:r>
              <a:rPr lang="en-US" sz="1600" b="1" dirty="0" err="1">
                <a:solidFill>
                  <a:prstClr val="black"/>
                </a:solidFill>
                <a:latin typeface="Gill Sans MT"/>
                <a:cs typeface="Arial" pitchFamily="34" charset="0"/>
              </a:rPr>
              <a:t>dalam</a:t>
            </a:r>
            <a:r>
              <a:rPr lang="en-US" sz="1600" b="1" dirty="0">
                <a:solidFill>
                  <a:prstClr val="black"/>
                </a:solidFill>
                <a:latin typeface="Gill Sans MT"/>
                <a:cs typeface="Arial" pitchFamily="34" charset="0"/>
              </a:rPr>
              <a:t> </a:t>
            </a:r>
            <a:r>
              <a:rPr lang="en-US" sz="1600" b="1" dirty="0" err="1">
                <a:solidFill>
                  <a:prstClr val="black"/>
                </a:solidFill>
                <a:latin typeface="Gill Sans MT"/>
                <a:cs typeface="Arial" pitchFamily="34" charset="0"/>
              </a:rPr>
              <a:t>komponen</a:t>
            </a:r>
            <a:r>
              <a:rPr lang="en-US" sz="1600" b="1" dirty="0">
                <a:solidFill>
                  <a:prstClr val="black"/>
                </a:solidFill>
                <a:latin typeface="Gill Sans MT"/>
                <a:cs typeface="Arial" pitchFamily="34" charset="0"/>
              </a:rPr>
              <a:t> </a:t>
            </a:r>
            <a:r>
              <a:rPr lang="en-US" sz="1600" b="1" dirty="0" err="1">
                <a:solidFill>
                  <a:prstClr val="black"/>
                </a:solidFill>
                <a:latin typeface="Gill Sans MT"/>
                <a:cs typeface="Arial" pitchFamily="34" charset="0"/>
              </a:rPr>
              <a:t>biaya</a:t>
            </a:r>
            <a:r>
              <a:rPr lang="en-US" sz="1600" b="1" dirty="0">
                <a:solidFill>
                  <a:prstClr val="black"/>
                </a:solidFill>
                <a:latin typeface="Gill Sans MT"/>
                <a:cs typeface="Arial" pitchFamily="34" charset="0"/>
              </a:rPr>
              <a:t>, yang </a:t>
            </a:r>
            <a:r>
              <a:rPr lang="en-US" sz="1600" b="1" dirty="0" err="1">
                <a:solidFill>
                  <a:prstClr val="black"/>
                </a:solidFill>
                <a:latin typeface="Gill Sans MT"/>
                <a:cs typeface="Arial" pitchFamily="34" charset="0"/>
              </a:rPr>
              <a:t>akan</a:t>
            </a:r>
            <a:r>
              <a:rPr lang="en-US" sz="1600" b="1" dirty="0">
                <a:solidFill>
                  <a:prstClr val="black"/>
                </a:solidFill>
                <a:latin typeface="Gill Sans MT"/>
                <a:cs typeface="Arial" pitchFamily="34" charset="0"/>
              </a:rPr>
              <a:t> </a:t>
            </a:r>
            <a:r>
              <a:rPr lang="en-US" sz="1600" b="1" dirty="0" err="1">
                <a:solidFill>
                  <a:prstClr val="black"/>
                </a:solidFill>
                <a:latin typeface="Gill Sans MT"/>
                <a:cs typeface="Arial" pitchFamily="34" charset="0"/>
              </a:rPr>
              <a:t>dibagi</a:t>
            </a:r>
            <a:r>
              <a:rPr lang="en-US" sz="1600" b="1" dirty="0">
                <a:solidFill>
                  <a:prstClr val="black"/>
                </a:solidFill>
                <a:latin typeface="Gill Sans MT"/>
                <a:cs typeface="Arial" pitchFamily="34" charset="0"/>
              </a:rPr>
              <a:t> </a:t>
            </a:r>
            <a:r>
              <a:rPr lang="en-US" sz="1600" b="1" dirty="0" err="1">
                <a:solidFill>
                  <a:prstClr val="black"/>
                </a:solidFill>
                <a:latin typeface="Gill Sans MT"/>
                <a:cs typeface="Arial" pitchFamily="34" charset="0"/>
              </a:rPr>
              <a:t>dengan</a:t>
            </a:r>
            <a:r>
              <a:rPr lang="en-US" sz="1600" b="1" dirty="0">
                <a:solidFill>
                  <a:prstClr val="black"/>
                </a:solidFill>
                <a:latin typeface="Gill Sans MT"/>
                <a:cs typeface="Arial" pitchFamily="34" charset="0"/>
              </a:rPr>
              <a:t> </a:t>
            </a:r>
            <a:r>
              <a:rPr lang="en-US" sz="1600" b="1" dirty="0" err="1">
                <a:solidFill>
                  <a:prstClr val="black"/>
                </a:solidFill>
                <a:latin typeface="Gill Sans MT"/>
                <a:cs typeface="Arial" pitchFamily="34" charset="0"/>
              </a:rPr>
              <a:t>komponen</a:t>
            </a:r>
            <a:r>
              <a:rPr lang="en-US" sz="1600" b="1" dirty="0">
                <a:solidFill>
                  <a:prstClr val="black"/>
                </a:solidFill>
                <a:latin typeface="Gill Sans MT"/>
                <a:cs typeface="Arial" pitchFamily="34" charset="0"/>
              </a:rPr>
              <a:t> </a:t>
            </a:r>
            <a:r>
              <a:rPr lang="en-US" sz="1600" b="1" dirty="0" err="1">
                <a:solidFill>
                  <a:prstClr val="black"/>
                </a:solidFill>
                <a:latin typeface="Gill Sans MT"/>
                <a:cs typeface="Arial" pitchFamily="34" charset="0"/>
              </a:rPr>
              <a:t>pendapatan</a:t>
            </a:r>
            <a:r>
              <a:rPr lang="en-US" sz="1600" b="1" dirty="0">
                <a:solidFill>
                  <a:prstClr val="black"/>
                </a:solidFill>
                <a:latin typeface="Gill Sans MT"/>
                <a:cs typeface="Arial" pitchFamily="34" charset="0"/>
              </a:rPr>
              <a:t> </a:t>
            </a:r>
            <a:r>
              <a:rPr lang="en-US" sz="1600" b="1" dirty="0" err="1">
                <a:solidFill>
                  <a:prstClr val="black"/>
                </a:solidFill>
                <a:latin typeface="Gill Sans MT"/>
                <a:cs typeface="Arial" pitchFamily="34" charset="0"/>
              </a:rPr>
              <a:t>bunga</a:t>
            </a:r>
            <a:r>
              <a:rPr lang="en-US" sz="1600" b="1" dirty="0">
                <a:solidFill>
                  <a:prstClr val="black"/>
                </a:solidFill>
                <a:latin typeface="Gill Sans MT"/>
                <a:cs typeface="Arial" pitchFamily="34" charset="0"/>
              </a:rPr>
              <a:t> </a:t>
            </a:r>
            <a:r>
              <a:rPr lang="en-US" sz="1600" b="1" dirty="0" err="1">
                <a:solidFill>
                  <a:prstClr val="black"/>
                </a:solidFill>
                <a:latin typeface="Gill Sans MT"/>
                <a:cs typeface="Arial" pitchFamily="34" charset="0"/>
              </a:rPr>
              <a:t>dan</a:t>
            </a:r>
            <a:r>
              <a:rPr lang="en-US" sz="1600" b="1" dirty="0">
                <a:solidFill>
                  <a:prstClr val="black"/>
                </a:solidFill>
                <a:latin typeface="Gill Sans MT"/>
                <a:cs typeface="Arial" pitchFamily="34" charset="0"/>
              </a:rPr>
              <a:t> non </a:t>
            </a:r>
            <a:r>
              <a:rPr lang="en-US" sz="1600" b="1" dirty="0" err="1">
                <a:solidFill>
                  <a:prstClr val="black"/>
                </a:solidFill>
                <a:latin typeface="Gill Sans MT"/>
                <a:cs typeface="Arial" pitchFamily="34" charset="0"/>
              </a:rPr>
              <a:t>bunga</a:t>
            </a:r>
            <a:r>
              <a:rPr lang="en-US" sz="1600" b="1" dirty="0">
                <a:solidFill>
                  <a:prstClr val="black"/>
                </a:solidFill>
                <a:latin typeface="Gill Sans MT"/>
                <a:cs typeface="Arial" pitchFamily="34" charset="0"/>
              </a:rPr>
              <a:t>.</a:t>
            </a:r>
          </a:p>
        </p:txBody>
      </p:sp>
      <p:sp>
        <p:nvSpPr>
          <p:cNvPr id="13" name="Rounded Rectangular Callout 12"/>
          <p:cNvSpPr/>
          <p:nvPr/>
        </p:nvSpPr>
        <p:spPr>
          <a:xfrm>
            <a:off x="224537" y="795066"/>
            <a:ext cx="8739951" cy="881334"/>
          </a:xfrm>
          <a:prstGeom prst="wedgeRoundRectCallout">
            <a:avLst>
              <a:gd name="adj1" fmla="val 50033"/>
              <a:gd name="adj2" fmla="val -20666"/>
              <a:gd name="adj3" fmla="val 16667"/>
            </a:avLst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0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1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  <p:txBody>
          <a:bodyPr lIns="0" tIns="0" rIns="0" bIns="0"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 err="1">
                <a:solidFill>
                  <a:prstClr val="black"/>
                </a:solidFill>
                <a:latin typeface="Gill Sans MT"/>
              </a:rPr>
              <a:t>Rasio</a:t>
            </a:r>
            <a:r>
              <a:rPr lang="en-US" sz="2000" b="1" dirty="0">
                <a:solidFill>
                  <a:prstClr val="black"/>
                </a:solidFill>
                <a:latin typeface="Gill Sans MT"/>
              </a:rPr>
              <a:t>  </a:t>
            </a:r>
            <a:r>
              <a:rPr lang="en-US" sz="2000" b="1" dirty="0" err="1">
                <a:solidFill>
                  <a:prstClr val="black"/>
                </a:solidFill>
                <a:latin typeface="Gill Sans MT"/>
              </a:rPr>
              <a:t>efisiensi</a:t>
            </a:r>
            <a:r>
              <a:rPr lang="en-US" sz="2000" b="1" dirty="0">
                <a:solidFill>
                  <a:prstClr val="black"/>
                </a:solidFill>
                <a:latin typeface="Gill Sans MT"/>
              </a:rPr>
              <a:t> yang </a:t>
            </a:r>
            <a:r>
              <a:rPr lang="en-US" sz="2000" b="1" dirty="0" err="1">
                <a:solidFill>
                  <a:prstClr val="black"/>
                </a:solidFill>
                <a:latin typeface="Gill Sans MT"/>
              </a:rPr>
              <a:t>lazim</a:t>
            </a:r>
            <a:r>
              <a:rPr lang="en-US" sz="2000" b="1" dirty="0">
                <a:solidFill>
                  <a:prstClr val="black"/>
                </a:solidFill>
                <a:latin typeface="Gill Sans MT"/>
              </a:rPr>
              <a:t> </a:t>
            </a:r>
            <a:r>
              <a:rPr lang="en-US" sz="2000" b="1" dirty="0" err="1">
                <a:solidFill>
                  <a:prstClr val="black"/>
                </a:solidFill>
                <a:latin typeface="Gill Sans MT"/>
              </a:rPr>
              <a:t>digunakan</a:t>
            </a:r>
            <a:r>
              <a:rPr lang="en-US" sz="2000" b="1" dirty="0">
                <a:solidFill>
                  <a:prstClr val="black"/>
                </a:solidFill>
                <a:latin typeface="Gill Sans MT"/>
              </a:rPr>
              <a:t> di </a:t>
            </a:r>
            <a:r>
              <a:rPr lang="en-US" sz="2000" b="1" dirty="0" err="1">
                <a:solidFill>
                  <a:prstClr val="black"/>
                </a:solidFill>
                <a:latin typeface="Gill Sans MT"/>
              </a:rPr>
              <a:t>kawasan</a:t>
            </a:r>
            <a:r>
              <a:rPr lang="en-US" sz="2000" b="1" dirty="0">
                <a:solidFill>
                  <a:prstClr val="black"/>
                </a:solidFill>
                <a:latin typeface="Gill Sans MT"/>
              </a:rPr>
              <a:t> </a:t>
            </a:r>
            <a:r>
              <a:rPr lang="en-US" sz="2000" b="1" dirty="0" err="1">
                <a:solidFill>
                  <a:prstClr val="black"/>
                </a:solidFill>
                <a:latin typeface="Gill Sans MT"/>
              </a:rPr>
              <a:t>adalah</a:t>
            </a:r>
            <a:r>
              <a:rPr lang="en-US" sz="2000" b="1" dirty="0">
                <a:solidFill>
                  <a:prstClr val="black"/>
                </a:solidFill>
                <a:latin typeface="Gill Sans MT"/>
              </a:rPr>
              <a:t> Cost  to Income Ratio (CIR), di </a:t>
            </a:r>
            <a:r>
              <a:rPr lang="en-US" sz="2000" b="1" dirty="0" err="1">
                <a:solidFill>
                  <a:prstClr val="black"/>
                </a:solidFill>
                <a:latin typeface="Gill Sans MT"/>
              </a:rPr>
              <a:t>mana</a:t>
            </a:r>
            <a:r>
              <a:rPr lang="en-US" sz="2000" b="1" dirty="0">
                <a:solidFill>
                  <a:prstClr val="black"/>
                </a:solidFill>
                <a:latin typeface="Gill Sans MT"/>
              </a:rPr>
              <a:t> CIR Indonesia  </a:t>
            </a:r>
            <a:r>
              <a:rPr lang="en-US" sz="2000" b="1" dirty="0" err="1">
                <a:solidFill>
                  <a:prstClr val="black"/>
                </a:solidFill>
                <a:latin typeface="Gill Sans MT"/>
              </a:rPr>
              <a:t>terbesar</a:t>
            </a:r>
            <a:r>
              <a:rPr lang="en-US" sz="2000" b="1" dirty="0">
                <a:solidFill>
                  <a:prstClr val="black"/>
                </a:solidFill>
                <a:latin typeface="Gill Sans MT"/>
              </a:rPr>
              <a:t> </a:t>
            </a:r>
            <a:r>
              <a:rPr lang="en-US" sz="2000" b="1" dirty="0" err="1">
                <a:solidFill>
                  <a:prstClr val="black"/>
                </a:solidFill>
                <a:latin typeface="Gill Sans MT"/>
              </a:rPr>
              <a:t>kedua</a:t>
            </a:r>
            <a:r>
              <a:rPr lang="en-US" sz="2000" b="1" dirty="0">
                <a:solidFill>
                  <a:prstClr val="black"/>
                </a:solidFill>
                <a:latin typeface="Gill Sans MT"/>
              </a:rPr>
              <a:t> </a:t>
            </a:r>
            <a:r>
              <a:rPr lang="en-US" sz="2000" b="1" dirty="0" err="1">
                <a:solidFill>
                  <a:prstClr val="black"/>
                </a:solidFill>
                <a:latin typeface="Gill Sans MT"/>
              </a:rPr>
              <a:t>setelah</a:t>
            </a:r>
            <a:r>
              <a:rPr lang="en-US" sz="2000" b="1" dirty="0">
                <a:solidFill>
                  <a:prstClr val="black"/>
                </a:solidFill>
                <a:latin typeface="Gill Sans MT"/>
              </a:rPr>
              <a:t> Filipina.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251520" y="2818297"/>
            <a:ext cx="2664296" cy="119546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0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1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  <p:txBody>
          <a:bodyPr rtlCol="0" anchor="ctr"/>
          <a:lstStyle/>
          <a:p>
            <a:pPr marL="111125" indent="-111125"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id-ID" b="1" dirty="0">
                <a:solidFill>
                  <a:prstClr val="black"/>
                </a:solidFill>
                <a:latin typeface="Gill Sans MT"/>
                <a:cs typeface="Arial" charset="0"/>
              </a:rPr>
              <a:t>Overhead Cost</a:t>
            </a:r>
            <a:endParaRPr lang="en-US" b="1" dirty="0">
              <a:solidFill>
                <a:prstClr val="black"/>
              </a:solidFill>
              <a:latin typeface="Gill Sans MT"/>
              <a:cs typeface="Arial" charset="0"/>
            </a:endParaRPr>
          </a:p>
          <a:p>
            <a:pPr marL="111125" indent="-111125"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b="1" dirty="0" err="1">
                <a:solidFill>
                  <a:prstClr val="black"/>
                </a:solidFill>
                <a:latin typeface="Gill Sans MT"/>
                <a:cs typeface="Arial" charset="0"/>
              </a:rPr>
              <a:t>Cadangan</a:t>
            </a:r>
            <a:r>
              <a:rPr lang="en-US" b="1" dirty="0">
                <a:solidFill>
                  <a:prstClr val="black"/>
                </a:solidFill>
                <a:latin typeface="Gill Sans MT"/>
                <a:cs typeface="Arial" charset="0"/>
              </a:rPr>
              <a:t> PPAP</a:t>
            </a:r>
          </a:p>
          <a:p>
            <a:pPr marL="111125" indent="-111125"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b="1" dirty="0" err="1">
                <a:solidFill>
                  <a:prstClr val="black"/>
                </a:solidFill>
                <a:latin typeface="Gill Sans MT"/>
                <a:cs typeface="Arial" charset="0"/>
              </a:rPr>
              <a:t>Beban</a:t>
            </a:r>
            <a:r>
              <a:rPr lang="en-US" b="1" dirty="0">
                <a:solidFill>
                  <a:prstClr val="black"/>
                </a:solidFill>
                <a:latin typeface="Gill Sans MT"/>
                <a:cs typeface="Arial" charset="0"/>
              </a:rPr>
              <a:t> </a:t>
            </a:r>
            <a:r>
              <a:rPr lang="en-US" b="1" dirty="0" err="1">
                <a:solidFill>
                  <a:prstClr val="black"/>
                </a:solidFill>
                <a:latin typeface="Gill Sans MT"/>
                <a:cs typeface="Arial" charset="0"/>
              </a:rPr>
              <a:t>Bunga</a:t>
            </a:r>
            <a:endParaRPr lang="id-ID" b="1" dirty="0">
              <a:solidFill>
                <a:prstClr val="black"/>
              </a:solidFill>
              <a:latin typeface="Gill Sans MT"/>
              <a:cs typeface="Arial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51520" y="4870015"/>
            <a:ext cx="2664296" cy="119546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0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1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  <p:txBody>
          <a:bodyPr rtlCol="0" anchor="ctr"/>
          <a:lstStyle/>
          <a:p>
            <a:pPr marL="111125" indent="-111125"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b="1" dirty="0" err="1">
                <a:solidFill>
                  <a:prstClr val="black"/>
                </a:solidFill>
                <a:latin typeface="Gill Sans MT"/>
                <a:cs typeface="Arial" charset="0"/>
              </a:rPr>
              <a:t>Pendapatan</a:t>
            </a:r>
            <a:r>
              <a:rPr lang="en-US" b="1" dirty="0">
                <a:solidFill>
                  <a:prstClr val="black"/>
                </a:solidFill>
                <a:latin typeface="Gill Sans MT"/>
                <a:cs typeface="Arial" charset="0"/>
              </a:rPr>
              <a:t> </a:t>
            </a:r>
            <a:r>
              <a:rPr lang="en-US" b="1" dirty="0" err="1">
                <a:solidFill>
                  <a:prstClr val="black"/>
                </a:solidFill>
                <a:latin typeface="Gill Sans MT"/>
                <a:cs typeface="Arial" charset="0"/>
              </a:rPr>
              <a:t>Bunga</a:t>
            </a:r>
            <a:endParaRPr lang="en-US" b="1" dirty="0">
              <a:solidFill>
                <a:prstClr val="black"/>
              </a:solidFill>
              <a:latin typeface="Gill Sans MT"/>
              <a:cs typeface="Arial" charset="0"/>
            </a:endParaRPr>
          </a:p>
          <a:p>
            <a:pPr marL="111125" indent="-111125"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b="1" dirty="0" err="1">
                <a:solidFill>
                  <a:prstClr val="black"/>
                </a:solidFill>
                <a:latin typeface="Gill Sans MT"/>
                <a:cs typeface="Arial" charset="0"/>
              </a:rPr>
              <a:t>Pendapatan</a:t>
            </a:r>
            <a:r>
              <a:rPr lang="en-US" b="1" dirty="0">
                <a:solidFill>
                  <a:prstClr val="black"/>
                </a:solidFill>
                <a:latin typeface="Gill Sans MT"/>
                <a:cs typeface="Arial" charset="0"/>
              </a:rPr>
              <a:t> Non-</a:t>
            </a:r>
            <a:r>
              <a:rPr lang="en-US" b="1" dirty="0" err="1">
                <a:solidFill>
                  <a:prstClr val="black"/>
                </a:solidFill>
                <a:latin typeface="Gill Sans MT"/>
                <a:cs typeface="Arial" charset="0"/>
              </a:rPr>
              <a:t>Bunga</a:t>
            </a:r>
            <a:r>
              <a:rPr lang="en-US" b="1" dirty="0">
                <a:solidFill>
                  <a:prstClr val="black"/>
                </a:solidFill>
                <a:latin typeface="Gill Sans MT"/>
                <a:cs typeface="Arial" charset="0"/>
              </a:rPr>
              <a:t> (Fee based Income)</a:t>
            </a:r>
            <a:endParaRPr lang="id-ID" b="1" dirty="0">
              <a:solidFill>
                <a:prstClr val="black"/>
              </a:solidFill>
              <a:latin typeface="Gill Sans MT"/>
              <a:cs typeface="Arial" charset="0"/>
            </a:endParaRPr>
          </a:p>
        </p:txBody>
      </p:sp>
      <p:sp>
        <p:nvSpPr>
          <p:cNvPr id="16" name="Division 15"/>
          <p:cNvSpPr/>
          <p:nvPr/>
        </p:nvSpPr>
        <p:spPr>
          <a:xfrm>
            <a:off x="35536" y="4128126"/>
            <a:ext cx="360000" cy="505718"/>
          </a:xfrm>
          <a:prstGeom prst="mathDivide">
            <a:avLst/>
          </a:prstGeom>
          <a:solidFill>
            <a:schemeClr val="accent2"/>
          </a:solidFill>
        </p:spPr>
        <p:style>
          <a:lnRef idx="0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1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  <p:txBody>
          <a:bodyPr rtlCol="0" anchor="ctr"/>
          <a:lstStyle/>
          <a:p>
            <a:pPr algn="ctr"/>
            <a:endParaRPr lang="id-ID" sz="2000">
              <a:solidFill>
                <a:prstClr val="white">
                  <a:hueOff val="0"/>
                  <a:satOff val="0"/>
                  <a:lumOff val="0"/>
                  <a:alphaOff val="0"/>
                </a:prstClr>
              </a:solidFill>
              <a:latin typeface="Gill Sans MT"/>
            </a:endParaRPr>
          </a:p>
        </p:txBody>
      </p:sp>
      <p:cxnSp>
        <p:nvCxnSpPr>
          <p:cNvPr id="17" name="Straight Connector 16"/>
          <p:cNvCxnSpPr/>
          <p:nvPr/>
        </p:nvCxnSpPr>
        <p:spPr bwMode="auto">
          <a:xfrm>
            <a:off x="467816" y="4375658"/>
            <a:ext cx="2448000" cy="1588"/>
          </a:xfrm>
          <a:prstGeom prst="line">
            <a:avLst/>
          </a:prstGeom>
          <a:solidFill>
            <a:schemeClr val="accent1"/>
          </a:solidFill>
          <a:ln w="1016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8" name="Rectangle 17"/>
          <p:cNvSpPr/>
          <p:nvPr/>
        </p:nvSpPr>
        <p:spPr>
          <a:xfrm>
            <a:off x="6172200" y="3215957"/>
            <a:ext cx="2664296" cy="365443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0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1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  <p:txBody>
          <a:bodyPr rtlCol="0" anchor="ctr"/>
          <a:lstStyle/>
          <a:p>
            <a:pPr marL="111125" indent="-111125"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prstClr val="black"/>
                </a:solidFill>
                <a:latin typeface="Gill Sans MT"/>
                <a:cs typeface="Arial" charset="0"/>
              </a:rPr>
              <a:t>Overhead Cost</a:t>
            </a:r>
            <a:endParaRPr lang="id-ID" b="1" dirty="0">
              <a:solidFill>
                <a:prstClr val="black"/>
              </a:solidFill>
              <a:latin typeface="Gill Sans MT"/>
              <a:cs typeface="Arial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6191956" y="5013175"/>
            <a:ext cx="2664296" cy="950153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0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1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  <p:txBody>
          <a:bodyPr rtlCol="0" anchor="ctr"/>
          <a:lstStyle/>
          <a:p>
            <a:pPr marL="111125" indent="-111125"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prstClr val="black"/>
                </a:solidFill>
                <a:latin typeface="Gill Sans MT"/>
                <a:cs typeface="Arial" charset="0"/>
              </a:rPr>
              <a:t>Net Interest Income</a:t>
            </a:r>
            <a:endParaRPr lang="id-ID" b="1" dirty="0">
              <a:solidFill>
                <a:prstClr val="black"/>
              </a:solidFill>
              <a:latin typeface="Gill Sans MT"/>
              <a:cs typeface="Arial" charset="0"/>
            </a:endParaRPr>
          </a:p>
          <a:p>
            <a:pPr marL="111125" indent="-111125"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prstClr val="black"/>
                </a:solidFill>
                <a:latin typeface="Gill Sans MT"/>
                <a:cs typeface="Arial" charset="0"/>
              </a:rPr>
              <a:t>Fee Based Income</a:t>
            </a:r>
            <a:endParaRPr lang="id-ID" b="1" dirty="0">
              <a:solidFill>
                <a:prstClr val="black"/>
              </a:solidFill>
              <a:latin typeface="Gill Sans MT"/>
              <a:cs typeface="Arial" charset="0"/>
            </a:endParaRPr>
          </a:p>
        </p:txBody>
      </p:sp>
      <p:cxnSp>
        <p:nvCxnSpPr>
          <p:cNvPr id="20" name="Straight Connector 19"/>
          <p:cNvCxnSpPr/>
          <p:nvPr/>
        </p:nvCxnSpPr>
        <p:spPr bwMode="auto">
          <a:xfrm>
            <a:off x="6480260" y="4257048"/>
            <a:ext cx="2448000" cy="1588"/>
          </a:xfrm>
          <a:prstGeom prst="line">
            <a:avLst/>
          </a:prstGeom>
          <a:solidFill>
            <a:schemeClr val="accent1"/>
          </a:solidFill>
          <a:ln w="1016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1" name="Division 20"/>
          <p:cNvSpPr/>
          <p:nvPr/>
        </p:nvSpPr>
        <p:spPr>
          <a:xfrm>
            <a:off x="6047980" y="4077071"/>
            <a:ext cx="360000" cy="401943"/>
          </a:xfrm>
          <a:prstGeom prst="mathDivide">
            <a:avLst/>
          </a:prstGeom>
          <a:solidFill>
            <a:schemeClr val="accent2"/>
          </a:solidFill>
        </p:spPr>
        <p:style>
          <a:lnRef idx="0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1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  <p:txBody>
          <a:bodyPr rtlCol="0" anchor="ctr"/>
          <a:lstStyle/>
          <a:p>
            <a:pPr algn="ctr"/>
            <a:endParaRPr lang="id-ID">
              <a:solidFill>
                <a:prstClr val="white">
                  <a:hueOff val="0"/>
                  <a:satOff val="0"/>
                  <a:lumOff val="0"/>
                  <a:alphaOff val="0"/>
                </a:prstClr>
              </a:solidFill>
              <a:latin typeface="Gill Sans MT"/>
            </a:endParaRPr>
          </a:p>
        </p:txBody>
      </p:sp>
      <p:pic>
        <p:nvPicPr>
          <p:cNvPr id="25" name="Picture 2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979712" cy="764704"/>
          </a:xfrm>
          <a:prstGeom prst="rect">
            <a:avLst/>
          </a:prstGeom>
          <a:noFill/>
          <a:ln>
            <a:noFill/>
          </a:ln>
        </p:spPr>
      </p:pic>
      <p:sp>
        <p:nvSpPr>
          <p:cNvPr id="2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7023847" y="6526305"/>
            <a:ext cx="2133600" cy="304800"/>
          </a:xfrm>
        </p:spPr>
        <p:txBody>
          <a:bodyPr/>
          <a:lstStyle/>
          <a:p>
            <a:fld id="{499A3C00-22C6-4D3A-878B-E0295234200E}" type="slidenum">
              <a:rPr lang="id-ID" sz="1400" b="1" smtClean="0"/>
              <a:t>17</a:t>
            </a:fld>
            <a:endParaRPr lang="id-ID" sz="1400" b="1" dirty="0"/>
          </a:p>
        </p:txBody>
      </p:sp>
    </p:spTree>
    <p:extLst>
      <p:ext uri="{BB962C8B-B14F-4D97-AF65-F5344CB8AC3E}">
        <p14:creationId xmlns:p14="http://schemas.microsoft.com/office/powerpoint/2010/main" val="3616823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228600"/>
            <a:ext cx="6705600" cy="571500"/>
          </a:xfrm>
        </p:spPr>
        <p:txBody>
          <a:bodyPr/>
          <a:lstStyle/>
          <a:p>
            <a:pPr algn="ctr"/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Bagaimana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K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ita </a:t>
            </a:r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Memandang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MEA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914400"/>
            <a:ext cx="8001000" cy="5562600"/>
          </a:xfrm>
        </p:spPr>
        <p:txBody>
          <a:bodyPr/>
          <a:lstStyle/>
          <a:p>
            <a:pPr algn="just"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ü"/>
            </a:pPr>
            <a:r>
              <a:rPr lang="en-US" sz="2300" dirty="0" err="1" smtClean="0"/>
              <a:t>Dalam</a:t>
            </a:r>
            <a:r>
              <a:rPr lang="en-US" sz="2300" dirty="0" smtClean="0"/>
              <a:t> </a:t>
            </a:r>
            <a:r>
              <a:rPr lang="en-US" sz="2300" dirty="0" err="1"/>
              <a:t>memandang</a:t>
            </a:r>
            <a:r>
              <a:rPr lang="en-US" sz="2300" dirty="0"/>
              <a:t> MEA, </a:t>
            </a:r>
            <a:r>
              <a:rPr lang="en-US" sz="2300" dirty="0" err="1"/>
              <a:t>kita</a:t>
            </a:r>
            <a:r>
              <a:rPr lang="en-US" sz="2300" dirty="0"/>
              <a:t> </a:t>
            </a:r>
            <a:r>
              <a:rPr lang="en-US" sz="2300" dirty="0" err="1"/>
              <a:t>perlu</a:t>
            </a:r>
            <a:r>
              <a:rPr lang="en-US" sz="2300" dirty="0"/>
              <a:t> </a:t>
            </a:r>
            <a:r>
              <a:rPr lang="en-US" sz="2300" dirty="0" err="1"/>
              <a:t>melihat</a:t>
            </a:r>
            <a:r>
              <a:rPr lang="en-US" sz="2300" dirty="0"/>
              <a:t> </a:t>
            </a:r>
            <a:r>
              <a:rPr lang="en-US" sz="2300" dirty="0" err="1"/>
              <a:t>bahwa</a:t>
            </a:r>
            <a:r>
              <a:rPr lang="en-US" sz="2300" dirty="0"/>
              <a:t> </a:t>
            </a:r>
            <a:r>
              <a:rPr lang="en-US" sz="2300" dirty="0" err="1"/>
              <a:t>pemerintah</a:t>
            </a:r>
            <a:r>
              <a:rPr lang="en-US" sz="2300" dirty="0"/>
              <a:t>, regulator </a:t>
            </a:r>
            <a:r>
              <a:rPr lang="en-US" sz="2300" dirty="0" err="1"/>
              <a:t>dan</a:t>
            </a:r>
            <a:r>
              <a:rPr lang="en-US" sz="2300" dirty="0"/>
              <a:t> </a:t>
            </a:r>
            <a:r>
              <a:rPr lang="en-US" sz="2300" dirty="0" err="1"/>
              <a:t>pelaku</a:t>
            </a:r>
            <a:r>
              <a:rPr lang="en-US" sz="2300" dirty="0"/>
              <a:t> </a:t>
            </a:r>
            <a:r>
              <a:rPr lang="en-US" sz="2300" dirty="0" err="1"/>
              <a:t>bisnis</a:t>
            </a:r>
            <a:r>
              <a:rPr lang="en-US" sz="2300" dirty="0"/>
              <a:t> </a:t>
            </a:r>
            <a:r>
              <a:rPr lang="en-US" sz="2300" dirty="0" err="1"/>
              <a:t>akan</a:t>
            </a:r>
            <a:r>
              <a:rPr lang="en-US" sz="2300" dirty="0"/>
              <a:t> </a:t>
            </a:r>
            <a:r>
              <a:rPr lang="en-US" sz="2300" dirty="0" err="1"/>
              <a:t>menghadapi</a:t>
            </a:r>
            <a:r>
              <a:rPr lang="en-US" sz="2300" dirty="0"/>
              <a:t> </a:t>
            </a:r>
            <a:r>
              <a:rPr lang="en-US" sz="2300" b="1" dirty="0" err="1">
                <a:solidFill>
                  <a:srgbClr val="FF0000"/>
                </a:solidFill>
              </a:rPr>
              <a:t>perubahan</a:t>
            </a:r>
            <a:r>
              <a:rPr lang="en-US" sz="2300" b="1" dirty="0">
                <a:solidFill>
                  <a:srgbClr val="FF0000"/>
                </a:solidFill>
              </a:rPr>
              <a:t> yang </a:t>
            </a:r>
            <a:r>
              <a:rPr lang="en-US" sz="2300" b="1" dirty="0" err="1">
                <a:solidFill>
                  <a:srgbClr val="FF0000"/>
                </a:solidFill>
              </a:rPr>
              <a:t>tidak</a:t>
            </a:r>
            <a:r>
              <a:rPr lang="en-US" sz="2300" b="1" dirty="0">
                <a:solidFill>
                  <a:srgbClr val="FF0000"/>
                </a:solidFill>
              </a:rPr>
              <a:t> </a:t>
            </a:r>
            <a:r>
              <a:rPr lang="en-US" sz="2300" b="1" dirty="0" err="1">
                <a:solidFill>
                  <a:srgbClr val="FF0000"/>
                </a:solidFill>
              </a:rPr>
              <a:t>dapat</a:t>
            </a:r>
            <a:r>
              <a:rPr lang="en-US" sz="2300" b="1" dirty="0">
                <a:solidFill>
                  <a:srgbClr val="FF0000"/>
                </a:solidFill>
              </a:rPr>
              <a:t> </a:t>
            </a:r>
            <a:r>
              <a:rPr lang="en-US" sz="2300" b="1" dirty="0" err="1">
                <a:solidFill>
                  <a:srgbClr val="FF0000"/>
                </a:solidFill>
              </a:rPr>
              <a:t>kita</a:t>
            </a:r>
            <a:r>
              <a:rPr lang="en-US" sz="2300" b="1" dirty="0">
                <a:solidFill>
                  <a:srgbClr val="FF0000"/>
                </a:solidFill>
              </a:rPr>
              <a:t> </a:t>
            </a:r>
            <a:r>
              <a:rPr lang="en-US" sz="2300" b="1" dirty="0" err="1">
                <a:solidFill>
                  <a:srgbClr val="FF0000"/>
                </a:solidFill>
              </a:rPr>
              <a:t>perkirakan</a:t>
            </a:r>
            <a:r>
              <a:rPr lang="en-US" sz="2300" b="1" dirty="0">
                <a:solidFill>
                  <a:srgbClr val="FF0000"/>
                </a:solidFill>
              </a:rPr>
              <a:t> </a:t>
            </a:r>
            <a:r>
              <a:rPr lang="en-US" sz="2300" b="1" dirty="0" err="1">
                <a:solidFill>
                  <a:srgbClr val="FF0000"/>
                </a:solidFill>
              </a:rPr>
              <a:t>sebelumnya</a:t>
            </a:r>
            <a:r>
              <a:rPr lang="en-US" sz="2300" dirty="0"/>
              <a:t>.</a:t>
            </a:r>
          </a:p>
          <a:p>
            <a:pPr algn="just"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ü"/>
            </a:pPr>
            <a:r>
              <a:rPr lang="en-US" sz="2300" dirty="0" err="1" smtClean="0"/>
              <a:t>Perubahan</a:t>
            </a:r>
            <a:r>
              <a:rPr lang="en-US" sz="2300" dirty="0" smtClean="0"/>
              <a:t> </a:t>
            </a:r>
            <a:r>
              <a:rPr lang="en-US" sz="2300" dirty="0" err="1"/>
              <a:t>tersebut</a:t>
            </a:r>
            <a:r>
              <a:rPr lang="en-US" sz="2300" dirty="0"/>
              <a:t> </a:t>
            </a:r>
            <a:r>
              <a:rPr lang="en-US" sz="2300" dirty="0" err="1"/>
              <a:t>merupakan</a:t>
            </a:r>
            <a:r>
              <a:rPr lang="en-US" sz="2300" dirty="0"/>
              <a:t> </a:t>
            </a:r>
            <a:r>
              <a:rPr lang="en-US" sz="2300" b="1" dirty="0" err="1">
                <a:solidFill>
                  <a:srgbClr val="FF0000"/>
                </a:solidFill>
              </a:rPr>
              <a:t>dampak</a:t>
            </a:r>
            <a:r>
              <a:rPr lang="en-US" sz="2300" b="1" dirty="0">
                <a:solidFill>
                  <a:srgbClr val="FF0000"/>
                </a:solidFill>
              </a:rPr>
              <a:t> </a:t>
            </a:r>
            <a:r>
              <a:rPr lang="en-US" sz="2300" b="1" dirty="0" err="1">
                <a:solidFill>
                  <a:srgbClr val="FF0000"/>
                </a:solidFill>
              </a:rPr>
              <a:t>dari</a:t>
            </a:r>
            <a:r>
              <a:rPr lang="en-US" sz="2300" b="1" dirty="0">
                <a:solidFill>
                  <a:srgbClr val="FF0000"/>
                </a:solidFill>
              </a:rPr>
              <a:t> </a:t>
            </a:r>
            <a:r>
              <a:rPr lang="en-US" sz="2300" b="1" dirty="0" err="1">
                <a:solidFill>
                  <a:srgbClr val="FF0000"/>
                </a:solidFill>
              </a:rPr>
              <a:t>industri</a:t>
            </a:r>
            <a:r>
              <a:rPr lang="en-US" sz="2300" b="1" dirty="0">
                <a:solidFill>
                  <a:srgbClr val="FF0000"/>
                </a:solidFill>
              </a:rPr>
              <a:t> </a:t>
            </a:r>
            <a:r>
              <a:rPr lang="en-US" sz="2300" b="1" dirty="0" err="1">
                <a:solidFill>
                  <a:srgbClr val="FF0000"/>
                </a:solidFill>
              </a:rPr>
              <a:t>perbankan</a:t>
            </a:r>
            <a:r>
              <a:rPr lang="en-US" sz="2300" b="1" dirty="0">
                <a:solidFill>
                  <a:srgbClr val="FF0000"/>
                </a:solidFill>
              </a:rPr>
              <a:t> di ASEAN yang </a:t>
            </a:r>
            <a:r>
              <a:rPr lang="en-US" sz="2300" b="1" dirty="0" err="1">
                <a:solidFill>
                  <a:srgbClr val="FF0000"/>
                </a:solidFill>
              </a:rPr>
              <a:t>sudah</a:t>
            </a:r>
            <a:r>
              <a:rPr lang="en-US" sz="2300" b="1" dirty="0">
                <a:solidFill>
                  <a:srgbClr val="FF0000"/>
                </a:solidFill>
              </a:rPr>
              <a:t> </a:t>
            </a:r>
            <a:r>
              <a:rPr lang="en-US" sz="2300" b="1" dirty="0" err="1">
                <a:solidFill>
                  <a:srgbClr val="FF0000"/>
                </a:solidFill>
              </a:rPr>
              <a:t>terintegrasi</a:t>
            </a:r>
            <a:r>
              <a:rPr lang="en-US" sz="2300" dirty="0">
                <a:solidFill>
                  <a:srgbClr val="FF0000"/>
                </a:solidFill>
              </a:rPr>
              <a:t> </a:t>
            </a:r>
            <a:r>
              <a:rPr lang="en-US" sz="2300" dirty="0" err="1"/>
              <a:t>dimana</a:t>
            </a:r>
            <a:r>
              <a:rPr lang="en-US" sz="2300" dirty="0"/>
              <a:t> bank-bank </a:t>
            </a:r>
            <a:r>
              <a:rPr lang="en-US" sz="2300" dirty="0" err="1"/>
              <a:t>asing</a:t>
            </a:r>
            <a:r>
              <a:rPr lang="en-US" sz="2300" dirty="0"/>
              <a:t> di ASEAN </a:t>
            </a:r>
            <a:r>
              <a:rPr lang="en-US" sz="2300" dirty="0" err="1"/>
              <a:t>akan</a:t>
            </a:r>
            <a:r>
              <a:rPr lang="en-US" sz="2300" dirty="0"/>
              <a:t> </a:t>
            </a:r>
            <a:r>
              <a:rPr lang="en-US" sz="2300" dirty="0" err="1"/>
              <a:t>lebih</a:t>
            </a:r>
            <a:r>
              <a:rPr lang="en-US" sz="2300" dirty="0"/>
              <a:t> </a:t>
            </a:r>
            <a:r>
              <a:rPr lang="en-US" sz="2300" dirty="0" err="1"/>
              <a:t>mudah</a:t>
            </a:r>
            <a:r>
              <a:rPr lang="en-US" sz="2300" dirty="0"/>
              <a:t> </a:t>
            </a:r>
            <a:r>
              <a:rPr lang="en-US" sz="2300" dirty="0" err="1"/>
              <a:t>untuk</a:t>
            </a:r>
            <a:r>
              <a:rPr lang="en-US" sz="2300" dirty="0"/>
              <a:t> </a:t>
            </a:r>
            <a:r>
              <a:rPr lang="en-US" sz="2300" dirty="0" err="1"/>
              <a:t>hadir</a:t>
            </a:r>
            <a:r>
              <a:rPr lang="en-US" sz="2300" dirty="0"/>
              <a:t> di </a:t>
            </a:r>
            <a:r>
              <a:rPr lang="en-US" sz="2300" dirty="0" err="1"/>
              <a:t>masing-masing</a:t>
            </a:r>
            <a:r>
              <a:rPr lang="en-US" sz="2300" dirty="0"/>
              <a:t> </a:t>
            </a:r>
            <a:r>
              <a:rPr lang="en-US" sz="2300" dirty="0" err="1"/>
              <a:t>negara</a:t>
            </a:r>
            <a:r>
              <a:rPr lang="en-US" sz="2300" dirty="0"/>
              <a:t> ASEAN.</a:t>
            </a:r>
          </a:p>
          <a:p>
            <a:pPr algn="just"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ü"/>
            </a:pPr>
            <a:r>
              <a:rPr lang="en-US" sz="2300" dirty="0" err="1" smtClean="0"/>
              <a:t>Dengan</a:t>
            </a:r>
            <a:r>
              <a:rPr lang="en-US" sz="2300" dirty="0" smtClean="0"/>
              <a:t> </a:t>
            </a:r>
            <a:r>
              <a:rPr lang="en-US" sz="2300" dirty="0" err="1"/>
              <a:t>terintegrasinya</a:t>
            </a:r>
            <a:r>
              <a:rPr lang="en-US" sz="2300" dirty="0"/>
              <a:t> </a:t>
            </a:r>
            <a:r>
              <a:rPr lang="en-US" sz="2300" dirty="0" err="1"/>
              <a:t>industri</a:t>
            </a:r>
            <a:r>
              <a:rPr lang="en-US" sz="2300" dirty="0"/>
              <a:t> </a:t>
            </a:r>
            <a:r>
              <a:rPr lang="en-US" sz="2300" dirty="0" err="1"/>
              <a:t>perbankan</a:t>
            </a:r>
            <a:r>
              <a:rPr lang="en-US" sz="2300" dirty="0"/>
              <a:t> di ASEAN, </a:t>
            </a:r>
            <a:r>
              <a:rPr lang="en-US" sz="2300" dirty="0" err="1"/>
              <a:t>maka</a:t>
            </a:r>
            <a:r>
              <a:rPr lang="en-US" sz="2300" dirty="0"/>
              <a:t> </a:t>
            </a:r>
            <a:r>
              <a:rPr lang="en-US" sz="2300" dirty="0" err="1"/>
              <a:t>akan</a:t>
            </a:r>
            <a:r>
              <a:rPr lang="en-US" sz="2300" dirty="0"/>
              <a:t> </a:t>
            </a:r>
            <a:r>
              <a:rPr lang="en-US" sz="2300" dirty="0" err="1"/>
              <a:t>memunculkan</a:t>
            </a:r>
            <a:r>
              <a:rPr lang="en-US" sz="2300" dirty="0"/>
              <a:t> </a:t>
            </a:r>
            <a:r>
              <a:rPr lang="en-US" sz="2300" b="1" dirty="0" err="1">
                <a:solidFill>
                  <a:srgbClr val="FF0000"/>
                </a:solidFill>
              </a:rPr>
              <a:t>kompetisi</a:t>
            </a:r>
            <a:r>
              <a:rPr lang="en-US" sz="2300" b="1" dirty="0">
                <a:solidFill>
                  <a:srgbClr val="FF0000"/>
                </a:solidFill>
              </a:rPr>
              <a:t> global </a:t>
            </a:r>
            <a:r>
              <a:rPr lang="en-US" sz="2300" b="1" dirty="0" err="1">
                <a:solidFill>
                  <a:srgbClr val="FF0000"/>
                </a:solidFill>
              </a:rPr>
              <a:t>dan</a:t>
            </a:r>
            <a:r>
              <a:rPr lang="en-US" sz="2300" b="1" dirty="0">
                <a:solidFill>
                  <a:srgbClr val="FF0000"/>
                </a:solidFill>
              </a:rPr>
              <a:t> </a:t>
            </a:r>
            <a:r>
              <a:rPr lang="en-US" sz="2300" b="1" dirty="0" err="1">
                <a:solidFill>
                  <a:srgbClr val="FF0000"/>
                </a:solidFill>
              </a:rPr>
              <a:t>kerjasama</a:t>
            </a:r>
            <a:r>
              <a:rPr lang="en-US" sz="2300" b="1" dirty="0">
                <a:solidFill>
                  <a:srgbClr val="FF0000"/>
                </a:solidFill>
              </a:rPr>
              <a:t> global yang </a:t>
            </a:r>
            <a:r>
              <a:rPr lang="en-US" sz="2300" b="1" dirty="0" err="1">
                <a:solidFill>
                  <a:srgbClr val="FF0000"/>
                </a:solidFill>
              </a:rPr>
              <a:t>semakin</a:t>
            </a:r>
            <a:r>
              <a:rPr lang="en-US" sz="2300" b="1" dirty="0">
                <a:solidFill>
                  <a:srgbClr val="FF0000"/>
                </a:solidFill>
              </a:rPr>
              <a:t> </a:t>
            </a:r>
            <a:r>
              <a:rPr lang="en-US" sz="2300" b="1" dirty="0" err="1">
                <a:solidFill>
                  <a:srgbClr val="FF0000"/>
                </a:solidFill>
              </a:rPr>
              <a:t>tinggi</a:t>
            </a:r>
            <a:r>
              <a:rPr lang="en-US" sz="2300" b="1" dirty="0">
                <a:solidFill>
                  <a:srgbClr val="FF0000"/>
                </a:solidFill>
              </a:rPr>
              <a:t> di </a:t>
            </a:r>
            <a:r>
              <a:rPr lang="en-US" sz="2300" b="1" dirty="0" err="1">
                <a:solidFill>
                  <a:srgbClr val="FF0000"/>
                </a:solidFill>
              </a:rPr>
              <a:t>antara</a:t>
            </a:r>
            <a:r>
              <a:rPr lang="en-US" sz="2300" b="1" dirty="0">
                <a:solidFill>
                  <a:srgbClr val="FF0000"/>
                </a:solidFill>
              </a:rPr>
              <a:t> bank-bank di </a:t>
            </a:r>
            <a:r>
              <a:rPr lang="en-US" sz="2300" b="1" dirty="0" err="1">
                <a:solidFill>
                  <a:srgbClr val="FF0000"/>
                </a:solidFill>
              </a:rPr>
              <a:t>negara</a:t>
            </a:r>
            <a:r>
              <a:rPr lang="en-US" sz="2300" b="1" dirty="0">
                <a:solidFill>
                  <a:srgbClr val="FF0000"/>
                </a:solidFill>
              </a:rPr>
              <a:t> ASEAN</a:t>
            </a:r>
          </a:p>
          <a:p>
            <a:pPr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Font typeface="Wingdings" pitchFamily="2" charset="2"/>
              <a:buChar char="ü"/>
            </a:pPr>
            <a:r>
              <a:rPr lang="en-US" sz="2300" b="1" dirty="0" err="1" smtClean="0">
                <a:solidFill>
                  <a:srgbClr val="FF0000"/>
                </a:solidFill>
              </a:rPr>
              <a:t>Semakin</a:t>
            </a:r>
            <a:r>
              <a:rPr lang="en-US" sz="2300" b="1" dirty="0" smtClean="0">
                <a:solidFill>
                  <a:srgbClr val="FF0000"/>
                </a:solidFill>
              </a:rPr>
              <a:t> </a:t>
            </a:r>
            <a:r>
              <a:rPr lang="en-US" sz="2300" b="1" dirty="0" err="1">
                <a:solidFill>
                  <a:srgbClr val="FF0000"/>
                </a:solidFill>
              </a:rPr>
              <a:t>tingginya</a:t>
            </a:r>
            <a:r>
              <a:rPr lang="en-US" sz="2300" b="1" dirty="0">
                <a:solidFill>
                  <a:srgbClr val="FF0000"/>
                </a:solidFill>
              </a:rPr>
              <a:t> </a:t>
            </a:r>
            <a:r>
              <a:rPr lang="en-US" sz="2300" b="1" dirty="0" err="1">
                <a:solidFill>
                  <a:srgbClr val="FF0000"/>
                </a:solidFill>
              </a:rPr>
              <a:t>kompetisi</a:t>
            </a:r>
            <a:r>
              <a:rPr lang="en-US" sz="2300" b="1" dirty="0">
                <a:solidFill>
                  <a:srgbClr val="FF0000"/>
                </a:solidFill>
              </a:rPr>
              <a:t> </a:t>
            </a:r>
            <a:r>
              <a:rPr lang="en-US" sz="2300" b="1" dirty="0" err="1">
                <a:solidFill>
                  <a:srgbClr val="FF0000"/>
                </a:solidFill>
              </a:rPr>
              <a:t>dan</a:t>
            </a:r>
            <a:r>
              <a:rPr lang="en-US" sz="2300" b="1" dirty="0">
                <a:solidFill>
                  <a:srgbClr val="FF0000"/>
                </a:solidFill>
              </a:rPr>
              <a:t> </a:t>
            </a:r>
            <a:r>
              <a:rPr lang="en-US" sz="2300" b="1" dirty="0" err="1">
                <a:solidFill>
                  <a:srgbClr val="FF0000"/>
                </a:solidFill>
              </a:rPr>
              <a:t>kerjasama</a:t>
            </a:r>
            <a:r>
              <a:rPr lang="en-US" sz="2300" b="1" dirty="0">
                <a:solidFill>
                  <a:srgbClr val="FF0000"/>
                </a:solidFill>
              </a:rPr>
              <a:t> global </a:t>
            </a:r>
            <a:r>
              <a:rPr lang="en-US" sz="2300" b="1" dirty="0" err="1">
                <a:solidFill>
                  <a:srgbClr val="FF0000"/>
                </a:solidFill>
              </a:rPr>
              <a:t>tersebut</a:t>
            </a:r>
            <a:r>
              <a:rPr lang="en-US" sz="2300" b="1" dirty="0">
                <a:solidFill>
                  <a:srgbClr val="FF0000"/>
                </a:solidFill>
              </a:rPr>
              <a:t> </a:t>
            </a:r>
            <a:r>
              <a:rPr lang="en-US" sz="2300" b="1" dirty="0" err="1">
                <a:solidFill>
                  <a:srgbClr val="FF0000"/>
                </a:solidFill>
              </a:rPr>
              <a:t>akan</a:t>
            </a:r>
            <a:r>
              <a:rPr lang="en-US" sz="2300" b="1" dirty="0">
                <a:solidFill>
                  <a:srgbClr val="FF0000"/>
                </a:solidFill>
              </a:rPr>
              <a:t> </a:t>
            </a:r>
            <a:r>
              <a:rPr lang="en-US" sz="2300" b="1" dirty="0" err="1">
                <a:solidFill>
                  <a:srgbClr val="FF0000"/>
                </a:solidFill>
              </a:rPr>
              <a:t>membutuhkan</a:t>
            </a:r>
            <a:r>
              <a:rPr lang="en-US" sz="2300" b="1" dirty="0">
                <a:solidFill>
                  <a:srgbClr val="FF0000"/>
                </a:solidFill>
              </a:rPr>
              <a:t> </a:t>
            </a:r>
            <a:r>
              <a:rPr lang="en-US" sz="2300" b="1" dirty="0" err="1">
                <a:solidFill>
                  <a:srgbClr val="FF0000"/>
                </a:solidFill>
              </a:rPr>
              <a:t>kecepatan</a:t>
            </a:r>
            <a:r>
              <a:rPr lang="en-US" sz="2300" b="1" dirty="0">
                <a:solidFill>
                  <a:srgbClr val="FF0000"/>
                </a:solidFill>
              </a:rPr>
              <a:t> </a:t>
            </a:r>
            <a:r>
              <a:rPr lang="en-US" sz="2300" b="1" dirty="0" err="1">
                <a:solidFill>
                  <a:srgbClr val="FF0000"/>
                </a:solidFill>
              </a:rPr>
              <a:t>dan</a:t>
            </a:r>
            <a:r>
              <a:rPr lang="en-US" sz="2300" b="1" dirty="0">
                <a:solidFill>
                  <a:srgbClr val="FF0000"/>
                </a:solidFill>
              </a:rPr>
              <a:t> </a:t>
            </a:r>
            <a:r>
              <a:rPr lang="en-US" sz="2300" b="1" dirty="0" err="1">
                <a:solidFill>
                  <a:srgbClr val="FF0000"/>
                </a:solidFill>
              </a:rPr>
              <a:t>kreativitas</a:t>
            </a:r>
            <a:r>
              <a:rPr lang="en-US" sz="2300" b="1" dirty="0">
                <a:solidFill>
                  <a:srgbClr val="FF0000"/>
                </a:solidFill>
              </a:rPr>
              <a:t> </a:t>
            </a:r>
            <a:r>
              <a:rPr lang="en-US" sz="2300" b="1" dirty="0" err="1">
                <a:solidFill>
                  <a:srgbClr val="FF0000"/>
                </a:solidFill>
              </a:rPr>
              <a:t>dari</a:t>
            </a:r>
            <a:r>
              <a:rPr lang="en-US" sz="2300" b="1" dirty="0">
                <a:solidFill>
                  <a:srgbClr val="FF0000"/>
                </a:solidFill>
              </a:rPr>
              <a:t> </a:t>
            </a:r>
            <a:r>
              <a:rPr lang="en-US" sz="2300" b="1" dirty="0" err="1">
                <a:solidFill>
                  <a:srgbClr val="FF0000"/>
                </a:solidFill>
              </a:rPr>
              <a:t>industri</a:t>
            </a:r>
            <a:r>
              <a:rPr lang="en-US" sz="2300" b="1" dirty="0">
                <a:solidFill>
                  <a:srgbClr val="FF0000"/>
                </a:solidFill>
              </a:rPr>
              <a:t> </a:t>
            </a:r>
            <a:r>
              <a:rPr lang="en-US" sz="2300" b="1" dirty="0" err="1">
                <a:solidFill>
                  <a:srgbClr val="FF0000"/>
                </a:solidFill>
              </a:rPr>
              <a:t>perbankan</a:t>
            </a:r>
            <a:r>
              <a:rPr lang="en-US" sz="2300" b="1" dirty="0">
                <a:solidFill>
                  <a:srgbClr val="FF0000"/>
                </a:solidFill>
              </a:rPr>
              <a:t> </a:t>
            </a:r>
            <a:r>
              <a:rPr lang="en-US" sz="2300" b="1" dirty="0" err="1">
                <a:solidFill>
                  <a:srgbClr val="FF0000"/>
                </a:solidFill>
              </a:rPr>
              <a:t>nasional</a:t>
            </a:r>
            <a:r>
              <a:rPr lang="en-US" sz="2300" dirty="0"/>
              <a:t> </a:t>
            </a:r>
            <a:r>
              <a:rPr lang="en-US" sz="2300" dirty="0" err="1"/>
              <a:t>dalam</a:t>
            </a:r>
            <a:r>
              <a:rPr lang="en-US" sz="2300" dirty="0"/>
              <a:t> </a:t>
            </a:r>
            <a:r>
              <a:rPr lang="en-US" sz="2300" dirty="0" err="1"/>
              <a:t>menghadapi</a:t>
            </a:r>
            <a:r>
              <a:rPr lang="en-US" sz="2300" dirty="0"/>
              <a:t> MEA </a:t>
            </a:r>
            <a:r>
              <a:rPr lang="en-US" sz="2300" dirty="0" err="1"/>
              <a:t>untuk</a:t>
            </a:r>
            <a:r>
              <a:rPr lang="en-US" sz="2300" dirty="0"/>
              <a:t> </a:t>
            </a:r>
            <a:r>
              <a:rPr lang="en-US" sz="2300" dirty="0" err="1"/>
              <a:t>dapat</a:t>
            </a:r>
            <a:r>
              <a:rPr lang="en-US" sz="2300" dirty="0"/>
              <a:t> </a:t>
            </a:r>
            <a:r>
              <a:rPr lang="en-US" sz="2300" dirty="0" err="1"/>
              <a:t>memanfaatkan</a:t>
            </a:r>
            <a:r>
              <a:rPr lang="en-US" sz="2300" dirty="0"/>
              <a:t> MEA </a:t>
            </a:r>
            <a:r>
              <a:rPr lang="en-US" sz="2300" dirty="0" err="1"/>
              <a:t>secara</a:t>
            </a:r>
            <a:r>
              <a:rPr lang="en-US" sz="2300" dirty="0"/>
              <a:t> </a:t>
            </a:r>
            <a:r>
              <a:rPr lang="en-US" sz="2300" dirty="0" err="1" smtClean="0"/>
              <a:t>maksimal</a:t>
            </a:r>
            <a:endParaRPr lang="en-US" sz="23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89B34-CFA1-41AF-B40F-B267EE2D305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548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A3C00-22C6-4D3A-878B-E0295234200E}" type="slidenum">
              <a:rPr lang="id-ID" sz="1400" b="1" smtClean="0"/>
              <a:t>3</a:t>
            </a:fld>
            <a:endParaRPr lang="id-ID" sz="1400" b="1" dirty="0"/>
          </a:p>
        </p:txBody>
      </p:sp>
      <p:pic>
        <p:nvPicPr>
          <p:cNvPr id="6" name="Picture 5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979712" cy="764704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619672" y="413792"/>
            <a:ext cx="7067128" cy="926976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Indikator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d-ID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Bank </a:t>
            </a:r>
            <a:r>
              <a:rPr lang="id-ID" sz="2800" b="1" dirty="0">
                <a:latin typeface="Arial" panose="020B0604020202020204" pitchFamily="34" charset="0"/>
                <a:cs typeface="Arial" panose="020B0604020202020204" pitchFamily="34" charset="0"/>
              </a:rPr>
              <a:t>Umum 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id-ID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 </a:t>
            </a:r>
            <a:r>
              <a:rPr lang="id-ID" sz="2800" b="1" dirty="0">
                <a:latin typeface="Arial" panose="020B0604020202020204" pitchFamily="34" charset="0"/>
                <a:cs typeface="Arial" panose="020B0604020202020204" pitchFamily="34" charset="0"/>
              </a:rPr>
              <a:t>Indonesia</a:t>
            </a:r>
          </a:p>
        </p:txBody>
      </p:sp>
      <p:sp>
        <p:nvSpPr>
          <p:cNvPr id="7" name="Title 3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id-ID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2371647"/>
              </p:ext>
            </p:extLst>
          </p:nvPr>
        </p:nvGraphicFramePr>
        <p:xfrm>
          <a:off x="609600" y="1268760"/>
          <a:ext cx="4824535" cy="164935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55019"/>
                <a:gridCol w="1072119"/>
                <a:gridCol w="1072119"/>
                <a:gridCol w="1225278"/>
              </a:tblGrid>
              <a:tr h="29389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400" dirty="0" smtClean="0"/>
                        <a:t>Indikator: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2011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2012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2013</a:t>
                      </a:r>
                      <a:endParaRPr lang="id-ID" sz="1400" dirty="0"/>
                    </a:p>
                  </a:txBody>
                  <a:tcPr/>
                </a:tc>
              </a:tr>
              <a:tr h="216072">
                <a:tc>
                  <a:txBody>
                    <a:bodyPr/>
                    <a:lstStyle/>
                    <a:p>
                      <a:pPr>
                        <a:lnSpc>
                          <a:spcPts val="900"/>
                        </a:lnSpc>
                      </a:pPr>
                      <a:r>
                        <a:rPr lang="id-ID" sz="1400" dirty="0" smtClean="0"/>
                        <a:t>Aset</a:t>
                      </a:r>
                      <a:r>
                        <a:rPr lang="en-US" sz="1400" dirty="0" smtClean="0"/>
                        <a:t> (</a:t>
                      </a:r>
                      <a:r>
                        <a:rPr lang="en-US" sz="1400" dirty="0" err="1" smtClean="0"/>
                        <a:t>Rp</a:t>
                      </a:r>
                      <a:r>
                        <a:rPr lang="en-US" sz="1400" baseline="0" dirty="0" smtClean="0"/>
                        <a:t> T)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900"/>
                        </a:lnSpc>
                      </a:pPr>
                      <a:r>
                        <a:rPr lang="id-ID" sz="1400" dirty="0" smtClean="0"/>
                        <a:t>3</a:t>
                      </a:r>
                      <a:r>
                        <a:rPr lang="en-US" sz="1400" dirty="0" smtClean="0"/>
                        <a:t>.</a:t>
                      </a:r>
                      <a:r>
                        <a:rPr lang="id-ID" sz="1400" dirty="0" smtClean="0"/>
                        <a:t>65</a:t>
                      </a:r>
                      <a:r>
                        <a:rPr lang="en-US" sz="1400" dirty="0" smtClean="0"/>
                        <a:t>3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900"/>
                        </a:lnSpc>
                      </a:pPr>
                      <a:r>
                        <a:rPr lang="id-ID" sz="1400" dirty="0" smtClean="0"/>
                        <a:t>4</a:t>
                      </a:r>
                      <a:r>
                        <a:rPr lang="en-US" sz="1400" dirty="0" smtClean="0"/>
                        <a:t>.</a:t>
                      </a:r>
                      <a:r>
                        <a:rPr lang="id-ID" sz="1400" dirty="0" smtClean="0"/>
                        <a:t>26</a:t>
                      </a:r>
                      <a:r>
                        <a:rPr lang="en-US" sz="1400" dirty="0" smtClean="0"/>
                        <a:t>3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900"/>
                        </a:lnSpc>
                      </a:pPr>
                      <a:r>
                        <a:rPr lang="id-ID" sz="1400" kern="1200" dirty="0" smtClean="0"/>
                        <a:t>4</a:t>
                      </a:r>
                      <a:r>
                        <a:rPr lang="en-US" sz="1400" kern="1200" dirty="0" smtClean="0"/>
                        <a:t>.</a:t>
                      </a:r>
                      <a:r>
                        <a:rPr lang="id-ID" sz="1400" kern="1200" dirty="0" smtClean="0"/>
                        <a:t>954</a:t>
                      </a:r>
                      <a:endParaRPr lang="id-ID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21607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400" dirty="0" smtClean="0"/>
                        <a:t>DPK</a:t>
                      </a:r>
                      <a:r>
                        <a:rPr lang="en-US" sz="1400" dirty="0" smtClean="0"/>
                        <a:t> (</a:t>
                      </a:r>
                      <a:r>
                        <a:rPr lang="en-US" sz="1400" dirty="0" err="1" smtClean="0"/>
                        <a:t>Rp</a:t>
                      </a:r>
                      <a:r>
                        <a:rPr lang="en-US" sz="1400" dirty="0" smtClean="0"/>
                        <a:t> T)</a:t>
                      </a:r>
                      <a:endParaRPr lang="id-ID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900"/>
                        </a:lnSpc>
                      </a:pPr>
                      <a:r>
                        <a:rPr lang="id-ID" sz="1400" dirty="0" smtClean="0"/>
                        <a:t>2</a:t>
                      </a:r>
                      <a:r>
                        <a:rPr lang="en-US" sz="1400" dirty="0" smtClean="0"/>
                        <a:t>.</a:t>
                      </a:r>
                      <a:r>
                        <a:rPr lang="id-ID" sz="1400" dirty="0" smtClean="0"/>
                        <a:t>78</a:t>
                      </a:r>
                      <a:r>
                        <a:rPr lang="en-US" sz="1400" dirty="0" smtClean="0"/>
                        <a:t>5</a:t>
                      </a:r>
                      <a:endParaRPr lang="id-ID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900"/>
                        </a:lnSpc>
                      </a:pPr>
                      <a:r>
                        <a:rPr lang="id-ID" sz="1400" dirty="0" smtClean="0"/>
                        <a:t>3</a:t>
                      </a:r>
                      <a:r>
                        <a:rPr lang="en-US" sz="1400" dirty="0" smtClean="0"/>
                        <a:t>.</a:t>
                      </a:r>
                      <a:r>
                        <a:rPr lang="id-ID" sz="1400" dirty="0" smtClean="0"/>
                        <a:t>225</a:t>
                      </a:r>
                      <a:endParaRPr lang="id-ID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900"/>
                        </a:lnSpc>
                      </a:pPr>
                      <a:r>
                        <a:rPr lang="id-ID" sz="1400" dirty="0" smtClean="0"/>
                        <a:t>3</a:t>
                      </a:r>
                      <a:r>
                        <a:rPr lang="en-US" sz="1400" dirty="0" smtClean="0"/>
                        <a:t>.</a:t>
                      </a:r>
                      <a:r>
                        <a:rPr lang="id-ID" sz="1400" dirty="0" smtClean="0"/>
                        <a:t>66</a:t>
                      </a:r>
                      <a:r>
                        <a:rPr lang="en-US" sz="1400" dirty="0" smtClean="0"/>
                        <a:t>4</a:t>
                      </a:r>
                      <a:endParaRPr lang="id-ID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16072">
                <a:tc>
                  <a:txBody>
                    <a:bodyPr/>
                    <a:lstStyle/>
                    <a:p>
                      <a:pPr>
                        <a:lnSpc>
                          <a:spcPts val="900"/>
                        </a:lnSpc>
                      </a:pPr>
                      <a:r>
                        <a:rPr lang="id-ID" sz="1400" dirty="0" smtClean="0"/>
                        <a:t>Kredit</a:t>
                      </a:r>
                      <a:r>
                        <a:rPr lang="en-US" sz="1400" dirty="0" smtClean="0"/>
                        <a:t> (</a:t>
                      </a:r>
                      <a:r>
                        <a:rPr lang="en-US" sz="1400" dirty="0" err="1" smtClean="0"/>
                        <a:t>Rp</a:t>
                      </a:r>
                      <a:r>
                        <a:rPr lang="en-US" sz="1400" dirty="0" smtClean="0"/>
                        <a:t> T)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900"/>
                        </a:lnSpc>
                      </a:pPr>
                      <a:r>
                        <a:rPr lang="id-ID" sz="1400" dirty="0" smtClean="0"/>
                        <a:t>2</a:t>
                      </a:r>
                      <a:r>
                        <a:rPr lang="en-US" sz="1400" dirty="0" smtClean="0"/>
                        <a:t>.</a:t>
                      </a:r>
                      <a:r>
                        <a:rPr lang="id-ID" sz="1400" dirty="0" smtClean="0"/>
                        <a:t>200</a:t>
                      </a:r>
                      <a:endParaRPr lang="id-ID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900"/>
                        </a:lnSpc>
                      </a:pPr>
                      <a:r>
                        <a:rPr lang="id-ID" sz="1400" dirty="0" smtClean="0"/>
                        <a:t>2</a:t>
                      </a:r>
                      <a:r>
                        <a:rPr lang="en-US" sz="1400" dirty="0" smtClean="0"/>
                        <a:t>.</a:t>
                      </a:r>
                      <a:r>
                        <a:rPr lang="id-ID" sz="1400" dirty="0" smtClean="0"/>
                        <a:t>708</a:t>
                      </a:r>
                      <a:endParaRPr lang="id-ID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900"/>
                        </a:lnSpc>
                      </a:pPr>
                      <a:r>
                        <a:rPr lang="id-ID" sz="1400" u="none" strike="noStrike" dirty="0" smtClean="0">
                          <a:effectLst/>
                        </a:rPr>
                        <a:t>3</a:t>
                      </a:r>
                      <a:r>
                        <a:rPr lang="en-US" sz="1400" u="none" strike="noStrike" dirty="0" smtClean="0">
                          <a:effectLst/>
                        </a:rPr>
                        <a:t>.</a:t>
                      </a:r>
                      <a:r>
                        <a:rPr lang="id-ID" sz="1400" u="none" strike="noStrike" dirty="0" smtClean="0">
                          <a:effectLst/>
                        </a:rPr>
                        <a:t>3</a:t>
                      </a:r>
                      <a:r>
                        <a:rPr lang="en-US" sz="1400" u="none" strike="noStrike" dirty="0" smtClean="0">
                          <a:effectLst/>
                        </a:rPr>
                        <a:t>20</a:t>
                      </a:r>
                      <a:endParaRPr lang="id-ID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16072">
                <a:tc>
                  <a:txBody>
                    <a:bodyPr/>
                    <a:lstStyle/>
                    <a:p>
                      <a:pPr marL="182563" lvl="1" indent="0">
                        <a:lnSpc>
                          <a:spcPts val="900"/>
                        </a:lnSpc>
                      </a:pPr>
                      <a:r>
                        <a:rPr lang="id-ID" sz="1400" spc="-50" baseline="0" dirty="0" smtClean="0"/>
                        <a:t>ROA</a:t>
                      </a:r>
                      <a:endParaRPr lang="id-ID" sz="1400" spc="-5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900"/>
                        </a:lnSpc>
                      </a:pPr>
                      <a:r>
                        <a:rPr lang="id-ID" sz="1400" spc="-50" baseline="0" dirty="0" smtClean="0"/>
                        <a:t>3,03%</a:t>
                      </a:r>
                      <a:endParaRPr lang="id-ID" sz="1400" spc="-5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900"/>
                        </a:lnSpc>
                      </a:pPr>
                      <a:r>
                        <a:rPr lang="id-ID" sz="1400" spc="-50" baseline="0" dirty="0" smtClean="0"/>
                        <a:t>3,11%</a:t>
                      </a:r>
                      <a:endParaRPr lang="id-ID" sz="1400" spc="-5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900"/>
                        </a:lnSpc>
                      </a:pPr>
                      <a:r>
                        <a:rPr lang="id-ID" sz="1400" spc="-50" baseline="0" dirty="0" smtClean="0"/>
                        <a:t>3,0</a:t>
                      </a:r>
                      <a:r>
                        <a:rPr lang="en-US" sz="1400" spc="-50" baseline="0" dirty="0" smtClean="0"/>
                        <a:t>6</a:t>
                      </a:r>
                      <a:r>
                        <a:rPr lang="id-ID" sz="1400" spc="-50" baseline="0" dirty="0" smtClean="0"/>
                        <a:t>%</a:t>
                      </a:r>
                      <a:endParaRPr lang="id-ID" sz="1400" spc="-50" baseline="0" dirty="0"/>
                    </a:p>
                  </a:txBody>
                  <a:tcPr/>
                </a:tc>
              </a:tr>
              <a:tr h="216072">
                <a:tc>
                  <a:txBody>
                    <a:bodyPr/>
                    <a:lstStyle/>
                    <a:p>
                      <a:pPr>
                        <a:lnSpc>
                          <a:spcPts val="900"/>
                        </a:lnSpc>
                      </a:pPr>
                      <a:r>
                        <a:rPr lang="id-ID" sz="1400" spc="-50" baseline="0" dirty="0" smtClean="0"/>
                        <a:t>  Bank Umum</a:t>
                      </a:r>
                      <a:endParaRPr lang="id-ID" sz="1400" spc="-5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900"/>
                        </a:lnSpc>
                      </a:pPr>
                      <a:r>
                        <a:rPr lang="id-ID" sz="1400" b="1" kern="1200" spc="-50" baseline="0" dirty="0" smtClean="0"/>
                        <a:t>120</a:t>
                      </a:r>
                      <a:endParaRPr lang="id-ID" sz="1400" b="1" kern="1200" spc="-5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900"/>
                        </a:lnSpc>
                      </a:pPr>
                      <a:r>
                        <a:rPr lang="id-ID" sz="1400" spc="-50" baseline="0" dirty="0" smtClean="0"/>
                        <a:t>120</a:t>
                      </a:r>
                      <a:endParaRPr lang="id-ID" sz="1400" spc="-5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900"/>
                        </a:lnSpc>
                      </a:pPr>
                      <a:r>
                        <a:rPr lang="id-ID" sz="1400" spc="-50" baseline="0" dirty="0" smtClean="0"/>
                        <a:t>120</a:t>
                      </a:r>
                      <a:endParaRPr lang="id-ID" sz="1400" spc="-50" baseline="0" dirty="0"/>
                    </a:p>
                  </a:txBody>
                  <a:tcPr/>
                </a:tc>
              </a:tr>
              <a:tr h="216072">
                <a:tc>
                  <a:txBody>
                    <a:bodyPr/>
                    <a:lstStyle/>
                    <a:p>
                      <a:pPr>
                        <a:lnSpc>
                          <a:spcPts val="900"/>
                        </a:lnSpc>
                      </a:pPr>
                      <a:r>
                        <a:rPr lang="id-ID" sz="1400" spc="-50" baseline="0" dirty="0" smtClean="0"/>
                        <a:t>  Jar.ingan Kantor</a:t>
                      </a:r>
                      <a:endParaRPr lang="id-ID" sz="1400" spc="-5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900"/>
                        </a:lnSpc>
                      </a:pPr>
                      <a:r>
                        <a:rPr lang="id-ID" sz="1400" kern="1200" spc="-50" baseline="0" dirty="0" smtClean="0"/>
                        <a:t>14.797 </a:t>
                      </a:r>
                      <a:endParaRPr lang="id-ID" sz="1400" kern="1200" spc="-5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900"/>
                        </a:lnSpc>
                      </a:pPr>
                      <a:r>
                        <a:rPr lang="id-ID" sz="1400" kern="1200" spc="-50" baseline="0" dirty="0" smtClean="0"/>
                        <a:t>16.125</a:t>
                      </a:r>
                      <a:endParaRPr lang="id-ID" sz="1400" kern="1200" spc="-5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900"/>
                        </a:lnSpc>
                      </a:pPr>
                      <a:r>
                        <a:rPr lang="id-ID" sz="1400" kern="1200" spc="-50" baseline="0" dirty="0" smtClean="0"/>
                        <a:t>18.558</a:t>
                      </a:r>
                      <a:endParaRPr lang="id-ID" sz="1400" kern="1200" spc="-5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Rectangular Callout 8"/>
          <p:cNvSpPr/>
          <p:nvPr/>
        </p:nvSpPr>
        <p:spPr>
          <a:xfrm>
            <a:off x="5839584" y="1484784"/>
            <a:ext cx="2570544" cy="2376264"/>
          </a:xfrm>
          <a:prstGeom prst="wedgeRectCallout">
            <a:avLst>
              <a:gd name="adj1" fmla="val -138571"/>
              <a:gd name="adj2" fmla="val 57385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2000" dirty="0" smtClean="0">
                <a:solidFill>
                  <a:schemeClr val="tx1"/>
                </a:solidFill>
              </a:rPr>
              <a:t>Efisiensi bank umum masih perlu ditingkatkan karena  BO</a:t>
            </a:r>
            <a:r>
              <a:rPr lang="en-US" sz="2000" dirty="0" smtClean="0">
                <a:solidFill>
                  <a:schemeClr val="tx1"/>
                </a:solidFill>
              </a:rPr>
              <a:t>PO </a:t>
            </a:r>
            <a:r>
              <a:rPr lang="en-US" sz="2000" dirty="0" err="1" smtClean="0">
                <a:solidFill>
                  <a:schemeClr val="tx1"/>
                </a:solidFill>
              </a:rPr>
              <a:t>dan</a:t>
            </a:r>
            <a:r>
              <a:rPr lang="en-US" sz="2000" dirty="0" smtClean="0">
                <a:solidFill>
                  <a:schemeClr val="tx1"/>
                </a:solidFill>
              </a:rPr>
              <a:t> NIM</a:t>
            </a:r>
            <a:r>
              <a:rPr lang="id-ID" sz="2000" dirty="0" smtClean="0">
                <a:solidFill>
                  <a:schemeClr val="tx1"/>
                </a:solidFill>
              </a:rPr>
              <a:t>  </a:t>
            </a:r>
            <a:r>
              <a:rPr lang="en-US" sz="2000" dirty="0" err="1" smtClean="0">
                <a:solidFill>
                  <a:schemeClr val="tx1"/>
                </a:solidFill>
              </a:rPr>
              <a:t>masih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cukup</a:t>
            </a:r>
            <a:r>
              <a:rPr lang="id-ID" sz="2000" dirty="0" smtClean="0">
                <a:solidFill>
                  <a:schemeClr val="tx1"/>
                </a:solidFill>
              </a:rPr>
              <a:t> tinggi </a:t>
            </a:r>
            <a:r>
              <a:rPr lang="en-US" sz="2000" dirty="0" err="1" smtClean="0">
                <a:solidFill>
                  <a:schemeClr val="tx1"/>
                </a:solidFill>
              </a:rPr>
              <a:t>apabila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dibandingkan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negara-negara</a:t>
            </a:r>
            <a:r>
              <a:rPr lang="en-US" sz="2000" dirty="0" smtClean="0">
                <a:solidFill>
                  <a:schemeClr val="tx1"/>
                </a:solidFill>
              </a:rPr>
              <a:t> di </a:t>
            </a:r>
            <a:r>
              <a:rPr lang="en-US" sz="2000" dirty="0" err="1" smtClean="0">
                <a:solidFill>
                  <a:schemeClr val="tx1"/>
                </a:solidFill>
              </a:rPr>
              <a:t>kawasan</a:t>
            </a:r>
            <a:endParaRPr lang="id-ID" sz="2000" dirty="0">
              <a:solidFill>
                <a:schemeClr val="tx1"/>
              </a:solidFill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87303783"/>
              </p:ext>
            </p:extLst>
          </p:nvPr>
        </p:nvGraphicFramePr>
        <p:xfrm>
          <a:off x="585788" y="4076700"/>
          <a:ext cx="7799387" cy="2800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name="Worksheet" r:id="rId4" imgW="4076647" imgH="3019477" progId="Excel.Sheet.12">
                  <p:embed/>
                </p:oleObj>
              </mc:Choice>
              <mc:Fallback>
                <p:oleObj name="Worksheet" r:id="rId4" imgW="4076647" imgH="3019477" progId="Excel.Sheet.1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5788" y="4076700"/>
                        <a:ext cx="7799387" cy="2800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72820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979712" cy="764704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752600" y="0"/>
            <a:ext cx="7239000" cy="764704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Produktifitas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SDM </a:t>
            </a:r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Relatif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Stagnan</a:t>
            </a:r>
            <a:endParaRPr lang="id-ID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itle 3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id-ID" dirty="0"/>
          </a:p>
        </p:txBody>
      </p:sp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5030379"/>
              </p:ext>
            </p:extLst>
          </p:nvPr>
        </p:nvGraphicFramePr>
        <p:xfrm>
          <a:off x="323527" y="2996952"/>
          <a:ext cx="8352929" cy="2376264"/>
        </p:xfrm>
        <a:graphic>
          <a:graphicData uri="http://schemas.openxmlformats.org/drawingml/2006/table">
            <a:tbl>
              <a:tblPr>
                <a:tableStyleId>{37CE84F3-28C3-443E-9E96-99CF82512B78}</a:tableStyleId>
              </a:tblPr>
              <a:tblGrid>
                <a:gridCol w="581072"/>
                <a:gridCol w="798976"/>
                <a:gridCol w="1307414"/>
                <a:gridCol w="1162146"/>
                <a:gridCol w="1234782"/>
                <a:gridCol w="1089513"/>
                <a:gridCol w="1089513"/>
                <a:gridCol w="1089513"/>
              </a:tblGrid>
              <a:tr h="693014"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800" b="1" u="none" strike="noStrike" dirty="0" smtClean="0">
                          <a:effectLst/>
                        </a:rPr>
                        <a:t>Thn</a:t>
                      </a:r>
                      <a:endParaRPr lang="id-ID" sz="18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800" b="1" u="none" strike="noStrike" baseline="0" dirty="0" smtClean="0">
                          <a:effectLst/>
                        </a:rPr>
                        <a:t>SDM</a:t>
                      </a:r>
                      <a:endParaRPr lang="id-ID" sz="18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 dirty="0" smtClean="0">
                          <a:effectLst/>
                        </a:rPr>
                        <a:t>K</a:t>
                      </a:r>
                      <a:r>
                        <a:rPr lang="id-ID" sz="1800" b="1" u="none" strike="noStrike" dirty="0" smtClean="0">
                          <a:effectLst/>
                        </a:rPr>
                        <a:t>redit</a:t>
                      </a:r>
                      <a:r>
                        <a:rPr lang="en-US" sz="1800" b="1" u="none" strike="noStrike" dirty="0" smtClean="0">
                          <a:effectLst/>
                        </a:rPr>
                        <a:t> (</a:t>
                      </a:r>
                      <a:r>
                        <a:rPr lang="en-US" sz="1800" b="1" u="none" strike="noStrike" dirty="0" err="1" smtClean="0">
                          <a:effectLst/>
                        </a:rPr>
                        <a:t>Rp</a:t>
                      </a:r>
                      <a:r>
                        <a:rPr lang="en-US" sz="1800" b="1" u="none" strike="noStrike" baseline="0" dirty="0" smtClean="0">
                          <a:effectLst/>
                        </a:rPr>
                        <a:t> M)</a:t>
                      </a:r>
                      <a:endParaRPr lang="id-ID" sz="18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Kredit</a:t>
                      </a:r>
                      <a:r>
                        <a:rPr lang="en-US" sz="18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/SDM</a:t>
                      </a:r>
                      <a:endParaRPr lang="id-ID" sz="18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800" b="1" u="none" strike="noStrike" dirty="0" smtClean="0">
                          <a:effectLst/>
                        </a:rPr>
                        <a:t>DPK</a:t>
                      </a:r>
                      <a:r>
                        <a:rPr lang="en-US" sz="1800" b="1" u="none" strike="noStrike" dirty="0" smtClean="0">
                          <a:effectLst/>
                        </a:rPr>
                        <a:t> (</a:t>
                      </a:r>
                      <a:r>
                        <a:rPr lang="en-US" sz="1800" b="1" u="none" strike="noStrike" dirty="0" err="1" smtClean="0">
                          <a:effectLst/>
                        </a:rPr>
                        <a:t>Rp</a:t>
                      </a:r>
                      <a:r>
                        <a:rPr lang="en-US" sz="1800" b="1" u="none" strike="noStrike" dirty="0" smtClean="0">
                          <a:effectLst/>
                        </a:rPr>
                        <a:t> M)</a:t>
                      </a:r>
                      <a:endParaRPr lang="id-ID" sz="18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DPK/SDM</a:t>
                      </a:r>
                      <a:endParaRPr lang="id-ID" sz="18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Jml </a:t>
                      </a:r>
                      <a:r>
                        <a:rPr lang="en-US" sz="1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K</a:t>
                      </a:r>
                      <a:r>
                        <a:rPr lang="id-ID" sz="1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antor</a:t>
                      </a:r>
                      <a:endParaRPr lang="id-ID" sz="18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SDM/</a:t>
                      </a:r>
                      <a:r>
                        <a:rPr lang="en-US" sz="18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Ktr</a:t>
                      </a:r>
                      <a:endParaRPr lang="id-ID" sz="18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</a:tr>
              <a:tr h="459909"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800" u="none" strike="noStrike" dirty="0">
                          <a:effectLst/>
                        </a:rPr>
                        <a:t>2010</a:t>
                      </a:r>
                      <a:endParaRPr lang="id-ID" sz="1800" b="0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u="none" strike="noStrike" dirty="0" smtClean="0">
                          <a:effectLst/>
                        </a:rPr>
                        <a:t>352.329 </a:t>
                      </a:r>
                      <a:endParaRPr lang="id-ID" sz="1600" b="0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800" u="none" strike="noStrike" dirty="0" smtClean="0">
                          <a:effectLst/>
                        </a:rPr>
                        <a:t>    </a:t>
                      </a:r>
                      <a:r>
                        <a:rPr lang="id-ID" sz="1800" u="none" strike="noStrike" dirty="0">
                          <a:effectLst/>
                        </a:rPr>
                        <a:t>1.765.845 </a:t>
                      </a:r>
                      <a:endParaRPr lang="id-ID" sz="1800" b="0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Rp</a:t>
                      </a:r>
                      <a:r>
                        <a:rPr lang="en-US" sz="18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5,01 M</a:t>
                      </a:r>
                      <a:endParaRPr lang="id-ID" sz="1800" b="0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800" u="none" strike="noStrike" dirty="0">
                          <a:effectLst/>
                        </a:rPr>
                        <a:t>     2.338.824 </a:t>
                      </a:r>
                      <a:endParaRPr lang="id-ID" sz="1800" b="0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Rp</a:t>
                      </a:r>
                      <a:r>
                        <a:rPr lang="en-US" sz="18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6,64 M</a:t>
                      </a:r>
                      <a:endParaRPr lang="id-ID" sz="1800" b="0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13.837 </a:t>
                      </a:r>
                      <a:endParaRPr lang="id-ID" sz="18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25</a:t>
                      </a:r>
                      <a:endParaRPr lang="id-ID" sz="1800" b="0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</a:tr>
              <a:tr h="381716"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800" u="none" strike="noStrike" dirty="0">
                          <a:effectLst/>
                        </a:rPr>
                        <a:t>2011</a:t>
                      </a:r>
                      <a:endParaRPr lang="id-ID" sz="1800" b="0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u="none" strike="noStrike" dirty="0" smtClean="0">
                          <a:effectLst/>
                        </a:rPr>
                        <a:t>408.334 </a:t>
                      </a:r>
                      <a:endParaRPr lang="id-ID" sz="1600" b="0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800" u="none" strike="noStrike" dirty="0" smtClean="0">
                          <a:effectLst/>
                        </a:rPr>
                        <a:t>      </a:t>
                      </a:r>
                      <a:r>
                        <a:rPr lang="id-ID" sz="1800" u="none" strike="noStrike" dirty="0">
                          <a:effectLst/>
                        </a:rPr>
                        <a:t>2.200.094 </a:t>
                      </a:r>
                      <a:endParaRPr lang="id-ID" sz="1800" b="0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Rp</a:t>
                      </a:r>
                      <a:r>
                        <a:rPr lang="en-US" sz="18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5,39 M</a:t>
                      </a:r>
                      <a:endParaRPr lang="id-ID" sz="1800" b="0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800" u="none" strike="noStrike" dirty="0">
                          <a:effectLst/>
                        </a:rPr>
                        <a:t>     2.784.912 </a:t>
                      </a:r>
                      <a:endParaRPr lang="id-ID" sz="1800" b="0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Rp</a:t>
                      </a:r>
                      <a:r>
                        <a:rPr lang="en-US" sz="18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6,82 M</a:t>
                      </a:r>
                      <a:endParaRPr lang="id-ID" sz="1800" b="0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14.797 </a:t>
                      </a:r>
                      <a:endParaRPr lang="id-ID" sz="18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28</a:t>
                      </a:r>
                      <a:endParaRPr lang="id-ID" sz="1800" b="0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</a:tr>
              <a:tr h="459909"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800" u="none" strike="noStrike">
                          <a:effectLst/>
                        </a:rPr>
                        <a:t>2012</a:t>
                      </a:r>
                      <a:endParaRPr lang="id-ID" sz="1800" b="0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 smtClean="0">
                          <a:effectLst/>
                        </a:rPr>
                        <a:t>5</a:t>
                      </a:r>
                      <a:r>
                        <a:rPr lang="id-ID" sz="1600" u="none" strike="noStrike" dirty="0" smtClean="0">
                          <a:effectLst/>
                        </a:rPr>
                        <a:t>32.015 </a:t>
                      </a:r>
                      <a:endParaRPr lang="id-ID" sz="1600" b="0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800" u="none" strike="noStrike" dirty="0" smtClean="0">
                          <a:effectLst/>
                        </a:rPr>
                        <a:t>      </a:t>
                      </a:r>
                      <a:r>
                        <a:rPr lang="id-ID" sz="1800" u="none" strike="noStrike" dirty="0">
                          <a:effectLst/>
                        </a:rPr>
                        <a:t>2.725.674 </a:t>
                      </a:r>
                      <a:endParaRPr lang="id-ID" sz="1800" b="0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Rp</a:t>
                      </a:r>
                      <a:r>
                        <a:rPr lang="en-US" sz="18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5,12 M</a:t>
                      </a:r>
                      <a:endParaRPr lang="id-ID" sz="1800" b="0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800" u="none" strike="noStrike" dirty="0">
                          <a:effectLst/>
                        </a:rPr>
                        <a:t>     3.225.198 </a:t>
                      </a:r>
                      <a:endParaRPr lang="id-ID" sz="1800" b="0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Rp</a:t>
                      </a:r>
                      <a:r>
                        <a:rPr lang="en-US" sz="18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6,06 M</a:t>
                      </a:r>
                      <a:endParaRPr lang="id-ID" sz="1800" b="0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16.625 </a:t>
                      </a:r>
                      <a:endParaRPr lang="id-ID" sz="18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32</a:t>
                      </a:r>
                      <a:endParaRPr lang="id-ID" sz="1800" b="0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</a:tr>
              <a:tr h="381716"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800" u="none" strike="noStrike">
                          <a:effectLst/>
                        </a:rPr>
                        <a:t>2013</a:t>
                      </a:r>
                      <a:endParaRPr lang="id-ID" sz="1800" b="0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u="none" strike="noStrike" dirty="0" smtClean="0">
                          <a:effectLst/>
                        </a:rPr>
                        <a:t>562.457 </a:t>
                      </a:r>
                      <a:endParaRPr lang="id-ID" sz="1600" b="0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800" u="none" strike="noStrike" dirty="0" smtClean="0">
                          <a:effectLst/>
                        </a:rPr>
                        <a:t>      </a:t>
                      </a:r>
                      <a:r>
                        <a:rPr lang="id-ID" sz="1800" u="none" strike="noStrike" dirty="0">
                          <a:effectLst/>
                        </a:rPr>
                        <a:t>3.319.842 </a:t>
                      </a:r>
                      <a:endParaRPr lang="id-ID" sz="1800" b="0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Rp</a:t>
                      </a:r>
                      <a:r>
                        <a:rPr lang="en-US" sz="18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5,90 M</a:t>
                      </a:r>
                      <a:endParaRPr lang="id-ID" sz="1800" b="0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800" u="none" strike="noStrike" dirty="0">
                          <a:effectLst/>
                        </a:rPr>
                        <a:t>     3.663.968 </a:t>
                      </a:r>
                      <a:endParaRPr lang="id-ID" sz="1800" b="0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Rp</a:t>
                      </a:r>
                      <a:r>
                        <a:rPr lang="en-US" sz="18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6,51 M</a:t>
                      </a:r>
                      <a:endParaRPr lang="id-ID" sz="1800" b="0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18.558 </a:t>
                      </a:r>
                      <a:endParaRPr lang="id-ID" sz="18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30</a:t>
                      </a:r>
                      <a:endParaRPr lang="id-ID" sz="1800" b="0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</a:tr>
            </a:tbl>
          </a:graphicData>
        </a:graphic>
      </p:graphicFrame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63285897"/>
              </p:ext>
            </p:extLst>
          </p:nvPr>
        </p:nvGraphicFramePr>
        <p:xfrm>
          <a:off x="0" y="836712"/>
          <a:ext cx="4427984" cy="16561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2701494"/>
              </p:ext>
            </p:extLst>
          </p:nvPr>
        </p:nvGraphicFramePr>
        <p:xfrm>
          <a:off x="4724400" y="908720"/>
          <a:ext cx="4114800" cy="18036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95536" y="5589240"/>
            <a:ext cx="84436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SDM per Kantor </a:t>
            </a:r>
            <a:r>
              <a:rPr lang="en-US" sz="2000" b="1" dirty="0" err="1" smtClean="0"/>
              <a:t>cenderung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meningkat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mengindikasikan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bahwa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produktifitas</a:t>
            </a:r>
            <a:r>
              <a:rPr lang="en-US" sz="2000" b="1" dirty="0" smtClean="0"/>
              <a:t> SDM </a:t>
            </a:r>
            <a:r>
              <a:rPr lang="en-US" sz="2000" b="1" dirty="0" err="1" smtClean="0"/>
              <a:t>dalam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penghimpunan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dana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pemberian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kredit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relatif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tidak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berubah</a:t>
            </a:r>
            <a:r>
              <a:rPr lang="en-US" sz="2000" b="1" dirty="0" smtClean="0"/>
              <a:t>. </a:t>
            </a:r>
            <a:endParaRPr lang="en-US" sz="2000" b="1" dirty="0"/>
          </a:p>
        </p:txBody>
      </p:sp>
      <p:sp>
        <p:nvSpPr>
          <p:cNvPr id="10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7023847" y="6526305"/>
            <a:ext cx="2133600" cy="304800"/>
          </a:xfrm>
        </p:spPr>
        <p:txBody>
          <a:bodyPr/>
          <a:lstStyle/>
          <a:p>
            <a:fld id="{499A3C00-22C6-4D3A-878B-E0295234200E}" type="slidenum">
              <a:rPr lang="id-ID" sz="1400" b="1" smtClean="0"/>
              <a:t>4</a:t>
            </a:fld>
            <a:endParaRPr lang="id-ID" sz="1400" b="1" dirty="0"/>
          </a:p>
        </p:txBody>
      </p:sp>
    </p:spTree>
    <p:extLst>
      <p:ext uri="{BB962C8B-B14F-4D97-AF65-F5344CB8AC3E}">
        <p14:creationId xmlns:p14="http://schemas.microsoft.com/office/powerpoint/2010/main" val="564878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93"/>
          <p:cNvSpPr>
            <a:spLocks noChangeArrowheads="1"/>
          </p:cNvSpPr>
          <p:nvPr/>
        </p:nvSpPr>
        <p:spPr bwMode="auto">
          <a:xfrm>
            <a:off x="4733591" y="3659187"/>
            <a:ext cx="4259874" cy="1185069"/>
          </a:xfrm>
          <a:prstGeom prst="rect">
            <a:avLst/>
          </a:prstGeom>
          <a:solidFill>
            <a:srgbClr val="EAEAEA"/>
          </a:solidFill>
          <a:ln w="12700" algn="ctr">
            <a:solidFill>
              <a:srgbClr val="CC0000"/>
            </a:solidFill>
            <a:prstDash val="dash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9219" name="Rectangle 2"/>
          <p:cNvSpPr>
            <a:spLocks noChangeArrowheads="1"/>
          </p:cNvSpPr>
          <p:nvPr/>
        </p:nvSpPr>
        <p:spPr bwMode="auto">
          <a:xfrm>
            <a:off x="1979712" y="381000"/>
            <a:ext cx="7007492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ctr">
              <a:lnSpc>
                <a:spcPct val="90000"/>
              </a:lnSpc>
              <a:tabLst>
                <a:tab pos="261938" algn="l"/>
              </a:tabLst>
            </a:pPr>
            <a:r>
              <a:rPr lang="id-ID" sz="2800" b="1" dirty="0">
                <a:latin typeface="Arial" panose="020B0604020202020204" pitchFamily="34" charset="0"/>
                <a:cs typeface="Arial" panose="020B0604020202020204" pitchFamily="34" charset="0"/>
              </a:rPr>
              <a:t>Tantangan SDM </a:t>
            </a:r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Menghadapi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MEA</a:t>
            </a:r>
            <a:endParaRPr lang="da-DK" sz="2400" b="1" dirty="0">
              <a:latin typeface="Arial" panose="020B0604020202020204" pitchFamily="34" charset="0"/>
              <a:ea typeface="MS PGothic" pitchFamily="34" charset="-128"/>
              <a:cs typeface="Arial" panose="020B0604020202020204" pitchFamily="34" charset="0"/>
            </a:endParaRPr>
          </a:p>
        </p:txBody>
      </p:sp>
      <p:sp>
        <p:nvSpPr>
          <p:cNvPr id="9220" name="Rectangle 2"/>
          <p:cNvSpPr>
            <a:spLocks noChangeArrowheads="1"/>
          </p:cNvSpPr>
          <p:nvPr/>
        </p:nvSpPr>
        <p:spPr bwMode="auto">
          <a:xfrm>
            <a:off x="266700" y="381000"/>
            <a:ext cx="88773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>
              <a:lnSpc>
                <a:spcPct val="90000"/>
              </a:lnSpc>
              <a:tabLst>
                <a:tab pos="261938" algn="l"/>
              </a:tabLst>
            </a:pPr>
            <a:endParaRPr lang="da-DK" sz="2200" b="1">
              <a:ea typeface="MS PGothic" pitchFamily="34" charset="-128"/>
            </a:endParaRPr>
          </a:p>
        </p:txBody>
      </p:sp>
      <p:sp>
        <p:nvSpPr>
          <p:cNvPr id="9221" name="Rectangle 2"/>
          <p:cNvSpPr>
            <a:spLocks noChangeArrowheads="1"/>
          </p:cNvSpPr>
          <p:nvPr/>
        </p:nvSpPr>
        <p:spPr bwMode="auto">
          <a:xfrm>
            <a:off x="306075" y="1104590"/>
            <a:ext cx="8786446" cy="7373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>
              <a:lnSpc>
                <a:spcPct val="90000"/>
              </a:lnSpc>
              <a:tabLst>
                <a:tab pos="261938" algn="l"/>
              </a:tabLst>
            </a:pPr>
            <a:r>
              <a:rPr lang="da-DK" sz="2200" dirty="0" smtClean="0">
                <a:ea typeface="MS PGothic" pitchFamily="34" charset="-128"/>
              </a:rPr>
              <a:t>Dengan Implementasi </a:t>
            </a:r>
            <a:r>
              <a:rPr lang="da-DK" sz="2200" dirty="0">
                <a:ea typeface="MS PGothic" pitchFamily="34" charset="-128"/>
              </a:rPr>
              <a:t>Masyarakat Ekonomi Asean (MEA), peningkatan kompetensi SDM </a:t>
            </a:r>
            <a:r>
              <a:rPr lang="da-DK" sz="2200" dirty="0" smtClean="0">
                <a:ea typeface="MS PGothic" pitchFamily="34" charset="-128"/>
              </a:rPr>
              <a:t>perbankan </a:t>
            </a:r>
            <a:r>
              <a:rPr lang="da-DK" sz="2200" dirty="0">
                <a:ea typeface="MS PGothic" pitchFamily="34" charset="-128"/>
              </a:rPr>
              <a:t>menjadi hal yang mutlak dilakukan</a:t>
            </a:r>
          </a:p>
        </p:txBody>
      </p:sp>
      <p:sp>
        <p:nvSpPr>
          <p:cNvPr id="9223" name="Text Box 491"/>
          <p:cNvSpPr txBox="1">
            <a:spLocks noChangeArrowheads="1"/>
          </p:cNvSpPr>
          <p:nvPr/>
        </p:nvSpPr>
        <p:spPr bwMode="auto">
          <a:xfrm>
            <a:off x="335573" y="3208077"/>
            <a:ext cx="865163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7800" indent="-17780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 eaLnBrk="1" hangingPunct="1">
              <a:buFont typeface="Arial" charset="0"/>
              <a:buNone/>
            </a:pPr>
            <a:r>
              <a:rPr lang="sv-SE" sz="1600" b="1" dirty="0">
                <a:solidFill>
                  <a:srgbClr val="990033"/>
                </a:solidFill>
                <a:ea typeface="MS PGothic" pitchFamily="34" charset="-128"/>
              </a:rPr>
              <a:t>Perbankan </a:t>
            </a:r>
            <a:r>
              <a:rPr lang="sv-SE" sz="1600" b="1" dirty="0" smtClean="0">
                <a:solidFill>
                  <a:srgbClr val="990033"/>
                </a:solidFill>
                <a:ea typeface="MS PGothic" pitchFamily="34" charset="-128"/>
              </a:rPr>
              <a:t>harus </a:t>
            </a:r>
            <a:r>
              <a:rPr lang="sv-SE" sz="1600" b="1" dirty="0">
                <a:solidFill>
                  <a:srgbClr val="990033"/>
                </a:solidFill>
                <a:ea typeface="MS PGothic" pitchFamily="34" charset="-128"/>
              </a:rPr>
              <a:t>mempersiapkan diri menghadapi </a:t>
            </a:r>
            <a:r>
              <a:rPr lang="sv-SE" sz="1600" b="1" dirty="0" smtClean="0">
                <a:solidFill>
                  <a:srgbClr val="990033"/>
                </a:solidFill>
                <a:ea typeface="MS PGothic" pitchFamily="34" charset="-128"/>
              </a:rPr>
              <a:t>MEA </a:t>
            </a:r>
            <a:r>
              <a:rPr lang="sv-SE" sz="1600" b="1" dirty="0">
                <a:solidFill>
                  <a:srgbClr val="990033"/>
                </a:solidFill>
                <a:ea typeface="MS PGothic" pitchFamily="34" charset="-128"/>
              </a:rPr>
              <a:t>dengan fokus pada 3 hal utama:</a:t>
            </a:r>
          </a:p>
        </p:txBody>
      </p:sp>
      <p:sp>
        <p:nvSpPr>
          <p:cNvPr id="9224" name="Rectangle 20"/>
          <p:cNvSpPr>
            <a:spLocks noChangeArrowheads="1"/>
          </p:cNvSpPr>
          <p:nvPr/>
        </p:nvSpPr>
        <p:spPr bwMode="auto">
          <a:xfrm>
            <a:off x="430824" y="5411789"/>
            <a:ext cx="1077058" cy="7535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69696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eaLnBrk="0" hangingPunct="0"/>
            <a:r>
              <a:rPr lang="en-US" sz="1400" b="1" dirty="0" err="1">
                <a:solidFill>
                  <a:srgbClr val="CC0000"/>
                </a:solidFill>
                <a:ea typeface="MS PGothic" pitchFamily="34" charset="-128"/>
              </a:rPr>
              <a:t>Penguatan</a:t>
            </a:r>
            <a:r>
              <a:rPr lang="en-US" sz="1400" b="1" dirty="0">
                <a:solidFill>
                  <a:srgbClr val="CC0000"/>
                </a:solidFill>
                <a:ea typeface="MS PGothic" pitchFamily="34" charset="-128"/>
              </a:rPr>
              <a:t> </a:t>
            </a:r>
            <a:r>
              <a:rPr lang="en-US" sz="1400" b="1" dirty="0" err="1">
                <a:solidFill>
                  <a:srgbClr val="CC0000"/>
                </a:solidFill>
                <a:ea typeface="MS PGothic" pitchFamily="34" charset="-128"/>
              </a:rPr>
              <a:t>Permodalan</a:t>
            </a:r>
            <a:endParaRPr lang="en-US" sz="1400" b="1" dirty="0">
              <a:solidFill>
                <a:srgbClr val="CC0000"/>
              </a:solidFill>
              <a:ea typeface="MS PGothic" pitchFamily="34" charset="-128"/>
            </a:endParaRPr>
          </a:p>
        </p:txBody>
      </p:sp>
      <p:sp>
        <p:nvSpPr>
          <p:cNvPr id="9225" name="Rectangle 19"/>
          <p:cNvSpPr>
            <a:spLocks noChangeArrowheads="1"/>
          </p:cNvSpPr>
          <p:nvPr/>
        </p:nvSpPr>
        <p:spPr bwMode="auto">
          <a:xfrm>
            <a:off x="4827519" y="3869601"/>
            <a:ext cx="1079988" cy="300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69696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eaLnBrk="0" hangingPunct="0"/>
            <a:r>
              <a:rPr lang="en-US" sz="1400" b="1" dirty="0" err="1">
                <a:solidFill>
                  <a:srgbClr val="CC0000"/>
                </a:solidFill>
                <a:ea typeface="MS PGothic" pitchFamily="34" charset="-128"/>
              </a:rPr>
              <a:t>Penguatan</a:t>
            </a:r>
            <a:r>
              <a:rPr lang="en-US" sz="1400" b="1" dirty="0">
                <a:solidFill>
                  <a:srgbClr val="CC0000"/>
                </a:solidFill>
                <a:ea typeface="MS PGothic" pitchFamily="34" charset="-128"/>
              </a:rPr>
              <a:t> </a:t>
            </a:r>
            <a:r>
              <a:rPr lang="en-US" sz="1400" b="1" dirty="0" err="1">
                <a:solidFill>
                  <a:srgbClr val="CC0000"/>
                </a:solidFill>
                <a:ea typeface="MS PGothic" pitchFamily="34" charset="-128"/>
              </a:rPr>
              <a:t>Sistem</a:t>
            </a:r>
            <a:r>
              <a:rPr lang="en-US" sz="1400" b="1" dirty="0">
                <a:solidFill>
                  <a:srgbClr val="CC0000"/>
                </a:solidFill>
                <a:ea typeface="MS PGothic" pitchFamily="34" charset="-128"/>
              </a:rPr>
              <a:t> SDM</a:t>
            </a:r>
          </a:p>
        </p:txBody>
      </p:sp>
      <p:sp>
        <p:nvSpPr>
          <p:cNvPr id="9226" name="Rectangle 23"/>
          <p:cNvSpPr>
            <a:spLocks noChangeArrowheads="1"/>
          </p:cNvSpPr>
          <p:nvPr/>
        </p:nvSpPr>
        <p:spPr bwMode="auto">
          <a:xfrm>
            <a:off x="5835551" y="3696494"/>
            <a:ext cx="2910254" cy="1147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EAEAEA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/>
          <a:p>
            <a:pPr eaLnBrk="0" hangingPunct="0"/>
            <a:r>
              <a:rPr lang="en-US" sz="1500" dirty="0" err="1">
                <a:ea typeface="MS PGothic" pitchFamily="34" charset="-128"/>
              </a:rPr>
              <a:t>Sistem</a:t>
            </a:r>
            <a:r>
              <a:rPr lang="en-US" sz="1500" dirty="0">
                <a:ea typeface="MS PGothic" pitchFamily="34" charset="-128"/>
              </a:rPr>
              <a:t> SDM yang </a:t>
            </a:r>
            <a:r>
              <a:rPr lang="en-US" sz="1500" dirty="0" err="1">
                <a:ea typeface="MS PGothic" pitchFamily="34" charset="-128"/>
              </a:rPr>
              <a:t>komprehensif</a:t>
            </a:r>
            <a:r>
              <a:rPr lang="en-US" sz="1500" dirty="0">
                <a:ea typeface="MS PGothic" pitchFamily="34" charset="-128"/>
              </a:rPr>
              <a:t> yang </a:t>
            </a:r>
            <a:r>
              <a:rPr lang="en-US" sz="1500" dirty="0" err="1">
                <a:ea typeface="MS PGothic" pitchFamily="34" charset="-128"/>
              </a:rPr>
              <a:t>mampu</a:t>
            </a:r>
            <a:r>
              <a:rPr lang="en-US" sz="1500" dirty="0">
                <a:ea typeface="MS PGothic" pitchFamily="34" charset="-128"/>
              </a:rPr>
              <a:t> </a:t>
            </a:r>
            <a:r>
              <a:rPr lang="en-US" sz="1500" dirty="0" err="1">
                <a:ea typeface="MS PGothic" pitchFamily="34" charset="-128"/>
              </a:rPr>
              <a:t>merekrut</a:t>
            </a:r>
            <a:r>
              <a:rPr lang="en-US" sz="1500" dirty="0">
                <a:ea typeface="MS PGothic" pitchFamily="34" charset="-128"/>
              </a:rPr>
              <a:t> </a:t>
            </a:r>
            <a:r>
              <a:rPr lang="en-US" sz="1500" dirty="0" err="1">
                <a:ea typeface="MS PGothic" pitchFamily="34" charset="-128"/>
              </a:rPr>
              <a:t>dan</a:t>
            </a:r>
            <a:r>
              <a:rPr lang="en-US" sz="1500" dirty="0">
                <a:ea typeface="MS PGothic" pitchFamily="34" charset="-128"/>
              </a:rPr>
              <a:t> </a:t>
            </a:r>
            <a:r>
              <a:rPr lang="en-US" sz="1500" i="1" dirty="0">
                <a:ea typeface="MS PGothic" pitchFamily="34" charset="-128"/>
              </a:rPr>
              <a:t>me-retain</a:t>
            </a:r>
            <a:r>
              <a:rPr lang="en-US" sz="1500" dirty="0">
                <a:ea typeface="MS PGothic" pitchFamily="34" charset="-128"/>
              </a:rPr>
              <a:t> </a:t>
            </a:r>
            <a:r>
              <a:rPr lang="en-US" sz="1500" dirty="0" err="1">
                <a:ea typeface="MS PGothic" pitchFamily="34" charset="-128"/>
              </a:rPr>
              <a:t>pegawai</a:t>
            </a:r>
            <a:r>
              <a:rPr lang="en-US" sz="1500" dirty="0">
                <a:ea typeface="MS PGothic" pitchFamily="34" charset="-128"/>
              </a:rPr>
              <a:t> </a:t>
            </a:r>
            <a:r>
              <a:rPr lang="en-US" sz="1500" dirty="0" err="1">
                <a:ea typeface="MS PGothic" pitchFamily="34" charset="-128"/>
              </a:rPr>
              <a:t>dengan</a:t>
            </a:r>
            <a:r>
              <a:rPr lang="en-US" sz="1500" dirty="0">
                <a:ea typeface="MS PGothic" pitchFamily="34" charset="-128"/>
              </a:rPr>
              <a:t> </a:t>
            </a:r>
            <a:r>
              <a:rPr lang="en-US" sz="1500" dirty="0" err="1">
                <a:ea typeface="MS PGothic" pitchFamily="34" charset="-128"/>
              </a:rPr>
              <a:t>efektif</a:t>
            </a:r>
            <a:r>
              <a:rPr lang="en-US" sz="1500" dirty="0">
                <a:ea typeface="MS PGothic" pitchFamily="34" charset="-128"/>
              </a:rPr>
              <a:t> </a:t>
            </a:r>
            <a:r>
              <a:rPr lang="en-US" sz="1500" dirty="0" err="1">
                <a:ea typeface="MS PGothic" pitchFamily="34" charset="-128"/>
              </a:rPr>
              <a:t>dan</a:t>
            </a:r>
            <a:r>
              <a:rPr lang="en-US" sz="1500" dirty="0">
                <a:ea typeface="MS PGothic" pitchFamily="34" charset="-128"/>
              </a:rPr>
              <a:t> </a:t>
            </a:r>
            <a:r>
              <a:rPr lang="en-US" sz="1500" dirty="0" err="1">
                <a:ea typeface="MS PGothic" pitchFamily="34" charset="-128"/>
              </a:rPr>
              <a:t>mengembangkan</a:t>
            </a:r>
            <a:r>
              <a:rPr lang="en-US" sz="1500" dirty="0">
                <a:ea typeface="MS PGothic" pitchFamily="34" charset="-128"/>
              </a:rPr>
              <a:t> </a:t>
            </a:r>
            <a:r>
              <a:rPr lang="en-US" sz="1500" dirty="0" err="1">
                <a:ea typeface="MS PGothic" pitchFamily="34" charset="-128"/>
              </a:rPr>
              <a:t>kualitas</a:t>
            </a:r>
            <a:r>
              <a:rPr lang="en-US" sz="1500" dirty="0">
                <a:ea typeface="MS PGothic" pitchFamily="34" charset="-128"/>
              </a:rPr>
              <a:t> </a:t>
            </a:r>
            <a:r>
              <a:rPr lang="en-US" sz="1500" dirty="0" err="1">
                <a:ea typeface="MS PGothic" pitchFamily="34" charset="-128"/>
              </a:rPr>
              <a:t>pegawai</a:t>
            </a:r>
            <a:r>
              <a:rPr lang="en-US" sz="1500" dirty="0">
                <a:ea typeface="MS PGothic" pitchFamily="34" charset="-128"/>
              </a:rPr>
              <a:t> </a:t>
            </a:r>
            <a:r>
              <a:rPr lang="en-US" sz="1500" dirty="0" err="1">
                <a:ea typeface="MS PGothic" pitchFamily="34" charset="-128"/>
              </a:rPr>
              <a:t>secara</a:t>
            </a:r>
            <a:r>
              <a:rPr lang="en-US" sz="1500" dirty="0">
                <a:ea typeface="MS PGothic" pitchFamily="34" charset="-128"/>
              </a:rPr>
              <a:t> </a:t>
            </a:r>
            <a:r>
              <a:rPr lang="en-US" sz="1500" dirty="0" err="1">
                <a:ea typeface="MS PGothic" pitchFamily="34" charset="-128"/>
              </a:rPr>
              <a:t>menyeluruh</a:t>
            </a:r>
            <a:r>
              <a:rPr lang="en-US" sz="1500" dirty="0">
                <a:ea typeface="MS PGothic" pitchFamily="34" charset="-128"/>
              </a:rPr>
              <a:t> </a:t>
            </a:r>
          </a:p>
        </p:txBody>
      </p:sp>
      <p:sp>
        <p:nvSpPr>
          <p:cNvPr id="9227" name="Rectangle 18"/>
          <p:cNvSpPr>
            <a:spLocks noChangeArrowheads="1"/>
          </p:cNvSpPr>
          <p:nvPr/>
        </p:nvSpPr>
        <p:spPr bwMode="auto">
          <a:xfrm>
            <a:off x="643656" y="3616931"/>
            <a:ext cx="1016976" cy="4054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69696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eaLnBrk="0" hangingPunct="0"/>
            <a:r>
              <a:rPr lang="en-US" sz="1400" b="1" dirty="0" err="1">
                <a:solidFill>
                  <a:srgbClr val="CC0000"/>
                </a:solidFill>
                <a:ea typeface="MS PGothic" pitchFamily="34" charset="-128"/>
              </a:rPr>
              <a:t>Penguatan</a:t>
            </a:r>
            <a:r>
              <a:rPr lang="en-US" sz="1400" b="1" dirty="0">
                <a:solidFill>
                  <a:srgbClr val="CC0000"/>
                </a:solidFill>
                <a:ea typeface="MS PGothic" pitchFamily="34" charset="-128"/>
              </a:rPr>
              <a:t> </a:t>
            </a:r>
            <a:r>
              <a:rPr lang="en-US" sz="1400" b="1" dirty="0" err="1">
                <a:solidFill>
                  <a:srgbClr val="CC0000"/>
                </a:solidFill>
                <a:ea typeface="MS PGothic" pitchFamily="34" charset="-128"/>
              </a:rPr>
              <a:t>Teknologi</a:t>
            </a:r>
            <a:endParaRPr lang="en-US" sz="1400" b="1" dirty="0">
              <a:solidFill>
                <a:srgbClr val="CC0000"/>
              </a:solidFill>
              <a:ea typeface="MS PGothic" pitchFamily="34" charset="-128"/>
            </a:endParaRPr>
          </a:p>
        </p:txBody>
      </p:sp>
      <p:sp>
        <p:nvSpPr>
          <p:cNvPr id="9228" name="Rectangle 22"/>
          <p:cNvSpPr>
            <a:spLocks noChangeArrowheads="1"/>
          </p:cNvSpPr>
          <p:nvPr/>
        </p:nvSpPr>
        <p:spPr bwMode="auto">
          <a:xfrm>
            <a:off x="1551705" y="3586991"/>
            <a:ext cx="3072912" cy="1147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EAEAEA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/>
          <a:p>
            <a:pPr eaLnBrk="0" hangingPunct="0"/>
            <a:r>
              <a:rPr lang="en-US" sz="1500" dirty="0" err="1">
                <a:ea typeface="MS PGothic" pitchFamily="34" charset="-128"/>
              </a:rPr>
              <a:t>Diperlukan</a:t>
            </a:r>
            <a:r>
              <a:rPr lang="en-US" sz="1500" dirty="0">
                <a:ea typeface="MS PGothic" pitchFamily="34" charset="-128"/>
              </a:rPr>
              <a:t> </a:t>
            </a:r>
            <a:r>
              <a:rPr lang="en-US" sz="1500" dirty="0" err="1">
                <a:ea typeface="MS PGothic" pitchFamily="34" charset="-128"/>
              </a:rPr>
              <a:t>penguatan</a:t>
            </a:r>
            <a:r>
              <a:rPr lang="en-US" sz="1500" dirty="0">
                <a:ea typeface="MS PGothic" pitchFamily="34" charset="-128"/>
              </a:rPr>
              <a:t> </a:t>
            </a:r>
            <a:r>
              <a:rPr lang="en-US" sz="1500" dirty="0" err="1">
                <a:ea typeface="MS PGothic" pitchFamily="34" charset="-128"/>
              </a:rPr>
              <a:t>teknologi</a:t>
            </a:r>
            <a:r>
              <a:rPr lang="en-US" sz="1500" dirty="0">
                <a:ea typeface="MS PGothic" pitchFamily="34" charset="-128"/>
              </a:rPr>
              <a:t> </a:t>
            </a:r>
            <a:r>
              <a:rPr lang="en-US" sz="1500" dirty="0" err="1">
                <a:ea typeface="MS PGothic" pitchFamily="34" charset="-128"/>
              </a:rPr>
              <a:t>untuk</a:t>
            </a:r>
            <a:r>
              <a:rPr lang="en-US" sz="1500" dirty="0">
                <a:ea typeface="MS PGothic" pitchFamily="34" charset="-128"/>
              </a:rPr>
              <a:t> </a:t>
            </a:r>
            <a:r>
              <a:rPr lang="en-US" sz="1500" dirty="0" err="1">
                <a:ea typeface="MS PGothic" pitchFamily="34" charset="-128"/>
              </a:rPr>
              <a:t>memperluas</a:t>
            </a:r>
            <a:r>
              <a:rPr lang="en-US" sz="1500" dirty="0">
                <a:ea typeface="MS PGothic" pitchFamily="34" charset="-128"/>
              </a:rPr>
              <a:t> </a:t>
            </a:r>
            <a:r>
              <a:rPr lang="en-US" sz="1500" i="1" dirty="0">
                <a:ea typeface="MS PGothic" pitchFamily="34" charset="-128"/>
              </a:rPr>
              <a:t>coverage </a:t>
            </a:r>
            <a:r>
              <a:rPr lang="en-US" sz="1500" dirty="0" err="1">
                <a:ea typeface="MS PGothic" pitchFamily="34" charset="-128"/>
              </a:rPr>
              <a:t>layanan</a:t>
            </a:r>
            <a:r>
              <a:rPr lang="en-US" sz="1500" dirty="0">
                <a:ea typeface="MS PGothic" pitchFamily="34" charset="-128"/>
              </a:rPr>
              <a:t> </a:t>
            </a:r>
            <a:r>
              <a:rPr lang="en-US" sz="1500" dirty="0" err="1">
                <a:ea typeface="MS PGothic" pitchFamily="34" charset="-128"/>
              </a:rPr>
              <a:t>dan</a:t>
            </a:r>
            <a:r>
              <a:rPr lang="en-US" sz="1500" dirty="0">
                <a:ea typeface="MS PGothic" pitchFamily="34" charset="-128"/>
              </a:rPr>
              <a:t> </a:t>
            </a:r>
            <a:r>
              <a:rPr lang="en-US" sz="1500" dirty="0" err="1">
                <a:ea typeface="MS PGothic" pitchFamily="34" charset="-128"/>
              </a:rPr>
              <a:t>meningkatkan</a:t>
            </a:r>
            <a:r>
              <a:rPr lang="en-US" sz="1500" dirty="0">
                <a:ea typeface="MS PGothic" pitchFamily="34" charset="-128"/>
              </a:rPr>
              <a:t> </a:t>
            </a:r>
            <a:r>
              <a:rPr lang="en-US" sz="1500" dirty="0" err="1">
                <a:ea typeface="MS PGothic" pitchFamily="34" charset="-128"/>
              </a:rPr>
              <a:t>efisiensi</a:t>
            </a:r>
            <a:r>
              <a:rPr lang="en-US" sz="1500" dirty="0">
                <a:ea typeface="MS PGothic" pitchFamily="34" charset="-128"/>
              </a:rPr>
              <a:t> </a:t>
            </a:r>
            <a:r>
              <a:rPr lang="en-US" sz="1500" dirty="0" err="1">
                <a:ea typeface="MS PGothic" pitchFamily="34" charset="-128"/>
              </a:rPr>
              <a:t>serta</a:t>
            </a:r>
            <a:r>
              <a:rPr lang="en-US" sz="1500" dirty="0">
                <a:ea typeface="MS PGothic" pitchFamily="34" charset="-128"/>
              </a:rPr>
              <a:t> </a:t>
            </a:r>
            <a:r>
              <a:rPr lang="en-US" sz="1500" dirty="0" err="1">
                <a:ea typeface="MS PGothic" pitchFamily="34" charset="-128"/>
              </a:rPr>
              <a:t>menciptakan</a:t>
            </a:r>
            <a:r>
              <a:rPr lang="en-US" sz="1500" dirty="0">
                <a:ea typeface="MS PGothic" pitchFamily="34" charset="-128"/>
              </a:rPr>
              <a:t> </a:t>
            </a:r>
            <a:r>
              <a:rPr lang="en-US" sz="1500" i="1" dirty="0">
                <a:ea typeface="MS PGothic" pitchFamily="34" charset="-128"/>
              </a:rPr>
              <a:t>competitive advantage </a:t>
            </a:r>
            <a:r>
              <a:rPr lang="en-US" sz="1500" dirty="0">
                <a:ea typeface="MS PGothic" pitchFamily="34" charset="-128"/>
              </a:rPr>
              <a:t>yang </a:t>
            </a:r>
            <a:r>
              <a:rPr lang="en-US" sz="1500" dirty="0" err="1">
                <a:ea typeface="MS PGothic" pitchFamily="34" charset="-128"/>
              </a:rPr>
              <a:t>kuat</a:t>
            </a:r>
            <a:endParaRPr lang="en-US" sz="1500" dirty="0">
              <a:ea typeface="MS PGothic" pitchFamily="34" charset="-128"/>
            </a:endParaRPr>
          </a:p>
        </p:txBody>
      </p:sp>
      <p:sp>
        <p:nvSpPr>
          <p:cNvPr id="9229" name="Rectangle 50"/>
          <p:cNvSpPr>
            <a:spLocks noChangeArrowheads="1"/>
          </p:cNvSpPr>
          <p:nvPr/>
        </p:nvSpPr>
        <p:spPr bwMode="auto">
          <a:xfrm>
            <a:off x="1660632" y="5270227"/>
            <a:ext cx="7168662" cy="1036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EAEAEA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/>
          <a:p>
            <a:pPr marL="111125" indent="-111125" eaLnBrk="0" hangingPunct="0">
              <a:spcBef>
                <a:spcPts val="600"/>
              </a:spcBef>
              <a:buFont typeface="Arial" charset="0"/>
              <a:buChar char="•"/>
            </a:pPr>
            <a:r>
              <a:rPr lang="en-US" sz="1500" dirty="0" err="1">
                <a:ea typeface="MS PGothic" pitchFamily="34" charset="-128"/>
              </a:rPr>
              <a:t>Permodalan</a:t>
            </a:r>
            <a:r>
              <a:rPr lang="en-US" sz="1500" dirty="0">
                <a:ea typeface="MS PGothic" pitchFamily="34" charset="-128"/>
              </a:rPr>
              <a:t> 3 Bank </a:t>
            </a:r>
            <a:r>
              <a:rPr lang="en-US" sz="1500" dirty="0" err="1">
                <a:ea typeface="MS PGothic" pitchFamily="34" charset="-128"/>
              </a:rPr>
              <a:t>terbesar</a:t>
            </a:r>
            <a:r>
              <a:rPr lang="en-US" sz="1500" dirty="0">
                <a:ea typeface="MS PGothic" pitchFamily="34" charset="-128"/>
              </a:rPr>
              <a:t> di Indonesia </a:t>
            </a:r>
            <a:r>
              <a:rPr lang="en-US" sz="1500" dirty="0" err="1">
                <a:ea typeface="MS PGothic" pitchFamily="34" charset="-128"/>
              </a:rPr>
              <a:t>masih</a:t>
            </a:r>
            <a:r>
              <a:rPr lang="en-US" sz="1500" dirty="0">
                <a:ea typeface="MS PGothic" pitchFamily="34" charset="-128"/>
              </a:rPr>
              <a:t> </a:t>
            </a:r>
            <a:r>
              <a:rPr lang="en-US" sz="1500" dirty="0" err="1">
                <a:ea typeface="MS PGothic" pitchFamily="34" charset="-128"/>
              </a:rPr>
              <a:t>jauh</a:t>
            </a:r>
            <a:r>
              <a:rPr lang="en-US" sz="1500" dirty="0">
                <a:ea typeface="MS PGothic" pitchFamily="34" charset="-128"/>
              </a:rPr>
              <a:t> di </a:t>
            </a:r>
            <a:r>
              <a:rPr lang="en-US" sz="1500" dirty="0" err="1">
                <a:ea typeface="MS PGothic" pitchFamily="34" charset="-128"/>
              </a:rPr>
              <a:t>bawah</a:t>
            </a:r>
            <a:r>
              <a:rPr lang="en-US" sz="1500" dirty="0">
                <a:ea typeface="MS PGothic" pitchFamily="34" charset="-128"/>
              </a:rPr>
              <a:t> bank-bank </a:t>
            </a:r>
            <a:r>
              <a:rPr lang="en-US" sz="1500" dirty="0" err="1">
                <a:ea typeface="MS PGothic" pitchFamily="34" charset="-128"/>
              </a:rPr>
              <a:t>besar</a:t>
            </a:r>
            <a:r>
              <a:rPr lang="en-US" sz="1500" dirty="0">
                <a:ea typeface="MS PGothic" pitchFamily="34" charset="-128"/>
              </a:rPr>
              <a:t> di </a:t>
            </a:r>
            <a:r>
              <a:rPr lang="en-US" sz="1500" dirty="0" err="1">
                <a:ea typeface="MS PGothic" pitchFamily="34" charset="-128"/>
              </a:rPr>
              <a:t>negara</a:t>
            </a:r>
            <a:r>
              <a:rPr lang="en-US" sz="1500" dirty="0">
                <a:ea typeface="MS PGothic" pitchFamily="34" charset="-128"/>
              </a:rPr>
              <a:t> ASEAN lain </a:t>
            </a:r>
            <a:r>
              <a:rPr lang="en-US" sz="1500" dirty="0" err="1">
                <a:ea typeface="MS PGothic" pitchFamily="34" charset="-128"/>
              </a:rPr>
              <a:t>seperti</a:t>
            </a:r>
            <a:r>
              <a:rPr lang="en-US" sz="1500" dirty="0">
                <a:ea typeface="MS PGothic" pitchFamily="34" charset="-128"/>
              </a:rPr>
              <a:t> DBS </a:t>
            </a:r>
            <a:r>
              <a:rPr lang="en-US" sz="1500" dirty="0" err="1">
                <a:ea typeface="MS PGothic" pitchFamily="34" charset="-128"/>
              </a:rPr>
              <a:t>dan</a:t>
            </a:r>
            <a:r>
              <a:rPr lang="en-US" sz="1500" dirty="0">
                <a:ea typeface="MS PGothic" pitchFamily="34" charset="-128"/>
              </a:rPr>
              <a:t> UOB di </a:t>
            </a:r>
            <a:r>
              <a:rPr lang="en-US" sz="1500" dirty="0" err="1">
                <a:ea typeface="MS PGothic" pitchFamily="34" charset="-128"/>
              </a:rPr>
              <a:t>Singapura</a:t>
            </a:r>
            <a:r>
              <a:rPr lang="en-US" sz="1500" dirty="0">
                <a:ea typeface="MS PGothic" pitchFamily="34" charset="-128"/>
              </a:rPr>
              <a:t>, </a:t>
            </a:r>
            <a:r>
              <a:rPr lang="en-US" sz="1500" dirty="0" err="1">
                <a:ea typeface="MS PGothic" pitchFamily="34" charset="-128"/>
              </a:rPr>
              <a:t>Maybank</a:t>
            </a:r>
            <a:r>
              <a:rPr lang="en-US" sz="1500" dirty="0">
                <a:ea typeface="MS PGothic" pitchFamily="34" charset="-128"/>
              </a:rPr>
              <a:t> di Malaysia, </a:t>
            </a:r>
            <a:r>
              <a:rPr lang="en-US" sz="1500" dirty="0" err="1">
                <a:ea typeface="MS PGothic" pitchFamily="34" charset="-128"/>
              </a:rPr>
              <a:t>atau</a:t>
            </a:r>
            <a:r>
              <a:rPr lang="en-US" sz="1500" dirty="0">
                <a:ea typeface="MS PGothic" pitchFamily="34" charset="-128"/>
              </a:rPr>
              <a:t> Bangkok Bank di Thailand</a:t>
            </a:r>
          </a:p>
          <a:p>
            <a:pPr marL="111125" indent="-111125" eaLnBrk="0" hangingPunct="0">
              <a:spcBef>
                <a:spcPts val="600"/>
              </a:spcBef>
              <a:buFont typeface="Arial" charset="0"/>
              <a:buChar char="•"/>
            </a:pPr>
            <a:r>
              <a:rPr lang="en-US" sz="1500" dirty="0">
                <a:ea typeface="MS PGothic" pitchFamily="34" charset="-128"/>
              </a:rPr>
              <a:t>Agar </a:t>
            </a:r>
            <a:r>
              <a:rPr lang="en-US" sz="1500" dirty="0" err="1">
                <a:ea typeface="MS PGothic" pitchFamily="34" charset="-128"/>
              </a:rPr>
              <a:t>mampu</a:t>
            </a:r>
            <a:r>
              <a:rPr lang="en-US" sz="1500" dirty="0">
                <a:ea typeface="MS PGothic" pitchFamily="34" charset="-128"/>
              </a:rPr>
              <a:t> </a:t>
            </a:r>
            <a:r>
              <a:rPr lang="en-US" sz="1500" dirty="0" err="1">
                <a:ea typeface="MS PGothic" pitchFamily="34" charset="-128"/>
              </a:rPr>
              <a:t>bersaing</a:t>
            </a:r>
            <a:r>
              <a:rPr lang="en-US" sz="1500" dirty="0">
                <a:ea typeface="MS PGothic" pitchFamily="34" charset="-128"/>
              </a:rPr>
              <a:t> </a:t>
            </a:r>
            <a:r>
              <a:rPr lang="en-US" sz="1500" dirty="0" err="1">
                <a:ea typeface="MS PGothic" pitchFamily="34" charset="-128"/>
              </a:rPr>
              <a:t>permodalan</a:t>
            </a:r>
            <a:r>
              <a:rPr lang="en-US" sz="1500" dirty="0">
                <a:ea typeface="MS PGothic" pitchFamily="34" charset="-128"/>
              </a:rPr>
              <a:t> </a:t>
            </a:r>
            <a:r>
              <a:rPr lang="en-US" sz="1500" dirty="0" err="1">
                <a:ea typeface="MS PGothic" pitchFamily="34" charset="-128"/>
              </a:rPr>
              <a:t>Perbankan</a:t>
            </a:r>
            <a:r>
              <a:rPr lang="en-US" sz="1500" dirty="0">
                <a:ea typeface="MS PGothic" pitchFamily="34" charset="-128"/>
              </a:rPr>
              <a:t> </a:t>
            </a:r>
            <a:r>
              <a:rPr lang="en-US" sz="1500" dirty="0" err="1">
                <a:ea typeface="MS PGothic" pitchFamily="34" charset="-128"/>
              </a:rPr>
              <a:t>nasional</a:t>
            </a:r>
            <a:r>
              <a:rPr lang="en-US" sz="1500" dirty="0">
                <a:ea typeface="MS PGothic" pitchFamily="34" charset="-128"/>
              </a:rPr>
              <a:t> </a:t>
            </a:r>
            <a:r>
              <a:rPr lang="en-US" sz="1500" dirty="0" err="1">
                <a:ea typeface="MS PGothic" pitchFamily="34" charset="-128"/>
              </a:rPr>
              <a:t>perlu</a:t>
            </a:r>
            <a:r>
              <a:rPr lang="en-US" sz="1500" dirty="0">
                <a:ea typeface="MS PGothic" pitchFamily="34" charset="-128"/>
              </a:rPr>
              <a:t> </a:t>
            </a:r>
            <a:r>
              <a:rPr lang="en-US" sz="1500" dirty="0" err="1">
                <a:ea typeface="MS PGothic" pitchFamily="34" charset="-128"/>
              </a:rPr>
              <a:t>diperkuat</a:t>
            </a:r>
            <a:r>
              <a:rPr lang="en-US" sz="1500" dirty="0">
                <a:ea typeface="MS PGothic" pitchFamily="34" charset="-128"/>
              </a:rPr>
              <a:t> </a:t>
            </a:r>
            <a:r>
              <a:rPr lang="en-US" sz="1500" dirty="0" err="1">
                <a:ea typeface="MS PGothic" pitchFamily="34" charset="-128"/>
              </a:rPr>
              <a:t>melalui</a:t>
            </a:r>
            <a:r>
              <a:rPr lang="en-US" sz="1500" dirty="0">
                <a:ea typeface="MS PGothic" pitchFamily="34" charset="-128"/>
              </a:rPr>
              <a:t> right issues, </a:t>
            </a:r>
            <a:r>
              <a:rPr lang="en-US" sz="1500" dirty="0" err="1">
                <a:ea typeface="MS PGothic" pitchFamily="34" charset="-128"/>
              </a:rPr>
              <a:t>kebijakan</a:t>
            </a:r>
            <a:r>
              <a:rPr lang="en-US" sz="1500" dirty="0">
                <a:ea typeface="MS PGothic" pitchFamily="34" charset="-128"/>
              </a:rPr>
              <a:t> DPO, </a:t>
            </a:r>
            <a:r>
              <a:rPr lang="en-US" sz="1500" dirty="0" err="1">
                <a:ea typeface="MS PGothic" pitchFamily="34" charset="-128"/>
              </a:rPr>
              <a:t>ataupun</a:t>
            </a:r>
            <a:r>
              <a:rPr lang="en-US" sz="1500" dirty="0">
                <a:ea typeface="MS PGothic" pitchFamily="34" charset="-128"/>
              </a:rPr>
              <a:t> merger </a:t>
            </a:r>
            <a:r>
              <a:rPr lang="en-US" sz="1500" dirty="0" err="1">
                <a:ea typeface="MS PGothic" pitchFamily="34" charset="-128"/>
              </a:rPr>
              <a:t>dan</a:t>
            </a:r>
            <a:r>
              <a:rPr lang="en-US" sz="1500" dirty="0">
                <a:ea typeface="MS PGothic" pitchFamily="34" charset="-128"/>
              </a:rPr>
              <a:t> </a:t>
            </a:r>
            <a:r>
              <a:rPr lang="en-US" sz="1500" dirty="0" err="1">
                <a:ea typeface="MS PGothic" pitchFamily="34" charset="-128"/>
              </a:rPr>
              <a:t>konsolidasi</a:t>
            </a:r>
            <a:endParaRPr lang="en-US" sz="1500" dirty="0">
              <a:ea typeface="MS PGothic" pitchFamily="34" charset="-128"/>
            </a:endParaRPr>
          </a:p>
        </p:txBody>
      </p:sp>
      <p:sp>
        <p:nvSpPr>
          <p:cNvPr id="9230" name="Text Box 58"/>
          <p:cNvSpPr txBox="1">
            <a:spLocks noChangeArrowheads="1"/>
          </p:cNvSpPr>
          <p:nvPr/>
        </p:nvSpPr>
        <p:spPr bwMode="auto">
          <a:xfrm>
            <a:off x="602274" y="1936750"/>
            <a:ext cx="8009792" cy="12557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198438" indent="-198438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indent="0" eaLnBrk="1" hangingPunct="1">
              <a:spcAft>
                <a:spcPct val="20000"/>
              </a:spcAft>
            </a:pPr>
            <a:r>
              <a:rPr lang="en-US" sz="1800" dirty="0" err="1" smtClean="0"/>
              <a:t>Terdapat</a:t>
            </a:r>
            <a:r>
              <a:rPr lang="en-US" sz="1800" dirty="0" smtClean="0"/>
              <a:t> </a:t>
            </a:r>
            <a:r>
              <a:rPr lang="en-US" sz="1800" dirty="0"/>
              <a:t>Free flow of Goods, </a:t>
            </a:r>
            <a:r>
              <a:rPr lang="en-US" sz="1800" dirty="0" smtClean="0"/>
              <a:t>Free </a:t>
            </a:r>
            <a:r>
              <a:rPr lang="en-US" sz="1800" dirty="0"/>
              <a:t>flow of Service, </a:t>
            </a:r>
            <a:r>
              <a:rPr lang="en-US" sz="1800" dirty="0" smtClean="0"/>
              <a:t>Free </a:t>
            </a:r>
            <a:r>
              <a:rPr lang="en-US" sz="1800" dirty="0"/>
              <a:t>flow of </a:t>
            </a:r>
            <a:r>
              <a:rPr lang="en-US" sz="1800" dirty="0" smtClean="0"/>
              <a:t>Investment </a:t>
            </a:r>
            <a:r>
              <a:rPr lang="en-US" sz="1800" dirty="0" err="1" smtClean="0"/>
              <a:t>dan</a:t>
            </a:r>
            <a:r>
              <a:rPr lang="en-US" sz="1800" dirty="0" smtClean="0"/>
              <a:t> Free </a:t>
            </a:r>
            <a:r>
              <a:rPr lang="en-US" sz="1800" dirty="0"/>
              <a:t>flow of Skilled </a:t>
            </a:r>
            <a:r>
              <a:rPr lang="en-US" sz="1800" dirty="0" err="1"/>
              <a:t>Labour</a:t>
            </a:r>
            <a:r>
              <a:rPr lang="en-US" sz="1800" dirty="0"/>
              <a:t>, </a:t>
            </a:r>
            <a:r>
              <a:rPr lang="en-US" sz="1800" dirty="0" err="1"/>
              <a:t>yaitu</a:t>
            </a:r>
            <a:r>
              <a:rPr lang="en-US" sz="1800" dirty="0"/>
              <a:t> </a:t>
            </a:r>
            <a:r>
              <a:rPr lang="en-US" sz="1800" dirty="0" err="1"/>
              <a:t>liberalisasi</a:t>
            </a:r>
            <a:r>
              <a:rPr lang="en-US" sz="1800" dirty="0"/>
              <a:t> </a:t>
            </a:r>
            <a:r>
              <a:rPr lang="en-US" sz="1800" dirty="0" err="1"/>
              <a:t>mobilitas</a:t>
            </a:r>
            <a:r>
              <a:rPr lang="en-US" sz="1800" dirty="0"/>
              <a:t> </a:t>
            </a:r>
            <a:r>
              <a:rPr lang="en-US" sz="1800" dirty="0" err="1"/>
              <a:t>dari</a:t>
            </a:r>
            <a:r>
              <a:rPr lang="en-US" sz="1800" dirty="0"/>
              <a:t> </a:t>
            </a:r>
            <a:r>
              <a:rPr lang="en-US" sz="1800" dirty="0" err="1"/>
              <a:t>tenaga</a:t>
            </a:r>
            <a:r>
              <a:rPr lang="en-US" sz="1800" dirty="0"/>
              <a:t> </a:t>
            </a:r>
            <a:r>
              <a:rPr lang="en-US" sz="1800" dirty="0" err="1"/>
              <a:t>kerja</a:t>
            </a:r>
            <a:r>
              <a:rPr lang="en-US" sz="1800" dirty="0"/>
              <a:t> </a:t>
            </a:r>
            <a:r>
              <a:rPr lang="en-US" sz="1800" dirty="0" err="1" smtClean="0"/>
              <a:t>ahli</a:t>
            </a:r>
            <a:r>
              <a:rPr lang="en-US" sz="1800" dirty="0" smtClean="0"/>
              <a:t>.</a:t>
            </a:r>
            <a:endParaRPr lang="en-US" sz="1800" dirty="0"/>
          </a:p>
          <a:p>
            <a:pPr algn="just" eaLnBrk="1" hangingPunct="1">
              <a:spcAft>
                <a:spcPct val="20000"/>
              </a:spcAft>
              <a:buFont typeface="Arial" charset="0"/>
              <a:buNone/>
            </a:pPr>
            <a:r>
              <a:rPr lang="sv-SE" sz="1800" b="1" dirty="0" smtClean="0"/>
              <a:t>	Implementasi MEA </a:t>
            </a:r>
            <a:r>
              <a:rPr lang="sv-SE" sz="1800" b="1" dirty="0"/>
              <a:t>meningkatkan arus barang, jasa, investasi, tenaga, dan </a:t>
            </a:r>
            <a:r>
              <a:rPr lang="sv-SE" sz="1800" b="1" dirty="0" smtClean="0"/>
              <a:t>modal antar </a:t>
            </a:r>
            <a:r>
              <a:rPr lang="sv-SE" sz="1800" b="1" dirty="0"/>
              <a:t>negara anggota.</a:t>
            </a:r>
            <a:endParaRPr lang="en-US" sz="1800" b="1" dirty="0"/>
          </a:p>
        </p:txBody>
      </p:sp>
      <p:sp>
        <p:nvSpPr>
          <p:cNvPr id="9231" name="Rectangle 15"/>
          <p:cNvSpPr>
            <a:spLocks noChangeArrowheads="1"/>
          </p:cNvSpPr>
          <p:nvPr/>
        </p:nvSpPr>
        <p:spPr bwMode="auto">
          <a:xfrm>
            <a:off x="2388577" y="1124745"/>
            <a:ext cx="4413738" cy="5707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0" hangingPunct="0"/>
            <a:endParaRPr lang="en-US" b="1" dirty="0">
              <a:solidFill>
                <a:srgbClr val="A50021"/>
              </a:solidFill>
              <a:ea typeface="MS PGothic" pitchFamily="34" charset="-128"/>
            </a:endParaRPr>
          </a:p>
        </p:txBody>
      </p:sp>
      <p:sp>
        <p:nvSpPr>
          <p:cNvPr id="9232" name="Oval 3"/>
          <p:cNvSpPr>
            <a:spLocks noChangeArrowheads="1"/>
          </p:cNvSpPr>
          <p:nvPr/>
        </p:nvSpPr>
        <p:spPr bwMode="gray">
          <a:xfrm>
            <a:off x="334108" y="3659187"/>
            <a:ext cx="254977" cy="266700"/>
          </a:xfrm>
          <a:prstGeom prst="ellipse">
            <a:avLst/>
          </a:prstGeom>
          <a:solidFill>
            <a:srgbClr val="DDDDDD"/>
          </a:solidFill>
          <a:ln w="38100" algn="ctr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/>
            <a:r>
              <a:rPr lang="en-US" b="1" dirty="0">
                <a:ea typeface="MS PGothic" pitchFamily="34" charset="-128"/>
                <a:cs typeface="Arial" charset="0"/>
              </a:rPr>
              <a:t>1</a:t>
            </a:r>
          </a:p>
        </p:txBody>
      </p:sp>
      <p:sp>
        <p:nvSpPr>
          <p:cNvPr id="9233" name="Oval 3"/>
          <p:cNvSpPr>
            <a:spLocks noChangeArrowheads="1"/>
          </p:cNvSpPr>
          <p:nvPr/>
        </p:nvSpPr>
        <p:spPr bwMode="gray">
          <a:xfrm>
            <a:off x="230065" y="5655196"/>
            <a:ext cx="254977" cy="266700"/>
          </a:xfrm>
          <a:prstGeom prst="ellipse">
            <a:avLst/>
          </a:prstGeom>
          <a:solidFill>
            <a:srgbClr val="DDDDDD"/>
          </a:solidFill>
          <a:ln w="38100" algn="ctr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/>
            <a:r>
              <a:rPr lang="en-US" b="1">
                <a:ea typeface="MS PGothic" pitchFamily="34" charset="-128"/>
                <a:cs typeface="Arial" charset="0"/>
              </a:rPr>
              <a:t>3</a:t>
            </a:r>
          </a:p>
        </p:txBody>
      </p:sp>
      <p:sp>
        <p:nvSpPr>
          <p:cNvPr id="9234" name="Oval 3"/>
          <p:cNvSpPr>
            <a:spLocks noChangeArrowheads="1"/>
          </p:cNvSpPr>
          <p:nvPr/>
        </p:nvSpPr>
        <p:spPr bwMode="gray">
          <a:xfrm>
            <a:off x="4571077" y="3859214"/>
            <a:ext cx="256442" cy="266700"/>
          </a:xfrm>
          <a:prstGeom prst="ellipse">
            <a:avLst/>
          </a:prstGeom>
          <a:solidFill>
            <a:srgbClr val="DDDDDD"/>
          </a:solidFill>
          <a:ln w="38100" algn="ctr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/>
            <a:r>
              <a:rPr lang="en-US" b="1" dirty="0">
                <a:ea typeface="MS PGothic" pitchFamily="34" charset="-128"/>
                <a:cs typeface="Arial" charset="0"/>
              </a:rPr>
              <a:t>2</a:t>
            </a:r>
          </a:p>
        </p:txBody>
      </p:sp>
      <p:sp>
        <p:nvSpPr>
          <p:cNvPr id="9237" name="Line 10"/>
          <p:cNvSpPr>
            <a:spLocks noChangeShapeType="1"/>
          </p:cNvSpPr>
          <p:nvPr/>
        </p:nvSpPr>
        <p:spPr bwMode="auto">
          <a:xfrm>
            <a:off x="514160" y="3208077"/>
            <a:ext cx="8370277" cy="0"/>
          </a:xfrm>
          <a:prstGeom prst="line">
            <a:avLst/>
          </a:prstGeom>
          <a:noFill/>
          <a:ln w="12700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22" name="Picture 21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979712" cy="764704"/>
          </a:xfrm>
          <a:prstGeom prst="rect">
            <a:avLst/>
          </a:prstGeom>
          <a:noFill/>
          <a:ln>
            <a:noFill/>
          </a:ln>
        </p:spPr>
      </p:pic>
      <p:sp>
        <p:nvSpPr>
          <p:cNvPr id="20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7023847" y="6526305"/>
            <a:ext cx="2133600" cy="304800"/>
          </a:xfrm>
        </p:spPr>
        <p:txBody>
          <a:bodyPr/>
          <a:lstStyle/>
          <a:p>
            <a:fld id="{499A3C00-22C6-4D3A-878B-E0295234200E}" type="slidenum">
              <a:rPr lang="id-ID" sz="1400" b="1" smtClean="0"/>
              <a:t>5</a:t>
            </a:fld>
            <a:endParaRPr lang="id-ID" sz="1400" b="1" dirty="0"/>
          </a:p>
        </p:txBody>
      </p:sp>
    </p:spTree>
    <p:extLst>
      <p:ext uri="{BB962C8B-B14F-4D97-AF65-F5344CB8AC3E}">
        <p14:creationId xmlns:p14="http://schemas.microsoft.com/office/powerpoint/2010/main" val="34942929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Latar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Belakang</a:t>
            </a:r>
            <a:endParaRPr lang="id-ID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3511309241"/>
              </p:ext>
            </p:extLst>
          </p:nvPr>
        </p:nvGraphicFramePr>
        <p:xfrm>
          <a:off x="228600" y="1143000"/>
          <a:ext cx="8534400" cy="5029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7023847" y="6526305"/>
            <a:ext cx="2133600" cy="304800"/>
          </a:xfrm>
        </p:spPr>
        <p:txBody>
          <a:bodyPr/>
          <a:lstStyle/>
          <a:p>
            <a:fld id="{499A3C00-22C6-4D3A-878B-E0295234200E}" type="slidenum">
              <a:rPr lang="id-ID" sz="1400" b="1" smtClean="0"/>
              <a:t>6</a:t>
            </a:fld>
            <a:endParaRPr lang="id-ID" sz="1400" b="1" dirty="0"/>
          </a:p>
        </p:txBody>
      </p:sp>
    </p:spTree>
    <p:extLst>
      <p:ext uri="{BB962C8B-B14F-4D97-AF65-F5344CB8AC3E}">
        <p14:creationId xmlns:p14="http://schemas.microsoft.com/office/powerpoint/2010/main" val="14230877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Latar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Belakang</a:t>
            </a:r>
            <a:endParaRPr lang="id-ID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181771602"/>
              </p:ext>
            </p:extLst>
          </p:nvPr>
        </p:nvGraphicFramePr>
        <p:xfrm>
          <a:off x="454742" y="1324897"/>
          <a:ext cx="8534400" cy="47711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7023847" y="6526305"/>
            <a:ext cx="2133600" cy="304800"/>
          </a:xfrm>
        </p:spPr>
        <p:txBody>
          <a:bodyPr/>
          <a:lstStyle/>
          <a:p>
            <a:fld id="{499A3C00-22C6-4D3A-878B-E0295234200E}" type="slidenum">
              <a:rPr lang="id-ID" sz="1400" b="1" smtClean="0"/>
              <a:t>7</a:t>
            </a:fld>
            <a:endParaRPr lang="id-ID" sz="1400" b="1" dirty="0"/>
          </a:p>
        </p:txBody>
      </p:sp>
    </p:spTree>
    <p:extLst>
      <p:ext uri="{BB962C8B-B14F-4D97-AF65-F5344CB8AC3E}">
        <p14:creationId xmlns:p14="http://schemas.microsoft.com/office/powerpoint/2010/main" val="11936645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Pengertian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SMR</a:t>
            </a:r>
            <a:endParaRPr lang="id-ID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8600" y="936010"/>
            <a:ext cx="8382000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d-ID" sz="3200" b="1" u="sng" dirty="0">
                <a:solidFill>
                  <a:schemeClr val="accent2">
                    <a:lumMod val="50000"/>
                  </a:schemeClr>
                </a:solidFill>
              </a:rPr>
              <a:t>Sertifikasi Manajemen Risiko </a:t>
            </a:r>
            <a:endParaRPr lang="en-US" sz="3200" b="1" u="sng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just"/>
            <a:r>
              <a:rPr lang="en-US" sz="2800" dirty="0"/>
              <a:t>B</a:t>
            </a:r>
            <a:r>
              <a:rPr lang="id-ID" sz="2800" dirty="0" smtClean="0"/>
              <a:t>entuk </a:t>
            </a:r>
            <a:r>
              <a:rPr lang="id-ID" sz="2800" dirty="0"/>
              <a:t>standarisasi </a:t>
            </a:r>
            <a:r>
              <a:rPr lang="id-ID" sz="2800" dirty="0" smtClean="0"/>
              <a:t>kompetensi</a:t>
            </a:r>
            <a:r>
              <a:rPr lang="en-US" sz="2800" dirty="0" smtClean="0"/>
              <a:t> </a:t>
            </a:r>
            <a:r>
              <a:rPr lang="id-ID" sz="2800" dirty="0" smtClean="0"/>
              <a:t>dan </a:t>
            </a:r>
            <a:r>
              <a:rPr lang="id-ID" sz="2800" dirty="0"/>
              <a:t>keahlian minimal yang harus dimiliki oleh pengurus dan pejabat di </a:t>
            </a:r>
            <a:r>
              <a:rPr lang="id-ID" sz="2800" dirty="0" smtClean="0"/>
              <a:t>industri</a:t>
            </a:r>
            <a:r>
              <a:rPr lang="en-US" sz="2800" dirty="0" smtClean="0"/>
              <a:t> </a:t>
            </a:r>
            <a:r>
              <a:rPr lang="id-ID" sz="2800" dirty="0" smtClean="0"/>
              <a:t>perbankan </a:t>
            </a:r>
            <a:r>
              <a:rPr lang="id-ID" sz="2800" dirty="0"/>
              <a:t>untuk memastikan bahwa kegiatan usaha Bank dilaksanakan </a:t>
            </a:r>
            <a:r>
              <a:rPr lang="id-ID" sz="2800" dirty="0" smtClean="0"/>
              <a:t>oleh</a:t>
            </a:r>
            <a:r>
              <a:rPr lang="en-US" sz="2800" dirty="0" smtClean="0"/>
              <a:t> </a:t>
            </a:r>
            <a:r>
              <a:rPr lang="sv-SE" sz="2800" dirty="0" smtClean="0"/>
              <a:t>sumber </a:t>
            </a:r>
            <a:r>
              <a:rPr lang="sv-SE" sz="2800" dirty="0"/>
              <a:t>daya manusia yang memiliki kompetensi dan keahlian di bidangnya</a:t>
            </a:r>
            <a:r>
              <a:rPr lang="sv-SE" sz="2800" dirty="0" smtClean="0"/>
              <a:t>.</a:t>
            </a:r>
          </a:p>
          <a:p>
            <a:pPr algn="just"/>
            <a:endParaRPr lang="sv-SE" sz="2800" dirty="0"/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id-ID" sz="2800" dirty="0"/>
              <a:t>Mengingat adanya perbedaan tingkat kompleksitas kegiatan usaha bank, </a:t>
            </a:r>
            <a:r>
              <a:rPr lang="id-ID" sz="2800" dirty="0" smtClean="0"/>
              <a:t>maka</a:t>
            </a:r>
            <a:r>
              <a:rPr lang="en-US" sz="2800" dirty="0" smtClean="0"/>
              <a:t> </a:t>
            </a:r>
            <a:r>
              <a:rPr lang="id-ID" sz="2800" dirty="0" smtClean="0"/>
              <a:t>ditetapkan </a:t>
            </a:r>
            <a:r>
              <a:rPr lang="id-ID" sz="2800" dirty="0"/>
              <a:t>tingkatan sertifikasi yang berbeda bagi pengurus dan pejabat </a:t>
            </a:r>
            <a:r>
              <a:rPr lang="id-ID" sz="2800" dirty="0" smtClean="0"/>
              <a:t>sesuai</a:t>
            </a:r>
            <a:r>
              <a:rPr lang="en-US" sz="2800" dirty="0" smtClean="0"/>
              <a:t> </a:t>
            </a:r>
            <a:r>
              <a:rPr lang="id-ID" sz="2800" dirty="0" smtClean="0"/>
              <a:t>masing-masing </a:t>
            </a:r>
            <a:r>
              <a:rPr lang="id-ID" sz="2800" dirty="0"/>
              <a:t>kelompok jabatan dan kelompok </a:t>
            </a:r>
            <a:r>
              <a:rPr lang="id-ID" sz="2800" dirty="0" smtClean="0"/>
              <a:t>Bank.</a:t>
            </a:r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7023847" y="6526305"/>
            <a:ext cx="2133600" cy="304800"/>
          </a:xfrm>
        </p:spPr>
        <p:txBody>
          <a:bodyPr/>
          <a:lstStyle/>
          <a:p>
            <a:fld id="{499A3C00-22C6-4D3A-878B-E0295234200E}" type="slidenum">
              <a:rPr lang="id-ID" sz="1400" b="1" smtClean="0"/>
              <a:t>8</a:t>
            </a:fld>
            <a:endParaRPr lang="id-ID" sz="1400" b="1" dirty="0"/>
          </a:p>
        </p:txBody>
      </p:sp>
    </p:spTree>
    <p:extLst>
      <p:ext uri="{BB962C8B-B14F-4D97-AF65-F5344CB8AC3E}">
        <p14:creationId xmlns:p14="http://schemas.microsoft.com/office/powerpoint/2010/main" val="13735330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Manfaat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dari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SMR</a:t>
            </a:r>
            <a:endParaRPr lang="id-ID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705434269"/>
              </p:ext>
            </p:extLst>
          </p:nvPr>
        </p:nvGraphicFramePr>
        <p:xfrm>
          <a:off x="152400" y="1066800"/>
          <a:ext cx="8534400" cy="5029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7023847" y="6526305"/>
            <a:ext cx="2133600" cy="304800"/>
          </a:xfrm>
        </p:spPr>
        <p:txBody>
          <a:bodyPr/>
          <a:lstStyle/>
          <a:p>
            <a:fld id="{499A3C00-22C6-4D3A-878B-E0295234200E}" type="slidenum">
              <a:rPr lang="id-ID" sz="1400" b="1" smtClean="0"/>
              <a:t>9</a:t>
            </a:fld>
            <a:endParaRPr lang="id-ID" sz="1400" b="1" dirty="0"/>
          </a:p>
        </p:txBody>
      </p:sp>
    </p:spTree>
    <p:extLst>
      <p:ext uri="{BB962C8B-B14F-4D97-AF65-F5344CB8AC3E}">
        <p14:creationId xmlns:p14="http://schemas.microsoft.com/office/powerpoint/2010/main" val="3330234469"/>
      </p:ext>
    </p:extLst>
  </p:cSld>
  <p:clrMapOvr>
    <a:masterClrMapping/>
  </p:clrMapOvr>
</p:sld>
</file>

<file path=ppt/theme/theme1.xml><?xml version="1.0" encoding="utf-8"?>
<a:theme xmlns:a="http://schemas.openxmlformats.org/drawingml/2006/main" name="OJK_Resmi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OJK_Resmi</Template>
  <TotalTime>453</TotalTime>
  <Words>1358</Words>
  <Application>Microsoft Office PowerPoint</Application>
  <PresentationFormat>On-screen Show (4:3)</PresentationFormat>
  <Paragraphs>180</Paragraphs>
  <Slides>17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OJK_Resmi</vt:lpstr>
      <vt:lpstr>Microsoft Excel Worksheet</vt:lpstr>
      <vt:lpstr>Peran Lembaga Sertifikasi Dalam Mendorong Perbankan Yang Berdaya Saing Menghadapi Masyarakat Ekonomi ASEAN (MEA)</vt:lpstr>
      <vt:lpstr>Bagaimana Kita Memandang MEA?</vt:lpstr>
      <vt:lpstr>Indikator Bank Umum Di Indonesia</vt:lpstr>
      <vt:lpstr>Produktifitas SDM Relatif Stagnan</vt:lpstr>
      <vt:lpstr>PowerPoint Presentation</vt:lpstr>
      <vt:lpstr>Latar Belakang</vt:lpstr>
      <vt:lpstr>Latar Belakang</vt:lpstr>
      <vt:lpstr>Pengertian SMR</vt:lpstr>
      <vt:lpstr>Manfaat dari SMR</vt:lpstr>
      <vt:lpstr>Pentingnya Sertifikasi Dalam Meningkatkan Kompetensi SDM Perbankan </vt:lpstr>
      <vt:lpstr>PowerPoint Presentation</vt:lpstr>
      <vt:lpstr>Peningkatan Pelaksanaan SMR</vt:lpstr>
      <vt:lpstr>Lembaga Sertifikasi Diharapkan Dapat Mengembangkan Program Sertifikasi</vt:lpstr>
      <vt:lpstr>Sangat Penting Untuk Meningkatkan Kualitas Proses Sertifikasi</vt:lpstr>
      <vt:lpstr>Peran OJK Dalam Mendorong Peningkatan Kualitas Sertifikasi </vt:lpstr>
      <vt:lpstr>PowerPoint Presentation</vt:lpstr>
      <vt:lpstr>Rasio Efisiensi : BOPO &amp; CIR</vt:lpstr>
    </vt:vector>
  </TitlesOfParts>
  <Company>Bank Indonesia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THI Bimo Widiatmoko</dc:creator>
  <cp:lastModifiedBy>Budi Walujo</cp:lastModifiedBy>
  <cp:revision>25</cp:revision>
  <cp:lastPrinted>2014-12-19T03:53:35Z</cp:lastPrinted>
  <dcterms:created xsi:type="dcterms:W3CDTF">2014-12-17T08:57:37Z</dcterms:created>
  <dcterms:modified xsi:type="dcterms:W3CDTF">2014-12-19T06:10:02Z</dcterms:modified>
</cp:coreProperties>
</file>