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33" r:id="rId2"/>
    <p:sldId id="391" r:id="rId3"/>
    <p:sldId id="394" r:id="rId4"/>
    <p:sldId id="651" r:id="rId5"/>
    <p:sldId id="654" r:id="rId6"/>
    <p:sldId id="474" r:id="rId7"/>
    <p:sldId id="467" r:id="rId8"/>
    <p:sldId id="687" r:id="rId9"/>
    <p:sldId id="648" r:id="rId10"/>
    <p:sldId id="663" r:id="rId11"/>
    <p:sldId id="638" r:id="rId12"/>
    <p:sldId id="684" r:id="rId13"/>
    <p:sldId id="680" r:id="rId14"/>
    <p:sldId id="691" r:id="rId15"/>
    <p:sldId id="692" r:id="rId16"/>
    <p:sldId id="696" r:id="rId17"/>
    <p:sldId id="697" r:id="rId18"/>
    <p:sldId id="698" r:id="rId19"/>
    <p:sldId id="699" r:id="rId20"/>
    <p:sldId id="700" r:id="rId21"/>
    <p:sldId id="701" r:id="rId22"/>
    <p:sldId id="702" r:id="rId23"/>
    <p:sldId id="703" r:id="rId24"/>
    <p:sldId id="704" r:id="rId25"/>
    <p:sldId id="707" r:id="rId26"/>
    <p:sldId id="705" r:id="rId27"/>
    <p:sldId id="706" r:id="rId28"/>
    <p:sldId id="686" r:id="rId29"/>
    <p:sldId id="573" r:id="rId30"/>
    <p:sldId id="574" r:id="rId31"/>
    <p:sldId id="575" r:id="rId32"/>
    <p:sldId id="576" r:id="rId33"/>
    <p:sldId id="676" r:id="rId34"/>
    <p:sldId id="286" r:id="rId35"/>
    <p:sldId id="466" r:id="rId3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530A"/>
    <a:srgbClr val="D50000"/>
    <a:srgbClr val="7CC5E3"/>
    <a:srgbClr val="8CDEFF"/>
    <a:srgbClr val="FFBEF3"/>
    <a:srgbClr val="F4E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23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1248" y="16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LSP TERLISENSI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2014*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11.0</c:v>
                </c:pt>
                <c:pt idx="1">
                  <c:v>25.0</c:v>
                </c:pt>
                <c:pt idx="2">
                  <c:v>38.0</c:v>
                </c:pt>
                <c:pt idx="3">
                  <c:v>51.0</c:v>
                </c:pt>
                <c:pt idx="4">
                  <c:v>60.0</c:v>
                </c:pt>
                <c:pt idx="5">
                  <c:v>65.0</c:v>
                </c:pt>
                <c:pt idx="6">
                  <c:v>76.0</c:v>
                </c:pt>
                <c:pt idx="7">
                  <c:v>94.0</c:v>
                </c:pt>
                <c:pt idx="8">
                  <c:v>111.0</c:v>
                </c:pt>
                <c:pt idx="9">
                  <c:v>137.0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PROYEKSI LSP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2014*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6.0</c:v>
                </c:pt>
                <c:pt idx="1">
                  <c:v>20.0</c:v>
                </c:pt>
                <c:pt idx="2">
                  <c:v>36.0</c:v>
                </c:pt>
                <c:pt idx="3">
                  <c:v>48.0</c:v>
                </c:pt>
                <c:pt idx="4">
                  <c:v>63.0</c:v>
                </c:pt>
                <c:pt idx="5">
                  <c:v>70.0</c:v>
                </c:pt>
                <c:pt idx="6">
                  <c:v>100.0</c:v>
                </c:pt>
                <c:pt idx="7">
                  <c:v>140.0</c:v>
                </c:pt>
                <c:pt idx="8">
                  <c:v>200.0</c:v>
                </c:pt>
                <c:pt idx="9">
                  <c:v>250.0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1873944"/>
        <c:axId val="-2092999512"/>
      </c:barChart>
      <c:catAx>
        <c:axId val="-2071873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092999512"/>
        <c:crosses val="autoZero"/>
        <c:auto val="1"/>
        <c:lblAlgn val="ctr"/>
        <c:lblOffset val="100"/>
        <c:noMultiLvlLbl val="0"/>
      </c:catAx>
      <c:valAx>
        <c:axId val="-20929995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LSP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071873944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rgbClr val="FF0000"/>
      </a:solidFill>
    </a:ln>
  </c:spPr>
  <c:txPr>
    <a:bodyPr/>
    <a:lstStyle/>
    <a:p>
      <a:pPr>
        <a:defRPr sz="180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TENAGA TERSERTIFIKASI KOMPETENSI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2014*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98.0</c:v>
                </c:pt>
                <c:pt idx="1">
                  <c:v>258.0</c:v>
                </c:pt>
                <c:pt idx="2">
                  <c:v>62421.0</c:v>
                </c:pt>
                <c:pt idx="3">
                  <c:v>446792.0</c:v>
                </c:pt>
                <c:pt idx="4">
                  <c:v>923558.0</c:v>
                </c:pt>
                <c:pt idx="5">
                  <c:v>1.119201E6</c:v>
                </c:pt>
                <c:pt idx="6">
                  <c:v>1.220231E6</c:v>
                </c:pt>
                <c:pt idx="7">
                  <c:v>1.556771E6</c:v>
                </c:pt>
                <c:pt idx="8">
                  <c:v>1.992555E6</c:v>
                </c:pt>
                <c:pt idx="9">
                  <c:v>2.107005E6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PROYEKSI SERTIFIKASI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2014*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100.0</c:v>
                </c:pt>
                <c:pt idx="1">
                  <c:v>250.0</c:v>
                </c:pt>
                <c:pt idx="2">
                  <c:v>50000.0</c:v>
                </c:pt>
                <c:pt idx="3">
                  <c:v>300000.0</c:v>
                </c:pt>
                <c:pt idx="4">
                  <c:v>700000.0</c:v>
                </c:pt>
                <c:pt idx="5">
                  <c:v>1.5E6</c:v>
                </c:pt>
                <c:pt idx="6">
                  <c:v>2.0E6</c:v>
                </c:pt>
                <c:pt idx="7">
                  <c:v>3.25E6</c:v>
                </c:pt>
                <c:pt idx="8">
                  <c:v>4.0E6</c:v>
                </c:pt>
                <c:pt idx="9">
                  <c:v>5.0E6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8177400"/>
        <c:axId val="-2093628840"/>
      </c:barChart>
      <c:catAx>
        <c:axId val="-209817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093628840"/>
        <c:crosses val="autoZero"/>
        <c:auto val="1"/>
        <c:lblAlgn val="ctr"/>
        <c:lblOffset val="100"/>
        <c:noMultiLvlLbl val="0"/>
      </c:catAx>
      <c:valAx>
        <c:axId val="-20936288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42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TENAGA KERJA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09817740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4172">
          <a:noFill/>
        </a:ln>
      </c:spPr>
    </c:plotArea>
    <c:plotVisOnly val="1"/>
    <c:dispBlanksAs val="gap"/>
    <c:showDLblsOverMax val="0"/>
  </c:chart>
  <c:spPr>
    <a:ln>
      <a:solidFill>
        <a:srgbClr val="FF0000"/>
      </a:solidFill>
    </a:ln>
  </c:spPr>
  <c:txPr>
    <a:bodyPr/>
    <a:lstStyle/>
    <a:p>
      <a:pPr>
        <a:defRPr sz="1142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Asesor kompetensi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2014*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2300.0</c:v>
                </c:pt>
                <c:pt idx="1">
                  <c:v>4000.0</c:v>
                </c:pt>
                <c:pt idx="2">
                  <c:v>6000.0</c:v>
                </c:pt>
                <c:pt idx="3">
                  <c:v>8500.0</c:v>
                </c:pt>
                <c:pt idx="4">
                  <c:v>10000.0</c:v>
                </c:pt>
                <c:pt idx="5">
                  <c:v>11000.0</c:v>
                </c:pt>
                <c:pt idx="6">
                  <c:v>12900.0</c:v>
                </c:pt>
                <c:pt idx="7">
                  <c:v>19052.0</c:v>
                </c:pt>
                <c:pt idx="8">
                  <c:v>22431.0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Master asesor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2014*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60.0</c:v>
                </c:pt>
                <c:pt idx="1">
                  <c:v>72.0</c:v>
                </c:pt>
                <c:pt idx="2">
                  <c:v>92.0</c:v>
                </c:pt>
                <c:pt idx="3">
                  <c:v>94.0</c:v>
                </c:pt>
                <c:pt idx="4">
                  <c:v>100.0</c:v>
                </c:pt>
                <c:pt idx="5">
                  <c:v>112.0</c:v>
                </c:pt>
                <c:pt idx="6">
                  <c:v>110.0</c:v>
                </c:pt>
                <c:pt idx="7">
                  <c:v>115.0</c:v>
                </c:pt>
                <c:pt idx="8">
                  <c:v>130.0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Lead Assessor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2014*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18.0</c:v>
                </c:pt>
                <c:pt idx="6">
                  <c:v>41.0</c:v>
                </c:pt>
                <c:pt idx="7">
                  <c:v>40.0</c:v>
                </c:pt>
                <c:pt idx="8">
                  <c:v>40.0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1730072"/>
        <c:axId val="2140551704"/>
      </c:barChart>
      <c:catAx>
        <c:axId val="2081730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40551704"/>
        <c:crosses val="autoZero"/>
        <c:auto val="1"/>
        <c:lblAlgn val="ctr"/>
        <c:lblOffset val="100"/>
        <c:noMultiLvlLbl val="0"/>
      </c:catAx>
      <c:valAx>
        <c:axId val="21405517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Jumlah asesor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0817300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solidFill>
        <a:srgbClr val="FF000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B8C325-3620-AE44-9A32-F397D1392DA2}" type="doc">
      <dgm:prSet loTypeId="urn:microsoft.com/office/officeart/2005/8/layout/radial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CE16C-587F-7E42-8213-692E3FA9CA87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ASEAN EC Priority Sectors</a:t>
          </a:r>
          <a:endParaRPr lang="en-US" dirty="0">
            <a:latin typeface="+mj-lt"/>
          </a:endParaRPr>
        </a:p>
      </dgm:t>
    </dgm:pt>
    <dgm:pt modelId="{7D865BCC-3CDD-484B-B845-1441AD5841D8}" type="parTrans" cxnId="{C87FB1D2-35BB-1648-B429-B89F5273E925}">
      <dgm:prSet/>
      <dgm:spPr/>
      <dgm:t>
        <a:bodyPr/>
        <a:lstStyle/>
        <a:p>
          <a:endParaRPr lang="en-US"/>
        </a:p>
      </dgm:t>
    </dgm:pt>
    <dgm:pt modelId="{DA8851DA-6F1C-904B-979C-F4B81CE3ED73}" type="sibTrans" cxnId="{C87FB1D2-35BB-1648-B429-B89F5273E925}">
      <dgm:prSet/>
      <dgm:spPr/>
      <dgm:t>
        <a:bodyPr/>
        <a:lstStyle/>
        <a:p>
          <a:endParaRPr lang="en-US"/>
        </a:p>
      </dgm:t>
    </dgm:pt>
    <dgm:pt modelId="{8C74C097-BA86-1D43-9894-2FE08FE2BE17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dirty="0" smtClean="0">
              <a:latin typeface="Arial Narrow"/>
              <a:cs typeface="Arial Narrow"/>
            </a:rPr>
            <a:t>Agro-based product</a:t>
          </a:r>
          <a:endParaRPr lang="en-US" sz="1400" dirty="0">
            <a:latin typeface="Arial Narrow"/>
            <a:cs typeface="Arial Narrow"/>
          </a:endParaRPr>
        </a:p>
      </dgm:t>
    </dgm:pt>
    <dgm:pt modelId="{8DC317DE-AB2B-E345-9A79-7F83BDA1E05F}" type="parTrans" cxnId="{6F8EB49F-979A-2D4D-AA80-61CEBB278B22}">
      <dgm:prSet/>
      <dgm:spPr/>
      <dgm:t>
        <a:bodyPr/>
        <a:lstStyle/>
        <a:p>
          <a:endParaRPr lang="en-US"/>
        </a:p>
      </dgm:t>
    </dgm:pt>
    <dgm:pt modelId="{886897C7-CC58-734A-A04A-750D738C872B}" type="sibTrans" cxnId="{6F8EB49F-979A-2D4D-AA80-61CEBB278B22}">
      <dgm:prSet/>
      <dgm:spPr/>
      <dgm:t>
        <a:bodyPr/>
        <a:lstStyle/>
        <a:p>
          <a:endParaRPr lang="en-US"/>
        </a:p>
      </dgm:t>
    </dgm:pt>
    <dgm:pt modelId="{2D5A2962-8DD0-FF45-AEB0-5A48250117AD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1800" dirty="0" smtClean="0">
              <a:latin typeface="Arial Narrow"/>
              <a:cs typeface="Arial Narrow"/>
            </a:rPr>
            <a:t>Air-</a:t>
          </a:r>
          <a:r>
            <a:rPr lang="en-US" sz="1800" dirty="0" err="1" smtClean="0">
              <a:latin typeface="Arial Narrow"/>
              <a:cs typeface="Arial Narrow"/>
            </a:rPr>
            <a:t>Tarvel</a:t>
          </a:r>
          <a:endParaRPr lang="en-US" sz="1800" dirty="0">
            <a:latin typeface="Arial Narrow"/>
            <a:cs typeface="Arial Narrow"/>
          </a:endParaRPr>
        </a:p>
      </dgm:t>
    </dgm:pt>
    <dgm:pt modelId="{6A3CFC17-E42D-5E47-9303-0C314D0D1B5C}" type="parTrans" cxnId="{00C359A2-6397-2A4C-8781-17A064DE1513}">
      <dgm:prSet/>
      <dgm:spPr/>
      <dgm:t>
        <a:bodyPr/>
        <a:lstStyle/>
        <a:p>
          <a:endParaRPr lang="en-US"/>
        </a:p>
      </dgm:t>
    </dgm:pt>
    <dgm:pt modelId="{34506DFC-0258-A345-934D-3F8ADEC1B72F}" type="sibTrans" cxnId="{00C359A2-6397-2A4C-8781-17A064DE1513}">
      <dgm:prSet/>
      <dgm:spPr/>
      <dgm:t>
        <a:bodyPr/>
        <a:lstStyle/>
        <a:p>
          <a:endParaRPr lang="en-US"/>
        </a:p>
      </dgm:t>
    </dgm:pt>
    <dgm:pt modelId="{935771F7-935C-5F47-918E-09EFCA94287B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1400" dirty="0" smtClean="0">
              <a:latin typeface="Arial Narrow"/>
              <a:cs typeface="Arial Narrow"/>
            </a:rPr>
            <a:t>Automotive</a:t>
          </a:r>
          <a:endParaRPr lang="en-US" sz="1400" dirty="0">
            <a:latin typeface="Arial Narrow"/>
            <a:cs typeface="Arial Narrow"/>
          </a:endParaRPr>
        </a:p>
      </dgm:t>
    </dgm:pt>
    <dgm:pt modelId="{21312A40-D80C-8044-8E67-B41F6AFC13BC}" type="parTrans" cxnId="{5A3DA282-09AD-0F41-98D0-71EADA47C024}">
      <dgm:prSet/>
      <dgm:spPr/>
      <dgm:t>
        <a:bodyPr/>
        <a:lstStyle/>
        <a:p>
          <a:endParaRPr lang="en-US"/>
        </a:p>
      </dgm:t>
    </dgm:pt>
    <dgm:pt modelId="{6095B8EC-3FF8-5140-948A-2389E7CB194C}" type="sibTrans" cxnId="{5A3DA282-09AD-0F41-98D0-71EADA47C024}">
      <dgm:prSet/>
      <dgm:spPr/>
      <dgm:t>
        <a:bodyPr/>
        <a:lstStyle/>
        <a:p>
          <a:endParaRPr lang="en-US"/>
        </a:p>
      </dgm:t>
    </dgm:pt>
    <dgm:pt modelId="{33905450-AF09-A542-A27C-D777B5F2EAD1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dirty="0" smtClean="0">
              <a:latin typeface="Arial Narrow"/>
              <a:cs typeface="Arial Narrow"/>
            </a:rPr>
            <a:t>Electronic</a:t>
          </a:r>
          <a:endParaRPr lang="en-US" sz="1400" dirty="0">
            <a:latin typeface="Arial Narrow"/>
            <a:cs typeface="Arial Narrow"/>
          </a:endParaRPr>
        </a:p>
      </dgm:t>
    </dgm:pt>
    <dgm:pt modelId="{38365336-9FC3-7B4B-BAEF-2B5812A5401C}" type="parTrans" cxnId="{4CB8D0F5-0B9C-5E49-93ED-BBC1081E9571}">
      <dgm:prSet/>
      <dgm:spPr/>
      <dgm:t>
        <a:bodyPr/>
        <a:lstStyle/>
        <a:p>
          <a:endParaRPr lang="en-US"/>
        </a:p>
      </dgm:t>
    </dgm:pt>
    <dgm:pt modelId="{F2FBEEFC-1194-9B4E-B6DD-7824BCE94129}" type="sibTrans" cxnId="{4CB8D0F5-0B9C-5E49-93ED-BBC1081E9571}">
      <dgm:prSet/>
      <dgm:spPr/>
      <dgm:t>
        <a:bodyPr/>
        <a:lstStyle/>
        <a:p>
          <a:endParaRPr lang="en-US"/>
        </a:p>
      </dgm:t>
    </dgm:pt>
    <dgm:pt modelId="{CA975DF0-38DA-4243-9130-B98185408969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1600" dirty="0" smtClean="0">
              <a:latin typeface="Arial Narrow"/>
              <a:cs typeface="Arial Narrow"/>
            </a:rPr>
            <a:t>Fisheries</a:t>
          </a:r>
          <a:endParaRPr lang="en-US" sz="1600" dirty="0">
            <a:latin typeface="Arial Narrow"/>
            <a:cs typeface="Arial Narrow"/>
          </a:endParaRPr>
        </a:p>
      </dgm:t>
    </dgm:pt>
    <dgm:pt modelId="{6649B523-B482-104C-A9BF-886CA64CFCEA}" type="parTrans" cxnId="{A3E6FF0A-E3C5-214C-AD1E-0B3BAA5D357F}">
      <dgm:prSet/>
      <dgm:spPr/>
      <dgm:t>
        <a:bodyPr/>
        <a:lstStyle/>
        <a:p>
          <a:endParaRPr lang="en-US"/>
        </a:p>
      </dgm:t>
    </dgm:pt>
    <dgm:pt modelId="{3F8DBA87-38AD-C942-B950-2D2140A4C0D7}" type="sibTrans" cxnId="{A3E6FF0A-E3C5-214C-AD1E-0B3BAA5D357F}">
      <dgm:prSet/>
      <dgm:spPr/>
      <dgm:t>
        <a:bodyPr/>
        <a:lstStyle/>
        <a:p>
          <a:endParaRPr lang="en-US"/>
        </a:p>
      </dgm:t>
    </dgm:pt>
    <dgm:pt modelId="{23D5550F-2F60-9448-90E1-7ACACD6EFC77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1400" dirty="0" smtClean="0">
              <a:latin typeface="Arial Narrow"/>
              <a:cs typeface="Arial Narrow"/>
            </a:rPr>
            <a:t>E-ASEAN</a:t>
          </a:r>
          <a:endParaRPr lang="en-US" sz="1400" dirty="0">
            <a:latin typeface="Arial Narrow"/>
            <a:cs typeface="Arial Narrow"/>
          </a:endParaRPr>
        </a:p>
      </dgm:t>
    </dgm:pt>
    <dgm:pt modelId="{F9DAF416-E937-154E-969E-A92EE17B3BCD}" type="parTrans" cxnId="{CD41B3F7-6967-8C4B-81B5-53FF8107954E}">
      <dgm:prSet/>
      <dgm:spPr/>
      <dgm:t>
        <a:bodyPr/>
        <a:lstStyle/>
        <a:p>
          <a:endParaRPr lang="en-US"/>
        </a:p>
      </dgm:t>
    </dgm:pt>
    <dgm:pt modelId="{2F902FF1-0C96-4A47-BE3B-79ADD07A2560}" type="sibTrans" cxnId="{CD41B3F7-6967-8C4B-81B5-53FF8107954E}">
      <dgm:prSet/>
      <dgm:spPr/>
      <dgm:t>
        <a:bodyPr/>
        <a:lstStyle/>
        <a:p>
          <a:endParaRPr lang="en-US"/>
        </a:p>
      </dgm:t>
    </dgm:pt>
    <dgm:pt modelId="{153E3803-C8AF-EF42-921C-20B8A6DAA1F8}">
      <dgm:prSet phldrT="[Text]" custT="1"/>
      <dgm:spPr/>
      <dgm:t>
        <a:bodyPr/>
        <a:lstStyle/>
        <a:p>
          <a:r>
            <a:rPr lang="en-US" sz="1400" dirty="0" smtClean="0">
              <a:latin typeface="Arial Narrow"/>
              <a:cs typeface="Arial Narrow"/>
            </a:rPr>
            <a:t>Healthcare</a:t>
          </a:r>
          <a:endParaRPr lang="en-US" sz="1400" dirty="0">
            <a:latin typeface="Arial Narrow"/>
            <a:cs typeface="Arial Narrow"/>
          </a:endParaRPr>
        </a:p>
      </dgm:t>
    </dgm:pt>
    <dgm:pt modelId="{4178B031-DE9B-F24C-B988-9C81B3FCE492}" type="parTrans" cxnId="{900CDFF1-0BE9-2644-830B-721385331099}">
      <dgm:prSet/>
      <dgm:spPr/>
      <dgm:t>
        <a:bodyPr/>
        <a:lstStyle/>
        <a:p>
          <a:endParaRPr lang="en-US"/>
        </a:p>
      </dgm:t>
    </dgm:pt>
    <dgm:pt modelId="{0BADA37C-25C4-5B42-AF13-84917D6D41B8}" type="sibTrans" cxnId="{900CDFF1-0BE9-2644-830B-721385331099}">
      <dgm:prSet/>
      <dgm:spPr/>
      <dgm:t>
        <a:bodyPr/>
        <a:lstStyle/>
        <a:p>
          <a:endParaRPr lang="en-US"/>
        </a:p>
      </dgm:t>
    </dgm:pt>
    <dgm:pt modelId="{814924EF-2B3C-C54D-9161-D34A67658EE3}">
      <dgm:prSet phldrT="[Text]" custT="1"/>
      <dgm:spPr/>
      <dgm:t>
        <a:bodyPr/>
        <a:lstStyle/>
        <a:p>
          <a:r>
            <a:rPr lang="en-US" sz="1400" dirty="0" smtClean="0">
              <a:latin typeface="Arial Narrow"/>
              <a:cs typeface="Arial Narrow"/>
            </a:rPr>
            <a:t>Rubber-based products</a:t>
          </a:r>
          <a:endParaRPr lang="en-US" sz="1400" dirty="0">
            <a:latin typeface="Arial Narrow"/>
            <a:cs typeface="Arial Narrow"/>
          </a:endParaRPr>
        </a:p>
      </dgm:t>
    </dgm:pt>
    <dgm:pt modelId="{5AB6617C-A485-3F4D-A51C-865D028B2317}" type="parTrans" cxnId="{8B4E9D3B-7E6C-CA4E-9D14-ABFA96A42761}">
      <dgm:prSet/>
      <dgm:spPr/>
      <dgm:t>
        <a:bodyPr/>
        <a:lstStyle/>
        <a:p>
          <a:endParaRPr lang="en-US"/>
        </a:p>
      </dgm:t>
    </dgm:pt>
    <dgm:pt modelId="{58959C78-E6D1-7049-80AC-32C6959EFB89}" type="sibTrans" cxnId="{8B4E9D3B-7E6C-CA4E-9D14-ABFA96A42761}">
      <dgm:prSet/>
      <dgm:spPr/>
      <dgm:t>
        <a:bodyPr/>
        <a:lstStyle/>
        <a:p>
          <a:endParaRPr lang="en-US"/>
        </a:p>
      </dgm:t>
    </dgm:pt>
    <dgm:pt modelId="{0AE19DFA-2521-1A49-AC0D-451C212FA7B9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1800" dirty="0" smtClean="0">
              <a:latin typeface="Arial Narrow"/>
              <a:cs typeface="Arial Narrow"/>
            </a:rPr>
            <a:t>Textile and apparel</a:t>
          </a:r>
          <a:endParaRPr lang="en-US" sz="1800" dirty="0">
            <a:latin typeface="Arial Narrow"/>
            <a:cs typeface="Arial Narrow"/>
          </a:endParaRPr>
        </a:p>
      </dgm:t>
    </dgm:pt>
    <dgm:pt modelId="{7D4CEE8D-F0A8-DD44-B8A2-D5D1F96B3D21}" type="parTrans" cxnId="{45925509-8824-6A47-94C2-FC011402BA29}">
      <dgm:prSet/>
      <dgm:spPr/>
      <dgm:t>
        <a:bodyPr/>
        <a:lstStyle/>
        <a:p>
          <a:endParaRPr lang="en-US"/>
        </a:p>
      </dgm:t>
    </dgm:pt>
    <dgm:pt modelId="{387F1F69-2A8D-D04C-9E58-E9BABDE1C2BE}" type="sibTrans" cxnId="{45925509-8824-6A47-94C2-FC011402BA29}">
      <dgm:prSet/>
      <dgm:spPr/>
      <dgm:t>
        <a:bodyPr/>
        <a:lstStyle/>
        <a:p>
          <a:endParaRPr lang="en-US"/>
        </a:p>
      </dgm:t>
    </dgm:pt>
    <dgm:pt modelId="{2ECD6610-765D-2C44-B710-D37C90524591}">
      <dgm:prSet phldrT="[Text]" custT="1"/>
      <dgm:spPr>
        <a:solidFill>
          <a:srgbClr val="008000"/>
        </a:solidFill>
      </dgm:spPr>
      <dgm:t>
        <a:bodyPr/>
        <a:lstStyle/>
        <a:p>
          <a:r>
            <a:rPr lang="en-US" sz="1800" dirty="0" smtClean="0">
              <a:latin typeface="Arial Narrow"/>
              <a:cs typeface="Arial Narrow"/>
            </a:rPr>
            <a:t>Tourism</a:t>
          </a:r>
        </a:p>
      </dgm:t>
    </dgm:pt>
    <dgm:pt modelId="{FE16583B-D6AB-A64F-990E-2EB70F4AA5D4}" type="parTrans" cxnId="{6E08548A-0FD6-8943-A4A6-51AC9C633A63}">
      <dgm:prSet/>
      <dgm:spPr/>
      <dgm:t>
        <a:bodyPr/>
        <a:lstStyle/>
        <a:p>
          <a:endParaRPr lang="en-US"/>
        </a:p>
      </dgm:t>
    </dgm:pt>
    <dgm:pt modelId="{FEB270F6-A7EE-3745-937D-7CD08D3FBEC6}" type="sibTrans" cxnId="{6E08548A-0FD6-8943-A4A6-51AC9C633A63}">
      <dgm:prSet/>
      <dgm:spPr/>
      <dgm:t>
        <a:bodyPr/>
        <a:lstStyle/>
        <a:p>
          <a:endParaRPr lang="en-US"/>
        </a:p>
      </dgm:t>
    </dgm:pt>
    <dgm:pt modelId="{4F71F9E1-9E89-C140-B559-A50E9FEA2DC4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1600" dirty="0" smtClean="0">
              <a:latin typeface="Arial Narrow"/>
              <a:cs typeface="Arial Narrow"/>
            </a:rPr>
            <a:t>Wood-based products</a:t>
          </a:r>
        </a:p>
      </dgm:t>
    </dgm:pt>
    <dgm:pt modelId="{570BF494-097B-5247-B0C9-FC875C2936AF}" type="parTrans" cxnId="{A905DED5-30B3-6248-8E3A-B2FDF16CC8B9}">
      <dgm:prSet/>
      <dgm:spPr/>
      <dgm:t>
        <a:bodyPr/>
        <a:lstStyle/>
        <a:p>
          <a:endParaRPr lang="en-US"/>
        </a:p>
      </dgm:t>
    </dgm:pt>
    <dgm:pt modelId="{F02F4BED-9FA5-C746-82B9-3C3AF447505F}" type="sibTrans" cxnId="{A905DED5-30B3-6248-8E3A-B2FDF16CC8B9}">
      <dgm:prSet/>
      <dgm:spPr/>
      <dgm:t>
        <a:bodyPr/>
        <a:lstStyle/>
        <a:p>
          <a:endParaRPr lang="en-US"/>
        </a:p>
      </dgm:t>
    </dgm:pt>
    <dgm:pt modelId="{7025C0AB-A30B-904F-A8D0-8AE1FAA5CCF2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1600" b="1" dirty="0" smtClean="0">
              <a:latin typeface="Arial Narrow"/>
              <a:cs typeface="Arial Narrow"/>
            </a:rPr>
            <a:t>Logistic</a:t>
          </a:r>
        </a:p>
      </dgm:t>
    </dgm:pt>
    <dgm:pt modelId="{7CF00BEA-1D73-194E-B58F-38EC2E156B0E}" type="parTrans" cxnId="{91FCB350-FE40-194D-8784-65A83045BCBF}">
      <dgm:prSet/>
      <dgm:spPr/>
      <dgm:t>
        <a:bodyPr/>
        <a:lstStyle/>
        <a:p>
          <a:endParaRPr lang="en-US"/>
        </a:p>
      </dgm:t>
    </dgm:pt>
    <dgm:pt modelId="{05A0F888-E1E3-794E-B11B-70DDDF2184D3}" type="sibTrans" cxnId="{91FCB350-FE40-194D-8784-65A83045BCBF}">
      <dgm:prSet/>
      <dgm:spPr/>
      <dgm:t>
        <a:bodyPr/>
        <a:lstStyle/>
        <a:p>
          <a:endParaRPr lang="en-US"/>
        </a:p>
      </dgm:t>
    </dgm:pt>
    <dgm:pt modelId="{A3C53F65-CC70-C64A-B7ED-A4DCC0463D56}" type="pres">
      <dgm:prSet presAssocID="{1BB8C325-3620-AE44-9A32-F397D1392DA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9F914C-5921-D34D-9D7C-853B212310DD}" type="pres">
      <dgm:prSet presAssocID="{EDACE16C-587F-7E42-8213-692E3FA9CA87}" presName="centerShape" presStyleLbl="node0" presStyleIdx="0" presStyleCnt="1" custScaleX="117889" custScaleY="115058"/>
      <dgm:spPr/>
      <dgm:t>
        <a:bodyPr/>
        <a:lstStyle/>
        <a:p>
          <a:endParaRPr lang="en-US"/>
        </a:p>
      </dgm:t>
    </dgm:pt>
    <dgm:pt modelId="{EE5C7E44-39BB-B445-99DC-D2F012B76AD8}" type="pres">
      <dgm:prSet presAssocID="{8DC317DE-AB2B-E345-9A79-7F83BDA1E05F}" presName="parTrans" presStyleLbl="sibTrans2D1" presStyleIdx="0" presStyleCnt="12"/>
      <dgm:spPr/>
      <dgm:t>
        <a:bodyPr/>
        <a:lstStyle/>
        <a:p>
          <a:endParaRPr lang="en-US"/>
        </a:p>
      </dgm:t>
    </dgm:pt>
    <dgm:pt modelId="{843F30C3-FC73-9E46-91D4-0CA4FCE49D2D}" type="pres">
      <dgm:prSet presAssocID="{8DC317DE-AB2B-E345-9A79-7F83BDA1E05F}" presName="connectorText" presStyleLbl="sibTrans2D1" presStyleIdx="0" presStyleCnt="12"/>
      <dgm:spPr/>
      <dgm:t>
        <a:bodyPr/>
        <a:lstStyle/>
        <a:p>
          <a:endParaRPr lang="en-US"/>
        </a:p>
      </dgm:t>
    </dgm:pt>
    <dgm:pt modelId="{717005D3-50D2-1541-AC16-516431AFBC64}" type="pres">
      <dgm:prSet presAssocID="{8C74C097-BA86-1D43-9894-2FE08FE2BE17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54CDD-40D3-B245-A851-D029748591CB}" type="pres">
      <dgm:prSet presAssocID="{6A3CFC17-E42D-5E47-9303-0C314D0D1B5C}" presName="parTrans" presStyleLbl="sibTrans2D1" presStyleIdx="1" presStyleCnt="12"/>
      <dgm:spPr/>
      <dgm:t>
        <a:bodyPr/>
        <a:lstStyle/>
        <a:p>
          <a:endParaRPr lang="en-US"/>
        </a:p>
      </dgm:t>
    </dgm:pt>
    <dgm:pt modelId="{ACB235AA-BD5D-514D-B197-829277231BF2}" type="pres">
      <dgm:prSet presAssocID="{6A3CFC17-E42D-5E47-9303-0C314D0D1B5C}" presName="connectorText" presStyleLbl="sibTrans2D1" presStyleIdx="1" presStyleCnt="12"/>
      <dgm:spPr/>
      <dgm:t>
        <a:bodyPr/>
        <a:lstStyle/>
        <a:p>
          <a:endParaRPr lang="en-US"/>
        </a:p>
      </dgm:t>
    </dgm:pt>
    <dgm:pt modelId="{DAF24FED-D2BD-0547-9C8F-B63B1630165A}" type="pres">
      <dgm:prSet presAssocID="{2D5A2962-8DD0-FF45-AEB0-5A48250117AD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69758-0DC4-A145-B49D-43E13ABD6F2B}" type="pres">
      <dgm:prSet presAssocID="{21312A40-D80C-8044-8E67-B41F6AFC13BC}" presName="parTrans" presStyleLbl="sibTrans2D1" presStyleIdx="2" presStyleCnt="12"/>
      <dgm:spPr/>
      <dgm:t>
        <a:bodyPr/>
        <a:lstStyle/>
        <a:p>
          <a:endParaRPr lang="en-US"/>
        </a:p>
      </dgm:t>
    </dgm:pt>
    <dgm:pt modelId="{2D77BF63-A883-E044-B092-D2C66B07BC2D}" type="pres">
      <dgm:prSet presAssocID="{21312A40-D80C-8044-8E67-B41F6AFC13BC}" presName="connectorText" presStyleLbl="sibTrans2D1" presStyleIdx="2" presStyleCnt="12"/>
      <dgm:spPr/>
      <dgm:t>
        <a:bodyPr/>
        <a:lstStyle/>
        <a:p>
          <a:endParaRPr lang="en-US"/>
        </a:p>
      </dgm:t>
    </dgm:pt>
    <dgm:pt modelId="{11BBDF35-4DB1-8540-99E2-B63249E97461}" type="pres">
      <dgm:prSet presAssocID="{935771F7-935C-5F47-918E-09EFCA94287B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C4FB5-C29C-1442-A122-39AE8101340C}" type="pres">
      <dgm:prSet presAssocID="{F9DAF416-E937-154E-969E-A92EE17B3BCD}" presName="parTrans" presStyleLbl="sibTrans2D1" presStyleIdx="3" presStyleCnt="12"/>
      <dgm:spPr/>
      <dgm:t>
        <a:bodyPr/>
        <a:lstStyle/>
        <a:p>
          <a:endParaRPr lang="en-US"/>
        </a:p>
      </dgm:t>
    </dgm:pt>
    <dgm:pt modelId="{7AC2D21C-F4DA-E845-AC81-81343160E42B}" type="pres">
      <dgm:prSet presAssocID="{F9DAF416-E937-154E-969E-A92EE17B3BCD}" presName="connectorText" presStyleLbl="sibTrans2D1" presStyleIdx="3" presStyleCnt="12"/>
      <dgm:spPr/>
      <dgm:t>
        <a:bodyPr/>
        <a:lstStyle/>
        <a:p>
          <a:endParaRPr lang="en-US"/>
        </a:p>
      </dgm:t>
    </dgm:pt>
    <dgm:pt modelId="{E0E7919D-258E-C445-981E-2B812F5A8641}" type="pres">
      <dgm:prSet presAssocID="{23D5550F-2F60-9448-90E1-7ACACD6EFC77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534D2-2AC5-C740-A4C5-D9A1BA0629DE}" type="pres">
      <dgm:prSet presAssocID="{38365336-9FC3-7B4B-BAEF-2B5812A5401C}" presName="parTrans" presStyleLbl="sibTrans2D1" presStyleIdx="4" presStyleCnt="12"/>
      <dgm:spPr/>
      <dgm:t>
        <a:bodyPr/>
        <a:lstStyle/>
        <a:p>
          <a:endParaRPr lang="en-US"/>
        </a:p>
      </dgm:t>
    </dgm:pt>
    <dgm:pt modelId="{D85BD3A6-8829-444C-AFFF-259952B22D3A}" type="pres">
      <dgm:prSet presAssocID="{38365336-9FC3-7B4B-BAEF-2B5812A5401C}" presName="connectorText" presStyleLbl="sibTrans2D1" presStyleIdx="4" presStyleCnt="12"/>
      <dgm:spPr/>
      <dgm:t>
        <a:bodyPr/>
        <a:lstStyle/>
        <a:p>
          <a:endParaRPr lang="en-US"/>
        </a:p>
      </dgm:t>
    </dgm:pt>
    <dgm:pt modelId="{DB787B83-511B-9244-85B6-DE5D1B479BE4}" type="pres">
      <dgm:prSet presAssocID="{33905450-AF09-A542-A27C-D777B5F2EAD1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E71DB7-2828-6747-94E2-8B80977CA8BC}" type="pres">
      <dgm:prSet presAssocID="{6649B523-B482-104C-A9BF-886CA64CFCEA}" presName="parTrans" presStyleLbl="sibTrans2D1" presStyleIdx="5" presStyleCnt="12"/>
      <dgm:spPr/>
      <dgm:t>
        <a:bodyPr/>
        <a:lstStyle/>
        <a:p>
          <a:endParaRPr lang="en-US"/>
        </a:p>
      </dgm:t>
    </dgm:pt>
    <dgm:pt modelId="{B673E881-5B46-CB41-A10C-1B19B763C75F}" type="pres">
      <dgm:prSet presAssocID="{6649B523-B482-104C-A9BF-886CA64CFCEA}" presName="connectorText" presStyleLbl="sibTrans2D1" presStyleIdx="5" presStyleCnt="12"/>
      <dgm:spPr/>
      <dgm:t>
        <a:bodyPr/>
        <a:lstStyle/>
        <a:p>
          <a:endParaRPr lang="en-US"/>
        </a:p>
      </dgm:t>
    </dgm:pt>
    <dgm:pt modelId="{D6848125-ACD6-1043-BFCA-33939C54E487}" type="pres">
      <dgm:prSet presAssocID="{CA975DF0-38DA-4243-9130-B98185408969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149A8-047F-3845-B87D-8A5F3DAEE237}" type="pres">
      <dgm:prSet presAssocID="{4178B031-DE9B-F24C-B988-9C81B3FCE492}" presName="parTrans" presStyleLbl="sibTrans2D1" presStyleIdx="6" presStyleCnt="12"/>
      <dgm:spPr/>
      <dgm:t>
        <a:bodyPr/>
        <a:lstStyle/>
        <a:p>
          <a:endParaRPr lang="en-US"/>
        </a:p>
      </dgm:t>
    </dgm:pt>
    <dgm:pt modelId="{1EE77AA6-AF3D-604E-BE39-3E02C07D4BC6}" type="pres">
      <dgm:prSet presAssocID="{4178B031-DE9B-F24C-B988-9C81B3FCE492}" presName="connectorText" presStyleLbl="sibTrans2D1" presStyleIdx="6" presStyleCnt="12"/>
      <dgm:spPr/>
      <dgm:t>
        <a:bodyPr/>
        <a:lstStyle/>
        <a:p>
          <a:endParaRPr lang="en-US"/>
        </a:p>
      </dgm:t>
    </dgm:pt>
    <dgm:pt modelId="{D50209D0-1781-2F46-B52D-B22D6D38A96F}" type="pres">
      <dgm:prSet presAssocID="{153E3803-C8AF-EF42-921C-20B8A6DAA1F8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ECF2B0-EACC-2546-999D-082DC82BCF42}" type="pres">
      <dgm:prSet presAssocID="{5AB6617C-A485-3F4D-A51C-865D028B2317}" presName="parTrans" presStyleLbl="sibTrans2D1" presStyleIdx="7" presStyleCnt="12"/>
      <dgm:spPr/>
      <dgm:t>
        <a:bodyPr/>
        <a:lstStyle/>
        <a:p>
          <a:endParaRPr lang="en-US"/>
        </a:p>
      </dgm:t>
    </dgm:pt>
    <dgm:pt modelId="{1023D2DF-C14C-3149-87FF-9A88E82DA750}" type="pres">
      <dgm:prSet presAssocID="{5AB6617C-A485-3F4D-A51C-865D028B2317}" presName="connectorText" presStyleLbl="sibTrans2D1" presStyleIdx="7" presStyleCnt="12"/>
      <dgm:spPr/>
      <dgm:t>
        <a:bodyPr/>
        <a:lstStyle/>
        <a:p>
          <a:endParaRPr lang="en-US"/>
        </a:p>
      </dgm:t>
    </dgm:pt>
    <dgm:pt modelId="{FEF4B9C1-EE4F-4445-AB97-A3D89B7131E1}" type="pres">
      <dgm:prSet presAssocID="{814924EF-2B3C-C54D-9161-D34A67658EE3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3996F-96FD-454E-A374-F95DBEE47F7B}" type="pres">
      <dgm:prSet presAssocID="{7D4CEE8D-F0A8-DD44-B8A2-D5D1F96B3D21}" presName="parTrans" presStyleLbl="sibTrans2D1" presStyleIdx="8" presStyleCnt="12"/>
      <dgm:spPr/>
      <dgm:t>
        <a:bodyPr/>
        <a:lstStyle/>
        <a:p>
          <a:endParaRPr lang="en-US"/>
        </a:p>
      </dgm:t>
    </dgm:pt>
    <dgm:pt modelId="{9D91628A-4B95-1E43-9CBB-91599730FF79}" type="pres">
      <dgm:prSet presAssocID="{7D4CEE8D-F0A8-DD44-B8A2-D5D1F96B3D21}" presName="connectorText" presStyleLbl="sibTrans2D1" presStyleIdx="8" presStyleCnt="12"/>
      <dgm:spPr/>
      <dgm:t>
        <a:bodyPr/>
        <a:lstStyle/>
        <a:p>
          <a:endParaRPr lang="en-US"/>
        </a:p>
      </dgm:t>
    </dgm:pt>
    <dgm:pt modelId="{CF5C5ED2-39AB-064A-BFC8-4DCB78352479}" type="pres">
      <dgm:prSet presAssocID="{0AE19DFA-2521-1A49-AC0D-451C212FA7B9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440EB-863A-824E-8D9C-849C2D5B7C51}" type="pres">
      <dgm:prSet presAssocID="{FE16583B-D6AB-A64F-990E-2EB70F4AA5D4}" presName="parTrans" presStyleLbl="sibTrans2D1" presStyleIdx="9" presStyleCnt="12"/>
      <dgm:spPr/>
      <dgm:t>
        <a:bodyPr/>
        <a:lstStyle/>
        <a:p>
          <a:endParaRPr lang="en-US"/>
        </a:p>
      </dgm:t>
    </dgm:pt>
    <dgm:pt modelId="{1F36FDC0-79F3-E543-9B2B-17DA772A7165}" type="pres">
      <dgm:prSet presAssocID="{FE16583B-D6AB-A64F-990E-2EB70F4AA5D4}" presName="connectorText" presStyleLbl="sibTrans2D1" presStyleIdx="9" presStyleCnt="12"/>
      <dgm:spPr/>
      <dgm:t>
        <a:bodyPr/>
        <a:lstStyle/>
        <a:p>
          <a:endParaRPr lang="en-US"/>
        </a:p>
      </dgm:t>
    </dgm:pt>
    <dgm:pt modelId="{57524E86-8354-8744-AF31-EC301F6E3777}" type="pres">
      <dgm:prSet presAssocID="{2ECD6610-765D-2C44-B710-D37C90524591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C42CA4-91A9-7347-B31F-B1231CCA6BBD}" type="pres">
      <dgm:prSet presAssocID="{570BF494-097B-5247-B0C9-FC875C2936AF}" presName="parTrans" presStyleLbl="sibTrans2D1" presStyleIdx="10" presStyleCnt="12"/>
      <dgm:spPr/>
      <dgm:t>
        <a:bodyPr/>
        <a:lstStyle/>
        <a:p>
          <a:endParaRPr lang="en-US"/>
        </a:p>
      </dgm:t>
    </dgm:pt>
    <dgm:pt modelId="{52CC9440-BE19-364D-B2B5-43F8F6BC5160}" type="pres">
      <dgm:prSet presAssocID="{570BF494-097B-5247-B0C9-FC875C2936AF}" presName="connectorText" presStyleLbl="sibTrans2D1" presStyleIdx="10" presStyleCnt="12"/>
      <dgm:spPr/>
      <dgm:t>
        <a:bodyPr/>
        <a:lstStyle/>
        <a:p>
          <a:endParaRPr lang="en-US"/>
        </a:p>
      </dgm:t>
    </dgm:pt>
    <dgm:pt modelId="{8BF2175F-1B40-924A-8F22-326A22138D92}" type="pres">
      <dgm:prSet presAssocID="{4F71F9E1-9E89-C140-B559-A50E9FEA2DC4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45649-A5DB-A14C-88F1-CDA9FE1658A7}" type="pres">
      <dgm:prSet presAssocID="{7CF00BEA-1D73-194E-B58F-38EC2E156B0E}" presName="parTrans" presStyleLbl="sibTrans2D1" presStyleIdx="11" presStyleCnt="12"/>
      <dgm:spPr/>
      <dgm:t>
        <a:bodyPr/>
        <a:lstStyle/>
        <a:p>
          <a:endParaRPr lang="en-US"/>
        </a:p>
      </dgm:t>
    </dgm:pt>
    <dgm:pt modelId="{2684E189-8A45-D345-94F4-E344C3575E99}" type="pres">
      <dgm:prSet presAssocID="{7CF00BEA-1D73-194E-B58F-38EC2E156B0E}" presName="connectorText" presStyleLbl="sibTrans2D1" presStyleIdx="11" presStyleCnt="12"/>
      <dgm:spPr/>
      <dgm:t>
        <a:bodyPr/>
        <a:lstStyle/>
        <a:p>
          <a:endParaRPr lang="en-US"/>
        </a:p>
      </dgm:t>
    </dgm:pt>
    <dgm:pt modelId="{0D00A216-3C50-AF4B-AAF7-836C7E232DD7}" type="pres">
      <dgm:prSet presAssocID="{7025C0AB-A30B-904F-A8D0-8AE1FAA5CCF2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1A1DE2-A3A6-A247-AEE3-0FE8435C9C3B}" type="presOf" srcId="{2ECD6610-765D-2C44-B710-D37C90524591}" destId="{57524E86-8354-8744-AF31-EC301F6E3777}" srcOrd="0" destOrd="0" presId="urn:microsoft.com/office/officeart/2005/8/layout/radial5"/>
    <dgm:cxn modelId="{A905DED5-30B3-6248-8E3A-B2FDF16CC8B9}" srcId="{EDACE16C-587F-7E42-8213-692E3FA9CA87}" destId="{4F71F9E1-9E89-C140-B559-A50E9FEA2DC4}" srcOrd="10" destOrd="0" parTransId="{570BF494-097B-5247-B0C9-FC875C2936AF}" sibTransId="{F02F4BED-9FA5-C746-82B9-3C3AF447505F}"/>
    <dgm:cxn modelId="{090F616C-565E-734B-B571-F2E87E3CCD45}" type="presOf" srcId="{38365336-9FC3-7B4B-BAEF-2B5812A5401C}" destId="{D85BD3A6-8829-444C-AFFF-259952B22D3A}" srcOrd="1" destOrd="0" presId="urn:microsoft.com/office/officeart/2005/8/layout/radial5"/>
    <dgm:cxn modelId="{823420BF-7EC2-8F45-B222-0497E62A259B}" type="presOf" srcId="{570BF494-097B-5247-B0C9-FC875C2936AF}" destId="{63C42CA4-91A9-7347-B31F-B1231CCA6BBD}" srcOrd="0" destOrd="0" presId="urn:microsoft.com/office/officeart/2005/8/layout/radial5"/>
    <dgm:cxn modelId="{91FCB350-FE40-194D-8784-65A83045BCBF}" srcId="{EDACE16C-587F-7E42-8213-692E3FA9CA87}" destId="{7025C0AB-A30B-904F-A8D0-8AE1FAA5CCF2}" srcOrd="11" destOrd="0" parTransId="{7CF00BEA-1D73-194E-B58F-38EC2E156B0E}" sibTransId="{05A0F888-E1E3-794E-B11B-70DDDF2184D3}"/>
    <dgm:cxn modelId="{6526BDD1-3C07-3C4D-8DEB-59B570F17405}" type="presOf" srcId="{38365336-9FC3-7B4B-BAEF-2B5812A5401C}" destId="{84F534D2-2AC5-C740-A4C5-D9A1BA0629DE}" srcOrd="0" destOrd="0" presId="urn:microsoft.com/office/officeart/2005/8/layout/radial5"/>
    <dgm:cxn modelId="{120DCC28-6D6C-9B46-A006-A33C1BB80675}" type="presOf" srcId="{6A3CFC17-E42D-5E47-9303-0C314D0D1B5C}" destId="{06F54CDD-40D3-B245-A851-D029748591CB}" srcOrd="0" destOrd="0" presId="urn:microsoft.com/office/officeart/2005/8/layout/radial5"/>
    <dgm:cxn modelId="{00C359A2-6397-2A4C-8781-17A064DE1513}" srcId="{EDACE16C-587F-7E42-8213-692E3FA9CA87}" destId="{2D5A2962-8DD0-FF45-AEB0-5A48250117AD}" srcOrd="1" destOrd="0" parTransId="{6A3CFC17-E42D-5E47-9303-0C314D0D1B5C}" sibTransId="{34506DFC-0258-A345-934D-3F8ADEC1B72F}"/>
    <dgm:cxn modelId="{8B4E9D3B-7E6C-CA4E-9D14-ABFA96A42761}" srcId="{EDACE16C-587F-7E42-8213-692E3FA9CA87}" destId="{814924EF-2B3C-C54D-9161-D34A67658EE3}" srcOrd="7" destOrd="0" parTransId="{5AB6617C-A485-3F4D-A51C-865D028B2317}" sibTransId="{58959C78-E6D1-7049-80AC-32C6959EFB89}"/>
    <dgm:cxn modelId="{827EA050-E642-D84E-9482-136A5BAE9350}" type="presOf" srcId="{0AE19DFA-2521-1A49-AC0D-451C212FA7B9}" destId="{CF5C5ED2-39AB-064A-BFC8-4DCB78352479}" srcOrd="0" destOrd="0" presId="urn:microsoft.com/office/officeart/2005/8/layout/radial5"/>
    <dgm:cxn modelId="{D86BA760-C01E-3B4F-8B0C-816D26689CF5}" type="presOf" srcId="{21312A40-D80C-8044-8E67-B41F6AFC13BC}" destId="{85B69758-0DC4-A145-B49D-43E13ABD6F2B}" srcOrd="0" destOrd="0" presId="urn:microsoft.com/office/officeart/2005/8/layout/radial5"/>
    <dgm:cxn modelId="{8343BB2F-2041-2148-8CFA-CB80E881FB48}" type="presOf" srcId="{153E3803-C8AF-EF42-921C-20B8A6DAA1F8}" destId="{D50209D0-1781-2F46-B52D-B22D6D38A96F}" srcOrd="0" destOrd="0" presId="urn:microsoft.com/office/officeart/2005/8/layout/radial5"/>
    <dgm:cxn modelId="{D52227C7-E2F3-A24B-B76F-850568192D3C}" type="presOf" srcId="{33905450-AF09-A542-A27C-D777B5F2EAD1}" destId="{DB787B83-511B-9244-85B6-DE5D1B479BE4}" srcOrd="0" destOrd="0" presId="urn:microsoft.com/office/officeart/2005/8/layout/radial5"/>
    <dgm:cxn modelId="{6D17D548-1BCF-EC4B-9246-108AC0C6EC8C}" type="presOf" srcId="{7025C0AB-A30B-904F-A8D0-8AE1FAA5CCF2}" destId="{0D00A216-3C50-AF4B-AAF7-836C7E232DD7}" srcOrd="0" destOrd="0" presId="urn:microsoft.com/office/officeart/2005/8/layout/radial5"/>
    <dgm:cxn modelId="{605A00DE-6F71-ED47-B6D8-08BD7004FE28}" type="presOf" srcId="{7D4CEE8D-F0A8-DD44-B8A2-D5D1F96B3D21}" destId="{9D91628A-4B95-1E43-9CBB-91599730FF79}" srcOrd="1" destOrd="0" presId="urn:microsoft.com/office/officeart/2005/8/layout/radial5"/>
    <dgm:cxn modelId="{15CF09A3-3B75-3544-A4D7-530DA3A4B3F7}" type="presOf" srcId="{935771F7-935C-5F47-918E-09EFCA94287B}" destId="{11BBDF35-4DB1-8540-99E2-B63249E97461}" srcOrd="0" destOrd="0" presId="urn:microsoft.com/office/officeart/2005/8/layout/radial5"/>
    <dgm:cxn modelId="{6B34CBFD-0E36-0341-A18B-C1E1214B96DA}" type="presOf" srcId="{5AB6617C-A485-3F4D-A51C-865D028B2317}" destId="{08ECF2B0-EACC-2546-999D-082DC82BCF42}" srcOrd="0" destOrd="0" presId="urn:microsoft.com/office/officeart/2005/8/layout/radial5"/>
    <dgm:cxn modelId="{9571C556-5488-DD45-9A92-5955F0DB34C5}" type="presOf" srcId="{7CF00BEA-1D73-194E-B58F-38EC2E156B0E}" destId="{2684E189-8A45-D345-94F4-E344C3575E99}" srcOrd="1" destOrd="0" presId="urn:microsoft.com/office/officeart/2005/8/layout/radial5"/>
    <dgm:cxn modelId="{CDF8B319-B29F-F648-A943-AB685E53779C}" type="presOf" srcId="{21312A40-D80C-8044-8E67-B41F6AFC13BC}" destId="{2D77BF63-A883-E044-B092-D2C66B07BC2D}" srcOrd="1" destOrd="0" presId="urn:microsoft.com/office/officeart/2005/8/layout/radial5"/>
    <dgm:cxn modelId="{03D24350-FB54-7B4E-83E6-7D8136F34364}" type="presOf" srcId="{5AB6617C-A485-3F4D-A51C-865D028B2317}" destId="{1023D2DF-C14C-3149-87FF-9A88E82DA750}" srcOrd="1" destOrd="0" presId="urn:microsoft.com/office/officeart/2005/8/layout/radial5"/>
    <dgm:cxn modelId="{DFA1B9C2-5506-E349-88A6-DF9C1A3C918B}" type="presOf" srcId="{8C74C097-BA86-1D43-9894-2FE08FE2BE17}" destId="{717005D3-50D2-1541-AC16-516431AFBC64}" srcOrd="0" destOrd="0" presId="urn:microsoft.com/office/officeart/2005/8/layout/radial5"/>
    <dgm:cxn modelId="{1CFFE6B1-7A6B-674E-AD3F-9086FB950C96}" type="presOf" srcId="{FE16583B-D6AB-A64F-990E-2EB70F4AA5D4}" destId="{6EC440EB-863A-824E-8D9C-849C2D5B7C51}" srcOrd="0" destOrd="0" presId="urn:microsoft.com/office/officeart/2005/8/layout/radial5"/>
    <dgm:cxn modelId="{6E08548A-0FD6-8943-A4A6-51AC9C633A63}" srcId="{EDACE16C-587F-7E42-8213-692E3FA9CA87}" destId="{2ECD6610-765D-2C44-B710-D37C90524591}" srcOrd="9" destOrd="0" parTransId="{FE16583B-D6AB-A64F-990E-2EB70F4AA5D4}" sibTransId="{FEB270F6-A7EE-3745-937D-7CD08D3FBEC6}"/>
    <dgm:cxn modelId="{C87FB1D2-35BB-1648-B429-B89F5273E925}" srcId="{1BB8C325-3620-AE44-9A32-F397D1392DA2}" destId="{EDACE16C-587F-7E42-8213-692E3FA9CA87}" srcOrd="0" destOrd="0" parTransId="{7D865BCC-3CDD-484B-B845-1441AD5841D8}" sibTransId="{DA8851DA-6F1C-904B-979C-F4B81CE3ED73}"/>
    <dgm:cxn modelId="{EFFAE76A-9E71-AE41-8109-3EDFA12253BB}" type="presOf" srcId="{6649B523-B482-104C-A9BF-886CA64CFCEA}" destId="{B673E881-5B46-CB41-A10C-1B19B763C75F}" srcOrd="1" destOrd="0" presId="urn:microsoft.com/office/officeart/2005/8/layout/radial5"/>
    <dgm:cxn modelId="{5A3DA282-09AD-0F41-98D0-71EADA47C024}" srcId="{EDACE16C-587F-7E42-8213-692E3FA9CA87}" destId="{935771F7-935C-5F47-918E-09EFCA94287B}" srcOrd="2" destOrd="0" parTransId="{21312A40-D80C-8044-8E67-B41F6AFC13BC}" sibTransId="{6095B8EC-3FF8-5140-948A-2389E7CB194C}"/>
    <dgm:cxn modelId="{364837B3-F9A2-4B40-AA53-214639D44944}" type="presOf" srcId="{FE16583B-D6AB-A64F-990E-2EB70F4AA5D4}" destId="{1F36FDC0-79F3-E543-9B2B-17DA772A7165}" srcOrd="1" destOrd="0" presId="urn:microsoft.com/office/officeart/2005/8/layout/radial5"/>
    <dgm:cxn modelId="{CD41B3F7-6967-8C4B-81B5-53FF8107954E}" srcId="{EDACE16C-587F-7E42-8213-692E3FA9CA87}" destId="{23D5550F-2F60-9448-90E1-7ACACD6EFC77}" srcOrd="3" destOrd="0" parTransId="{F9DAF416-E937-154E-969E-A92EE17B3BCD}" sibTransId="{2F902FF1-0C96-4A47-BE3B-79ADD07A2560}"/>
    <dgm:cxn modelId="{4CAFFB45-F427-5F4D-992B-43619FB70544}" type="presOf" srcId="{4178B031-DE9B-F24C-B988-9C81B3FCE492}" destId="{0A8149A8-047F-3845-B87D-8A5F3DAEE237}" srcOrd="0" destOrd="0" presId="urn:microsoft.com/office/officeart/2005/8/layout/radial5"/>
    <dgm:cxn modelId="{2C712062-D661-384E-A464-AFE63B764344}" type="presOf" srcId="{F9DAF416-E937-154E-969E-A92EE17B3BCD}" destId="{7AC2D21C-F4DA-E845-AC81-81343160E42B}" srcOrd="1" destOrd="0" presId="urn:microsoft.com/office/officeart/2005/8/layout/radial5"/>
    <dgm:cxn modelId="{5AC12DD9-CA73-B647-BCF3-CAC3B693FA3B}" type="presOf" srcId="{6A3CFC17-E42D-5E47-9303-0C314D0D1B5C}" destId="{ACB235AA-BD5D-514D-B197-829277231BF2}" srcOrd="1" destOrd="0" presId="urn:microsoft.com/office/officeart/2005/8/layout/radial5"/>
    <dgm:cxn modelId="{49ACB848-A7C1-0340-8C5C-5A32B8EA18F8}" type="presOf" srcId="{23D5550F-2F60-9448-90E1-7ACACD6EFC77}" destId="{E0E7919D-258E-C445-981E-2B812F5A8641}" srcOrd="0" destOrd="0" presId="urn:microsoft.com/office/officeart/2005/8/layout/radial5"/>
    <dgm:cxn modelId="{1AF030FA-F5C6-E44C-BAC7-8D24BA07D4A5}" type="presOf" srcId="{814924EF-2B3C-C54D-9161-D34A67658EE3}" destId="{FEF4B9C1-EE4F-4445-AB97-A3D89B7131E1}" srcOrd="0" destOrd="0" presId="urn:microsoft.com/office/officeart/2005/8/layout/radial5"/>
    <dgm:cxn modelId="{6A8DEDFE-D7E8-2142-BD35-7F751BE290E0}" type="presOf" srcId="{570BF494-097B-5247-B0C9-FC875C2936AF}" destId="{52CC9440-BE19-364D-B2B5-43F8F6BC5160}" srcOrd="1" destOrd="0" presId="urn:microsoft.com/office/officeart/2005/8/layout/radial5"/>
    <dgm:cxn modelId="{3DBD6D5B-D545-4E4A-81E1-9A4C2DDDED7C}" type="presOf" srcId="{4178B031-DE9B-F24C-B988-9C81B3FCE492}" destId="{1EE77AA6-AF3D-604E-BE39-3E02C07D4BC6}" srcOrd="1" destOrd="0" presId="urn:microsoft.com/office/officeart/2005/8/layout/radial5"/>
    <dgm:cxn modelId="{1A9AD1D8-CAFB-6445-966A-7761F25656B2}" type="presOf" srcId="{4F71F9E1-9E89-C140-B559-A50E9FEA2DC4}" destId="{8BF2175F-1B40-924A-8F22-326A22138D92}" srcOrd="0" destOrd="0" presId="urn:microsoft.com/office/officeart/2005/8/layout/radial5"/>
    <dgm:cxn modelId="{278705D5-F463-DB4B-A6DD-E34A22548D48}" type="presOf" srcId="{8DC317DE-AB2B-E345-9A79-7F83BDA1E05F}" destId="{843F30C3-FC73-9E46-91D4-0CA4FCE49D2D}" srcOrd="1" destOrd="0" presId="urn:microsoft.com/office/officeart/2005/8/layout/radial5"/>
    <dgm:cxn modelId="{4CB8D0F5-0B9C-5E49-93ED-BBC1081E9571}" srcId="{EDACE16C-587F-7E42-8213-692E3FA9CA87}" destId="{33905450-AF09-A542-A27C-D777B5F2EAD1}" srcOrd="4" destOrd="0" parTransId="{38365336-9FC3-7B4B-BAEF-2B5812A5401C}" sibTransId="{F2FBEEFC-1194-9B4E-B6DD-7824BCE94129}"/>
    <dgm:cxn modelId="{90FBF0EC-5AD7-0148-82F7-8FE8DD77A4FB}" type="presOf" srcId="{F9DAF416-E937-154E-969E-A92EE17B3BCD}" destId="{13CC4FB5-C29C-1442-A122-39AE8101340C}" srcOrd="0" destOrd="0" presId="urn:microsoft.com/office/officeart/2005/8/layout/radial5"/>
    <dgm:cxn modelId="{14F0B916-F2C5-384D-8A1F-B41898756342}" type="presOf" srcId="{1BB8C325-3620-AE44-9A32-F397D1392DA2}" destId="{A3C53F65-CC70-C64A-B7ED-A4DCC0463D56}" srcOrd="0" destOrd="0" presId="urn:microsoft.com/office/officeart/2005/8/layout/radial5"/>
    <dgm:cxn modelId="{D090C41B-DB16-5141-8326-5C555E331836}" type="presOf" srcId="{7D4CEE8D-F0A8-DD44-B8A2-D5D1F96B3D21}" destId="{A293996F-96FD-454E-A374-F95DBEE47F7B}" srcOrd="0" destOrd="0" presId="urn:microsoft.com/office/officeart/2005/8/layout/radial5"/>
    <dgm:cxn modelId="{429AF67C-1322-BD48-A5E2-EFFC49448B2D}" type="presOf" srcId="{EDACE16C-587F-7E42-8213-692E3FA9CA87}" destId="{799F914C-5921-D34D-9D7C-853B212310DD}" srcOrd="0" destOrd="0" presId="urn:microsoft.com/office/officeart/2005/8/layout/radial5"/>
    <dgm:cxn modelId="{2EA6B0DF-E497-4B4A-A607-9EB995C978C0}" type="presOf" srcId="{CA975DF0-38DA-4243-9130-B98185408969}" destId="{D6848125-ACD6-1043-BFCA-33939C54E487}" srcOrd="0" destOrd="0" presId="urn:microsoft.com/office/officeart/2005/8/layout/radial5"/>
    <dgm:cxn modelId="{45925509-8824-6A47-94C2-FC011402BA29}" srcId="{EDACE16C-587F-7E42-8213-692E3FA9CA87}" destId="{0AE19DFA-2521-1A49-AC0D-451C212FA7B9}" srcOrd="8" destOrd="0" parTransId="{7D4CEE8D-F0A8-DD44-B8A2-D5D1F96B3D21}" sibTransId="{387F1F69-2A8D-D04C-9E58-E9BABDE1C2BE}"/>
    <dgm:cxn modelId="{6F8EB49F-979A-2D4D-AA80-61CEBB278B22}" srcId="{EDACE16C-587F-7E42-8213-692E3FA9CA87}" destId="{8C74C097-BA86-1D43-9894-2FE08FE2BE17}" srcOrd="0" destOrd="0" parTransId="{8DC317DE-AB2B-E345-9A79-7F83BDA1E05F}" sibTransId="{886897C7-CC58-734A-A04A-750D738C872B}"/>
    <dgm:cxn modelId="{900CDFF1-0BE9-2644-830B-721385331099}" srcId="{EDACE16C-587F-7E42-8213-692E3FA9CA87}" destId="{153E3803-C8AF-EF42-921C-20B8A6DAA1F8}" srcOrd="6" destOrd="0" parTransId="{4178B031-DE9B-F24C-B988-9C81B3FCE492}" sibTransId="{0BADA37C-25C4-5B42-AF13-84917D6D41B8}"/>
    <dgm:cxn modelId="{F794465E-A7AB-E74A-9B61-1463F30603AF}" type="presOf" srcId="{2D5A2962-8DD0-FF45-AEB0-5A48250117AD}" destId="{DAF24FED-D2BD-0547-9C8F-B63B1630165A}" srcOrd="0" destOrd="0" presId="urn:microsoft.com/office/officeart/2005/8/layout/radial5"/>
    <dgm:cxn modelId="{7554C7C6-BCC9-A942-89A5-A6E9145A91E6}" type="presOf" srcId="{6649B523-B482-104C-A9BF-886CA64CFCEA}" destId="{DAE71DB7-2828-6747-94E2-8B80977CA8BC}" srcOrd="0" destOrd="0" presId="urn:microsoft.com/office/officeart/2005/8/layout/radial5"/>
    <dgm:cxn modelId="{6B1FB9F4-9BFD-5D42-90E9-9E10B1472C5A}" type="presOf" srcId="{8DC317DE-AB2B-E345-9A79-7F83BDA1E05F}" destId="{EE5C7E44-39BB-B445-99DC-D2F012B76AD8}" srcOrd="0" destOrd="0" presId="urn:microsoft.com/office/officeart/2005/8/layout/radial5"/>
    <dgm:cxn modelId="{ECD21AB1-B754-3D43-8688-DAA0EA23C423}" type="presOf" srcId="{7CF00BEA-1D73-194E-B58F-38EC2E156B0E}" destId="{E0445649-A5DB-A14C-88F1-CDA9FE1658A7}" srcOrd="0" destOrd="0" presId="urn:microsoft.com/office/officeart/2005/8/layout/radial5"/>
    <dgm:cxn modelId="{A3E6FF0A-E3C5-214C-AD1E-0B3BAA5D357F}" srcId="{EDACE16C-587F-7E42-8213-692E3FA9CA87}" destId="{CA975DF0-38DA-4243-9130-B98185408969}" srcOrd="5" destOrd="0" parTransId="{6649B523-B482-104C-A9BF-886CA64CFCEA}" sibTransId="{3F8DBA87-38AD-C942-B950-2D2140A4C0D7}"/>
    <dgm:cxn modelId="{479290BC-3BE1-7B4A-BA3A-439704285223}" type="presParOf" srcId="{A3C53F65-CC70-C64A-B7ED-A4DCC0463D56}" destId="{799F914C-5921-D34D-9D7C-853B212310DD}" srcOrd="0" destOrd="0" presId="urn:microsoft.com/office/officeart/2005/8/layout/radial5"/>
    <dgm:cxn modelId="{78FA52A7-9BCD-114C-BDEB-94562D84E2D9}" type="presParOf" srcId="{A3C53F65-CC70-C64A-B7ED-A4DCC0463D56}" destId="{EE5C7E44-39BB-B445-99DC-D2F012B76AD8}" srcOrd="1" destOrd="0" presId="urn:microsoft.com/office/officeart/2005/8/layout/radial5"/>
    <dgm:cxn modelId="{6B9BD7EC-8DEA-FB4E-8869-C8A353CF8ED6}" type="presParOf" srcId="{EE5C7E44-39BB-B445-99DC-D2F012B76AD8}" destId="{843F30C3-FC73-9E46-91D4-0CA4FCE49D2D}" srcOrd="0" destOrd="0" presId="urn:microsoft.com/office/officeart/2005/8/layout/radial5"/>
    <dgm:cxn modelId="{66DDEBDB-CBAF-7D42-915E-C98EB60D2590}" type="presParOf" srcId="{A3C53F65-CC70-C64A-B7ED-A4DCC0463D56}" destId="{717005D3-50D2-1541-AC16-516431AFBC64}" srcOrd="2" destOrd="0" presId="urn:microsoft.com/office/officeart/2005/8/layout/radial5"/>
    <dgm:cxn modelId="{B8A31875-5246-174C-98BD-D6052B5065ED}" type="presParOf" srcId="{A3C53F65-CC70-C64A-B7ED-A4DCC0463D56}" destId="{06F54CDD-40D3-B245-A851-D029748591CB}" srcOrd="3" destOrd="0" presId="urn:microsoft.com/office/officeart/2005/8/layout/radial5"/>
    <dgm:cxn modelId="{8A003C3D-099B-7C40-ACF7-A117CD705D29}" type="presParOf" srcId="{06F54CDD-40D3-B245-A851-D029748591CB}" destId="{ACB235AA-BD5D-514D-B197-829277231BF2}" srcOrd="0" destOrd="0" presId="urn:microsoft.com/office/officeart/2005/8/layout/radial5"/>
    <dgm:cxn modelId="{48BC8AED-A196-944B-B95F-6BD6E4A8D8E5}" type="presParOf" srcId="{A3C53F65-CC70-C64A-B7ED-A4DCC0463D56}" destId="{DAF24FED-D2BD-0547-9C8F-B63B1630165A}" srcOrd="4" destOrd="0" presId="urn:microsoft.com/office/officeart/2005/8/layout/radial5"/>
    <dgm:cxn modelId="{E588B09C-D5D8-4B42-88FA-833B41DCA169}" type="presParOf" srcId="{A3C53F65-CC70-C64A-B7ED-A4DCC0463D56}" destId="{85B69758-0DC4-A145-B49D-43E13ABD6F2B}" srcOrd="5" destOrd="0" presId="urn:microsoft.com/office/officeart/2005/8/layout/radial5"/>
    <dgm:cxn modelId="{349FC72C-4514-3C46-A510-6795BFD756AE}" type="presParOf" srcId="{85B69758-0DC4-A145-B49D-43E13ABD6F2B}" destId="{2D77BF63-A883-E044-B092-D2C66B07BC2D}" srcOrd="0" destOrd="0" presId="urn:microsoft.com/office/officeart/2005/8/layout/radial5"/>
    <dgm:cxn modelId="{0A33AC92-59BD-824F-8998-436AC1658C73}" type="presParOf" srcId="{A3C53F65-CC70-C64A-B7ED-A4DCC0463D56}" destId="{11BBDF35-4DB1-8540-99E2-B63249E97461}" srcOrd="6" destOrd="0" presId="urn:microsoft.com/office/officeart/2005/8/layout/radial5"/>
    <dgm:cxn modelId="{89783869-728B-7542-BE02-5D2CA5CB07D1}" type="presParOf" srcId="{A3C53F65-CC70-C64A-B7ED-A4DCC0463D56}" destId="{13CC4FB5-C29C-1442-A122-39AE8101340C}" srcOrd="7" destOrd="0" presId="urn:microsoft.com/office/officeart/2005/8/layout/radial5"/>
    <dgm:cxn modelId="{30922D24-8F55-C84E-91D2-F3A074C2ED88}" type="presParOf" srcId="{13CC4FB5-C29C-1442-A122-39AE8101340C}" destId="{7AC2D21C-F4DA-E845-AC81-81343160E42B}" srcOrd="0" destOrd="0" presId="urn:microsoft.com/office/officeart/2005/8/layout/radial5"/>
    <dgm:cxn modelId="{EC3F5BC4-2BA4-3C42-A855-31A07CA8D750}" type="presParOf" srcId="{A3C53F65-CC70-C64A-B7ED-A4DCC0463D56}" destId="{E0E7919D-258E-C445-981E-2B812F5A8641}" srcOrd="8" destOrd="0" presId="urn:microsoft.com/office/officeart/2005/8/layout/radial5"/>
    <dgm:cxn modelId="{B2020C67-A795-8B42-9E06-E599225FDD10}" type="presParOf" srcId="{A3C53F65-CC70-C64A-B7ED-A4DCC0463D56}" destId="{84F534D2-2AC5-C740-A4C5-D9A1BA0629DE}" srcOrd="9" destOrd="0" presId="urn:microsoft.com/office/officeart/2005/8/layout/radial5"/>
    <dgm:cxn modelId="{8C96FA41-5854-5B46-9638-9468E39C1684}" type="presParOf" srcId="{84F534D2-2AC5-C740-A4C5-D9A1BA0629DE}" destId="{D85BD3A6-8829-444C-AFFF-259952B22D3A}" srcOrd="0" destOrd="0" presId="urn:microsoft.com/office/officeart/2005/8/layout/radial5"/>
    <dgm:cxn modelId="{EB6E5980-86DA-2446-BB57-7B7154753E6E}" type="presParOf" srcId="{A3C53F65-CC70-C64A-B7ED-A4DCC0463D56}" destId="{DB787B83-511B-9244-85B6-DE5D1B479BE4}" srcOrd="10" destOrd="0" presId="urn:microsoft.com/office/officeart/2005/8/layout/radial5"/>
    <dgm:cxn modelId="{045B8B9D-D10E-C249-AF2D-DBEA81FC2287}" type="presParOf" srcId="{A3C53F65-CC70-C64A-B7ED-A4DCC0463D56}" destId="{DAE71DB7-2828-6747-94E2-8B80977CA8BC}" srcOrd="11" destOrd="0" presId="urn:microsoft.com/office/officeart/2005/8/layout/radial5"/>
    <dgm:cxn modelId="{95632A63-3396-9541-8B99-006E4EDDBBB3}" type="presParOf" srcId="{DAE71DB7-2828-6747-94E2-8B80977CA8BC}" destId="{B673E881-5B46-CB41-A10C-1B19B763C75F}" srcOrd="0" destOrd="0" presId="urn:microsoft.com/office/officeart/2005/8/layout/radial5"/>
    <dgm:cxn modelId="{5CA0806A-3533-2D45-A7B6-24E04CEE6DAC}" type="presParOf" srcId="{A3C53F65-CC70-C64A-B7ED-A4DCC0463D56}" destId="{D6848125-ACD6-1043-BFCA-33939C54E487}" srcOrd="12" destOrd="0" presId="urn:microsoft.com/office/officeart/2005/8/layout/radial5"/>
    <dgm:cxn modelId="{7BD391CB-0F02-544A-94E6-5FBA0A5AA5BF}" type="presParOf" srcId="{A3C53F65-CC70-C64A-B7ED-A4DCC0463D56}" destId="{0A8149A8-047F-3845-B87D-8A5F3DAEE237}" srcOrd="13" destOrd="0" presId="urn:microsoft.com/office/officeart/2005/8/layout/radial5"/>
    <dgm:cxn modelId="{D8B6CC7B-8458-E641-B30B-A1B2D43661EA}" type="presParOf" srcId="{0A8149A8-047F-3845-B87D-8A5F3DAEE237}" destId="{1EE77AA6-AF3D-604E-BE39-3E02C07D4BC6}" srcOrd="0" destOrd="0" presId="urn:microsoft.com/office/officeart/2005/8/layout/radial5"/>
    <dgm:cxn modelId="{ECDB0C0B-45BC-E34C-8A56-B28AA98FAA7D}" type="presParOf" srcId="{A3C53F65-CC70-C64A-B7ED-A4DCC0463D56}" destId="{D50209D0-1781-2F46-B52D-B22D6D38A96F}" srcOrd="14" destOrd="0" presId="urn:microsoft.com/office/officeart/2005/8/layout/radial5"/>
    <dgm:cxn modelId="{75821EF5-6994-C84B-BD6A-F3B7934F0356}" type="presParOf" srcId="{A3C53F65-CC70-C64A-B7ED-A4DCC0463D56}" destId="{08ECF2B0-EACC-2546-999D-082DC82BCF42}" srcOrd="15" destOrd="0" presId="urn:microsoft.com/office/officeart/2005/8/layout/radial5"/>
    <dgm:cxn modelId="{D7C60C0D-1879-E84B-927F-DC2042771D97}" type="presParOf" srcId="{08ECF2B0-EACC-2546-999D-082DC82BCF42}" destId="{1023D2DF-C14C-3149-87FF-9A88E82DA750}" srcOrd="0" destOrd="0" presId="urn:microsoft.com/office/officeart/2005/8/layout/radial5"/>
    <dgm:cxn modelId="{00C933B6-3075-B147-A6A2-B2D39DC50A32}" type="presParOf" srcId="{A3C53F65-CC70-C64A-B7ED-A4DCC0463D56}" destId="{FEF4B9C1-EE4F-4445-AB97-A3D89B7131E1}" srcOrd="16" destOrd="0" presId="urn:microsoft.com/office/officeart/2005/8/layout/radial5"/>
    <dgm:cxn modelId="{FB835280-6075-1540-96C6-180E2E08CC7E}" type="presParOf" srcId="{A3C53F65-CC70-C64A-B7ED-A4DCC0463D56}" destId="{A293996F-96FD-454E-A374-F95DBEE47F7B}" srcOrd="17" destOrd="0" presId="urn:microsoft.com/office/officeart/2005/8/layout/radial5"/>
    <dgm:cxn modelId="{3F1A8C98-A5A9-F44C-AD3A-A78D5A8CC8E1}" type="presParOf" srcId="{A293996F-96FD-454E-A374-F95DBEE47F7B}" destId="{9D91628A-4B95-1E43-9CBB-91599730FF79}" srcOrd="0" destOrd="0" presId="urn:microsoft.com/office/officeart/2005/8/layout/radial5"/>
    <dgm:cxn modelId="{6F416738-32AF-BE42-9C47-50AF17B15A90}" type="presParOf" srcId="{A3C53F65-CC70-C64A-B7ED-A4DCC0463D56}" destId="{CF5C5ED2-39AB-064A-BFC8-4DCB78352479}" srcOrd="18" destOrd="0" presId="urn:microsoft.com/office/officeart/2005/8/layout/radial5"/>
    <dgm:cxn modelId="{3ECA42DE-4059-C545-8018-4F27851BD43B}" type="presParOf" srcId="{A3C53F65-CC70-C64A-B7ED-A4DCC0463D56}" destId="{6EC440EB-863A-824E-8D9C-849C2D5B7C51}" srcOrd="19" destOrd="0" presId="urn:microsoft.com/office/officeart/2005/8/layout/radial5"/>
    <dgm:cxn modelId="{F5359CF6-2A5F-534F-A11E-FFB3AD1B6C39}" type="presParOf" srcId="{6EC440EB-863A-824E-8D9C-849C2D5B7C51}" destId="{1F36FDC0-79F3-E543-9B2B-17DA772A7165}" srcOrd="0" destOrd="0" presId="urn:microsoft.com/office/officeart/2005/8/layout/radial5"/>
    <dgm:cxn modelId="{9EAFAC27-1AED-5A43-9B29-069D5D6C9D1E}" type="presParOf" srcId="{A3C53F65-CC70-C64A-B7ED-A4DCC0463D56}" destId="{57524E86-8354-8744-AF31-EC301F6E3777}" srcOrd="20" destOrd="0" presId="urn:microsoft.com/office/officeart/2005/8/layout/radial5"/>
    <dgm:cxn modelId="{FB1235B9-0FD3-F64E-ADAF-3E8C4D8774CB}" type="presParOf" srcId="{A3C53F65-CC70-C64A-B7ED-A4DCC0463D56}" destId="{63C42CA4-91A9-7347-B31F-B1231CCA6BBD}" srcOrd="21" destOrd="0" presId="urn:microsoft.com/office/officeart/2005/8/layout/radial5"/>
    <dgm:cxn modelId="{BBF56884-44DA-4647-A0AA-94B5C4C14B9F}" type="presParOf" srcId="{63C42CA4-91A9-7347-B31F-B1231CCA6BBD}" destId="{52CC9440-BE19-364D-B2B5-43F8F6BC5160}" srcOrd="0" destOrd="0" presId="urn:microsoft.com/office/officeart/2005/8/layout/radial5"/>
    <dgm:cxn modelId="{8E612004-A571-B244-AF48-E9F164422454}" type="presParOf" srcId="{A3C53F65-CC70-C64A-B7ED-A4DCC0463D56}" destId="{8BF2175F-1B40-924A-8F22-326A22138D92}" srcOrd="22" destOrd="0" presId="urn:microsoft.com/office/officeart/2005/8/layout/radial5"/>
    <dgm:cxn modelId="{C08C1656-2668-034E-AF3D-32F90AA2F753}" type="presParOf" srcId="{A3C53F65-CC70-C64A-B7ED-A4DCC0463D56}" destId="{E0445649-A5DB-A14C-88F1-CDA9FE1658A7}" srcOrd="23" destOrd="0" presId="urn:microsoft.com/office/officeart/2005/8/layout/radial5"/>
    <dgm:cxn modelId="{A03C0D5A-CB07-FE4E-BB72-FF81E37C4A9C}" type="presParOf" srcId="{E0445649-A5DB-A14C-88F1-CDA9FE1658A7}" destId="{2684E189-8A45-D345-94F4-E344C3575E99}" srcOrd="0" destOrd="0" presId="urn:microsoft.com/office/officeart/2005/8/layout/radial5"/>
    <dgm:cxn modelId="{52478143-ACDC-DB4F-B2B5-EDEB64B40ABE}" type="presParOf" srcId="{A3C53F65-CC70-C64A-B7ED-A4DCC0463D56}" destId="{0D00A216-3C50-AF4B-AAF7-836C7E232DD7}" srcOrd="2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F914C-5921-D34D-9D7C-853B212310DD}">
      <dsp:nvSpPr>
        <dsp:cNvPr id="0" name=""/>
        <dsp:cNvSpPr/>
      </dsp:nvSpPr>
      <dsp:spPr>
        <a:xfrm>
          <a:off x="2659682" y="2182112"/>
          <a:ext cx="1657686" cy="16178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+mj-lt"/>
            </a:rPr>
            <a:t>ASEAN EC Priority Sectors</a:t>
          </a:r>
          <a:endParaRPr lang="en-US" sz="2100" kern="1200" dirty="0">
            <a:latin typeface="+mj-lt"/>
          </a:endParaRPr>
        </a:p>
      </dsp:txBody>
      <dsp:txXfrm>
        <a:off x="2902444" y="2419045"/>
        <a:ext cx="1172162" cy="1144012"/>
      </dsp:txXfrm>
    </dsp:sp>
    <dsp:sp modelId="{EE5C7E44-39BB-B445-99DC-D2F012B76AD8}">
      <dsp:nvSpPr>
        <dsp:cNvPr id="0" name=""/>
        <dsp:cNvSpPr/>
      </dsp:nvSpPr>
      <dsp:spPr>
        <a:xfrm rot="16200000">
          <a:off x="3177240" y="1373357"/>
          <a:ext cx="622570" cy="4780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248953" y="1540688"/>
        <a:ext cx="479144" cy="286852"/>
      </dsp:txXfrm>
    </dsp:sp>
    <dsp:sp modelId="{717005D3-50D2-1541-AC16-516431AFBC64}">
      <dsp:nvSpPr>
        <dsp:cNvPr id="0" name=""/>
        <dsp:cNvSpPr/>
      </dsp:nvSpPr>
      <dsp:spPr>
        <a:xfrm>
          <a:off x="2996375" y="23151"/>
          <a:ext cx="984299" cy="984299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 Narrow"/>
              <a:cs typeface="Arial Narrow"/>
            </a:rPr>
            <a:t>Agro-based product</a:t>
          </a:r>
          <a:endParaRPr lang="en-US" sz="1400" kern="1200" dirty="0">
            <a:latin typeface="Arial Narrow"/>
            <a:cs typeface="Arial Narrow"/>
          </a:endParaRPr>
        </a:p>
      </dsp:txBody>
      <dsp:txXfrm>
        <a:off x="3140522" y="167298"/>
        <a:ext cx="696005" cy="696005"/>
      </dsp:txXfrm>
    </dsp:sp>
    <dsp:sp modelId="{06F54CDD-40D3-B245-A851-D029748591CB}">
      <dsp:nvSpPr>
        <dsp:cNvPr id="0" name=""/>
        <dsp:cNvSpPr/>
      </dsp:nvSpPr>
      <dsp:spPr>
        <a:xfrm rot="18000000">
          <a:off x="3869094" y="1555902"/>
          <a:ext cx="620005" cy="4780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904951" y="1713625"/>
        <a:ext cx="476579" cy="286852"/>
      </dsp:txXfrm>
    </dsp:sp>
    <dsp:sp modelId="{DAF24FED-D2BD-0547-9C8F-B63B1630165A}">
      <dsp:nvSpPr>
        <dsp:cNvPr id="0" name=""/>
        <dsp:cNvSpPr/>
      </dsp:nvSpPr>
      <dsp:spPr>
        <a:xfrm>
          <a:off x="4234251" y="354838"/>
          <a:ext cx="984299" cy="984299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 Narrow"/>
              <a:cs typeface="Arial Narrow"/>
            </a:rPr>
            <a:t>Air-</a:t>
          </a:r>
          <a:r>
            <a:rPr lang="en-US" sz="1800" kern="1200" dirty="0" err="1" smtClean="0">
              <a:latin typeface="Arial Narrow"/>
              <a:cs typeface="Arial Narrow"/>
            </a:rPr>
            <a:t>Tarvel</a:t>
          </a:r>
          <a:endParaRPr lang="en-US" sz="1800" kern="1200" dirty="0">
            <a:latin typeface="Arial Narrow"/>
            <a:cs typeface="Arial Narrow"/>
          </a:endParaRPr>
        </a:p>
      </dsp:txBody>
      <dsp:txXfrm>
        <a:off x="4378398" y="498985"/>
        <a:ext cx="696005" cy="696005"/>
      </dsp:txXfrm>
    </dsp:sp>
    <dsp:sp modelId="{85B69758-0DC4-A145-B49D-43E13ABD6F2B}">
      <dsp:nvSpPr>
        <dsp:cNvPr id="0" name=""/>
        <dsp:cNvSpPr/>
      </dsp:nvSpPr>
      <dsp:spPr>
        <a:xfrm rot="19800000">
          <a:off x="4381702" y="2058873"/>
          <a:ext cx="614731" cy="4780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391310" y="2190348"/>
        <a:ext cx="471305" cy="286852"/>
      </dsp:txXfrm>
    </dsp:sp>
    <dsp:sp modelId="{11BBDF35-4DB1-8540-99E2-B63249E97461}">
      <dsp:nvSpPr>
        <dsp:cNvPr id="0" name=""/>
        <dsp:cNvSpPr/>
      </dsp:nvSpPr>
      <dsp:spPr>
        <a:xfrm>
          <a:off x="5140439" y="1261026"/>
          <a:ext cx="984299" cy="984299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 Narrow"/>
              <a:cs typeface="Arial Narrow"/>
            </a:rPr>
            <a:t>Automotive</a:t>
          </a:r>
          <a:endParaRPr lang="en-US" sz="1400" kern="1200" dirty="0">
            <a:latin typeface="Arial Narrow"/>
            <a:cs typeface="Arial Narrow"/>
          </a:endParaRPr>
        </a:p>
      </dsp:txBody>
      <dsp:txXfrm>
        <a:off x="5284586" y="1405173"/>
        <a:ext cx="696005" cy="696005"/>
      </dsp:txXfrm>
    </dsp:sp>
    <dsp:sp modelId="{13CC4FB5-C29C-1442-A122-39AE8101340C}">
      <dsp:nvSpPr>
        <dsp:cNvPr id="0" name=""/>
        <dsp:cNvSpPr/>
      </dsp:nvSpPr>
      <dsp:spPr>
        <a:xfrm>
          <a:off x="4571415" y="2752007"/>
          <a:ext cx="612021" cy="4780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571415" y="2847625"/>
        <a:ext cx="468595" cy="286852"/>
      </dsp:txXfrm>
    </dsp:sp>
    <dsp:sp modelId="{E0E7919D-258E-C445-981E-2B812F5A8641}">
      <dsp:nvSpPr>
        <dsp:cNvPr id="0" name=""/>
        <dsp:cNvSpPr/>
      </dsp:nvSpPr>
      <dsp:spPr>
        <a:xfrm>
          <a:off x="5472126" y="2498901"/>
          <a:ext cx="984299" cy="984299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 Narrow"/>
              <a:cs typeface="Arial Narrow"/>
            </a:rPr>
            <a:t>E-ASEAN</a:t>
          </a:r>
          <a:endParaRPr lang="en-US" sz="1400" kern="1200" dirty="0">
            <a:latin typeface="Arial Narrow"/>
            <a:cs typeface="Arial Narrow"/>
          </a:endParaRPr>
        </a:p>
      </dsp:txBody>
      <dsp:txXfrm>
        <a:off x="5616273" y="2643048"/>
        <a:ext cx="696005" cy="696005"/>
      </dsp:txXfrm>
    </dsp:sp>
    <dsp:sp modelId="{84F534D2-2AC5-C740-A4C5-D9A1BA0629DE}">
      <dsp:nvSpPr>
        <dsp:cNvPr id="0" name=""/>
        <dsp:cNvSpPr/>
      </dsp:nvSpPr>
      <dsp:spPr>
        <a:xfrm rot="1800000">
          <a:off x="4381702" y="3445141"/>
          <a:ext cx="614731" cy="4780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391310" y="3504903"/>
        <a:ext cx="471305" cy="286852"/>
      </dsp:txXfrm>
    </dsp:sp>
    <dsp:sp modelId="{DB787B83-511B-9244-85B6-DE5D1B479BE4}">
      <dsp:nvSpPr>
        <dsp:cNvPr id="0" name=""/>
        <dsp:cNvSpPr/>
      </dsp:nvSpPr>
      <dsp:spPr>
        <a:xfrm>
          <a:off x="5140439" y="3736777"/>
          <a:ext cx="984299" cy="984299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 Narrow"/>
              <a:cs typeface="Arial Narrow"/>
            </a:rPr>
            <a:t>Electronic</a:t>
          </a:r>
          <a:endParaRPr lang="en-US" sz="1400" kern="1200" dirty="0">
            <a:latin typeface="Arial Narrow"/>
            <a:cs typeface="Arial Narrow"/>
          </a:endParaRPr>
        </a:p>
      </dsp:txBody>
      <dsp:txXfrm>
        <a:off x="5284586" y="3880924"/>
        <a:ext cx="696005" cy="696005"/>
      </dsp:txXfrm>
    </dsp:sp>
    <dsp:sp modelId="{DAE71DB7-2828-6747-94E2-8B80977CA8BC}">
      <dsp:nvSpPr>
        <dsp:cNvPr id="0" name=""/>
        <dsp:cNvSpPr/>
      </dsp:nvSpPr>
      <dsp:spPr>
        <a:xfrm rot="3600000">
          <a:off x="3869094" y="3948112"/>
          <a:ext cx="620005" cy="4780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904951" y="3981625"/>
        <a:ext cx="476579" cy="286852"/>
      </dsp:txXfrm>
    </dsp:sp>
    <dsp:sp modelId="{D6848125-ACD6-1043-BFCA-33939C54E487}">
      <dsp:nvSpPr>
        <dsp:cNvPr id="0" name=""/>
        <dsp:cNvSpPr/>
      </dsp:nvSpPr>
      <dsp:spPr>
        <a:xfrm>
          <a:off x="4234251" y="4642965"/>
          <a:ext cx="984299" cy="984299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Narrow"/>
              <a:cs typeface="Arial Narrow"/>
            </a:rPr>
            <a:t>Fisheries</a:t>
          </a:r>
          <a:endParaRPr lang="en-US" sz="1600" kern="1200" dirty="0">
            <a:latin typeface="Arial Narrow"/>
            <a:cs typeface="Arial Narrow"/>
          </a:endParaRPr>
        </a:p>
      </dsp:txBody>
      <dsp:txXfrm>
        <a:off x="4378398" y="4787112"/>
        <a:ext cx="696005" cy="696005"/>
      </dsp:txXfrm>
    </dsp:sp>
    <dsp:sp modelId="{0A8149A8-047F-3845-B87D-8A5F3DAEE237}">
      <dsp:nvSpPr>
        <dsp:cNvPr id="0" name=""/>
        <dsp:cNvSpPr/>
      </dsp:nvSpPr>
      <dsp:spPr>
        <a:xfrm rot="5400000">
          <a:off x="3177240" y="4130657"/>
          <a:ext cx="622570" cy="4780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248953" y="4154562"/>
        <a:ext cx="479144" cy="286852"/>
      </dsp:txXfrm>
    </dsp:sp>
    <dsp:sp modelId="{D50209D0-1781-2F46-B52D-B22D6D38A96F}">
      <dsp:nvSpPr>
        <dsp:cNvPr id="0" name=""/>
        <dsp:cNvSpPr/>
      </dsp:nvSpPr>
      <dsp:spPr>
        <a:xfrm>
          <a:off x="2996375" y="4974652"/>
          <a:ext cx="984299" cy="9842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 Narrow"/>
              <a:cs typeface="Arial Narrow"/>
            </a:rPr>
            <a:t>Healthcare</a:t>
          </a:r>
          <a:endParaRPr lang="en-US" sz="1400" kern="1200" dirty="0">
            <a:latin typeface="Arial Narrow"/>
            <a:cs typeface="Arial Narrow"/>
          </a:endParaRPr>
        </a:p>
      </dsp:txBody>
      <dsp:txXfrm>
        <a:off x="3140522" y="5118799"/>
        <a:ext cx="696005" cy="696005"/>
      </dsp:txXfrm>
    </dsp:sp>
    <dsp:sp modelId="{08ECF2B0-EACC-2546-999D-082DC82BCF42}">
      <dsp:nvSpPr>
        <dsp:cNvPr id="0" name=""/>
        <dsp:cNvSpPr/>
      </dsp:nvSpPr>
      <dsp:spPr>
        <a:xfrm rot="7200000">
          <a:off x="2487951" y="3948112"/>
          <a:ext cx="620005" cy="4780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2595521" y="3981625"/>
        <a:ext cx="476579" cy="286852"/>
      </dsp:txXfrm>
    </dsp:sp>
    <dsp:sp modelId="{FEF4B9C1-EE4F-4445-AB97-A3D89B7131E1}">
      <dsp:nvSpPr>
        <dsp:cNvPr id="0" name=""/>
        <dsp:cNvSpPr/>
      </dsp:nvSpPr>
      <dsp:spPr>
        <a:xfrm>
          <a:off x="1758500" y="4642965"/>
          <a:ext cx="984299" cy="9842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 Narrow"/>
              <a:cs typeface="Arial Narrow"/>
            </a:rPr>
            <a:t>Rubber-based products</a:t>
          </a:r>
          <a:endParaRPr lang="en-US" sz="1400" kern="1200" dirty="0">
            <a:latin typeface="Arial Narrow"/>
            <a:cs typeface="Arial Narrow"/>
          </a:endParaRPr>
        </a:p>
      </dsp:txBody>
      <dsp:txXfrm>
        <a:off x="1902647" y="4787112"/>
        <a:ext cx="696005" cy="696005"/>
      </dsp:txXfrm>
    </dsp:sp>
    <dsp:sp modelId="{A293996F-96FD-454E-A374-F95DBEE47F7B}">
      <dsp:nvSpPr>
        <dsp:cNvPr id="0" name=""/>
        <dsp:cNvSpPr/>
      </dsp:nvSpPr>
      <dsp:spPr>
        <a:xfrm rot="9000000">
          <a:off x="1980616" y="3445141"/>
          <a:ext cx="614731" cy="4780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2114434" y="3504903"/>
        <a:ext cx="471305" cy="286852"/>
      </dsp:txXfrm>
    </dsp:sp>
    <dsp:sp modelId="{CF5C5ED2-39AB-064A-BFC8-4DCB78352479}">
      <dsp:nvSpPr>
        <dsp:cNvPr id="0" name=""/>
        <dsp:cNvSpPr/>
      </dsp:nvSpPr>
      <dsp:spPr>
        <a:xfrm>
          <a:off x="852312" y="3736777"/>
          <a:ext cx="984299" cy="984299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 Narrow"/>
              <a:cs typeface="Arial Narrow"/>
            </a:rPr>
            <a:t>Textile and apparel</a:t>
          </a:r>
          <a:endParaRPr lang="en-US" sz="1800" kern="1200" dirty="0">
            <a:latin typeface="Arial Narrow"/>
            <a:cs typeface="Arial Narrow"/>
          </a:endParaRPr>
        </a:p>
      </dsp:txBody>
      <dsp:txXfrm>
        <a:off x="996459" y="3880924"/>
        <a:ext cx="696005" cy="696005"/>
      </dsp:txXfrm>
    </dsp:sp>
    <dsp:sp modelId="{6EC440EB-863A-824E-8D9C-849C2D5B7C51}">
      <dsp:nvSpPr>
        <dsp:cNvPr id="0" name=""/>
        <dsp:cNvSpPr/>
      </dsp:nvSpPr>
      <dsp:spPr>
        <a:xfrm rot="10800000">
          <a:off x="1793613" y="2752007"/>
          <a:ext cx="612021" cy="4780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1937039" y="2847625"/>
        <a:ext cx="468595" cy="286852"/>
      </dsp:txXfrm>
    </dsp:sp>
    <dsp:sp modelId="{57524E86-8354-8744-AF31-EC301F6E3777}">
      <dsp:nvSpPr>
        <dsp:cNvPr id="0" name=""/>
        <dsp:cNvSpPr/>
      </dsp:nvSpPr>
      <dsp:spPr>
        <a:xfrm>
          <a:off x="520625" y="2498901"/>
          <a:ext cx="984299" cy="984299"/>
        </a:xfrm>
        <a:prstGeom prst="ellipse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 Narrow"/>
              <a:cs typeface="Arial Narrow"/>
            </a:rPr>
            <a:t>Tourism</a:t>
          </a:r>
        </a:p>
      </dsp:txBody>
      <dsp:txXfrm>
        <a:off x="664772" y="2643048"/>
        <a:ext cx="696005" cy="696005"/>
      </dsp:txXfrm>
    </dsp:sp>
    <dsp:sp modelId="{63C42CA4-91A9-7347-B31F-B1231CCA6BBD}">
      <dsp:nvSpPr>
        <dsp:cNvPr id="0" name=""/>
        <dsp:cNvSpPr/>
      </dsp:nvSpPr>
      <dsp:spPr>
        <a:xfrm rot="12600000">
          <a:off x="1980616" y="2058873"/>
          <a:ext cx="614731" cy="4780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2114434" y="2190348"/>
        <a:ext cx="471305" cy="286852"/>
      </dsp:txXfrm>
    </dsp:sp>
    <dsp:sp modelId="{8BF2175F-1B40-924A-8F22-326A22138D92}">
      <dsp:nvSpPr>
        <dsp:cNvPr id="0" name=""/>
        <dsp:cNvSpPr/>
      </dsp:nvSpPr>
      <dsp:spPr>
        <a:xfrm>
          <a:off x="852312" y="1261026"/>
          <a:ext cx="984299" cy="984299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Narrow"/>
              <a:cs typeface="Arial Narrow"/>
            </a:rPr>
            <a:t>Wood-based products</a:t>
          </a:r>
        </a:p>
      </dsp:txBody>
      <dsp:txXfrm>
        <a:off x="996459" y="1405173"/>
        <a:ext cx="696005" cy="696005"/>
      </dsp:txXfrm>
    </dsp:sp>
    <dsp:sp modelId="{E0445649-A5DB-A14C-88F1-CDA9FE1658A7}">
      <dsp:nvSpPr>
        <dsp:cNvPr id="0" name=""/>
        <dsp:cNvSpPr/>
      </dsp:nvSpPr>
      <dsp:spPr>
        <a:xfrm rot="14400000">
          <a:off x="2487951" y="1555902"/>
          <a:ext cx="620005" cy="4780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2595521" y="1713625"/>
        <a:ext cx="476579" cy="286852"/>
      </dsp:txXfrm>
    </dsp:sp>
    <dsp:sp modelId="{0D00A216-3C50-AF4B-AAF7-836C7E232DD7}">
      <dsp:nvSpPr>
        <dsp:cNvPr id="0" name=""/>
        <dsp:cNvSpPr/>
      </dsp:nvSpPr>
      <dsp:spPr>
        <a:xfrm>
          <a:off x="1758500" y="354838"/>
          <a:ext cx="984299" cy="984299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 Narrow"/>
              <a:cs typeface="Arial Narrow"/>
            </a:rPr>
            <a:t>Logistic</a:t>
          </a:r>
        </a:p>
      </dsp:txBody>
      <dsp:txXfrm>
        <a:off x="1902647" y="498985"/>
        <a:ext cx="696005" cy="696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3FAEB5C-9A12-624C-AB0D-AE1B487BE5A2}" type="datetimeFigureOut">
              <a:rPr lang="en-US"/>
              <a:pPr>
                <a:defRPr/>
              </a:pPr>
              <a:t>12/19/14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C8B4BA1-EF6D-AD40-A09F-6A901E286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38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104775"/>
            <a:ext cx="6632575" cy="497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4775" y="5246688"/>
            <a:ext cx="6632575" cy="3313112"/>
          </a:xfrm>
          <a:prstGeom prst="rect">
            <a:avLst/>
          </a:prstGeom>
          <a:solidFill>
            <a:srgbClr val="FDEADA"/>
          </a:solidFill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8559800"/>
            <a:ext cx="68564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/>
            </a:lvl1pPr>
          </a:lstStyle>
          <a:p>
            <a:pPr>
              <a:defRPr/>
            </a:pPr>
            <a:fld id="{89C12679-6E67-1749-9AE5-CC7BC52EC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28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 eaLnBrk="1" fontAlgn="auto" hangingPunct="1">
              <a:spcBef>
                <a:spcPts val="486"/>
              </a:spcBef>
              <a:spcAft>
                <a:spcPts val="0"/>
              </a:spcAft>
              <a:defRPr/>
            </a:pPr>
            <a:r>
              <a:rPr lang="en-US" sz="1350" dirty="0" err="1" smtClean="0">
                <a:ea typeface="+mn-ea"/>
                <a:cs typeface="+mn-cs"/>
              </a:rPr>
              <a:t>Badan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Nasional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Sertifikasi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Profesi</a:t>
            </a:r>
            <a:r>
              <a:rPr lang="en-US" sz="1350" dirty="0" smtClean="0">
                <a:ea typeface="+mn-ea"/>
                <a:cs typeface="+mn-cs"/>
              </a:rPr>
              <a:t> (BNSP) </a:t>
            </a:r>
            <a:r>
              <a:rPr lang="en-US" sz="1350" dirty="0" err="1" smtClean="0">
                <a:ea typeface="+mn-ea"/>
                <a:cs typeface="+mn-cs"/>
              </a:rPr>
              <a:t>adalah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lembaga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negara</a:t>
            </a:r>
            <a:r>
              <a:rPr lang="en-US" sz="1350" dirty="0" smtClean="0">
                <a:ea typeface="+mn-ea"/>
                <a:cs typeface="+mn-cs"/>
              </a:rPr>
              <a:t> yang </a:t>
            </a:r>
            <a:r>
              <a:rPr lang="en-US" sz="1350" dirty="0" err="1" smtClean="0">
                <a:ea typeface="+mn-ea"/>
                <a:cs typeface="+mn-cs"/>
              </a:rPr>
              <a:t>memiliki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tugas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pokok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dan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fungsi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utama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untuk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melakukan</a:t>
            </a:r>
            <a:r>
              <a:rPr lang="en-US" sz="1350" dirty="0" smtClean="0">
                <a:ea typeface="+mn-ea"/>
                <a:cs typeface="+mn-cs"/>
              </a:rPr>
              <a:t> proses </a:t>
            </a:r>
            <a:r>
              <a:rPr lang="en-US" sz="1350" dirty="0" err="1" smtClean="0">
                <a:ea typeface="+mn-ea"/>
                <a:cs typeface="+mn-cs"/>
              </a:rPr>
              <a:t>sertifikasi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beragam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profesi</a:t>
            </a:r>
            <a:r>
              <a:rPr lang="en-US" sz="1350" dirty="0" smtClean="0">
                <a:ea typeface="+mn-ea"/>
                <a:cs typeface="+mn-cs"/>
              </a:rPr>
              <a:t> yang </a:t>
            </a:r>
            <a:r>
              <a:rPr lang="en-US" sz="1350" dirty="0" err="1" smtClean="0">
                <a:ea typeface="+mn-ea"/>
                <a:cs typeface="+mn-cs"/>
              </a:rPr>
              <a:t>ada</a:t>
            </a:r>
            <a:r>
              <a:rPr lang="en-US" sz="1350" dirty="0" smtClean="0">
                <a:ea typeface="+mn-ea"/>
                <a:cs typeface="+mn-cs"/>
              </a:rPr>
              <a:t> di </a:t>
            </a:r>
            <a:r>
              <a:rPr lang="en-US" sz="1350" dirty="0" err="1" smtClean="0">
                <a:ea typeface="+mn-ea"/>
                <a:cs typeface="+mn-cs"/>
              </a:rPr>
              <a:t>tanah</a:t>
            </a:r>
            <a:r>
              <a:rPr lang="en-US" sz="1350" dirty="0" smtClean="0">
                <a:ea typeface="+mn-ea"/>
                <a:cs typeface="+mn-cs"/>
              </a:rPr>
              <a:t> air. </a:t>
            </a:r>
            <a:r>
              <a:rPr lang="en-US" sz="1350" dirty="0" err="1" smtClean="0">
                <a:ea typeface="+mn-ea"/>
                <a:cs typeface="+mn-cs"/>
              </a:rPr>
              <a:t>Sebagai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satu-satunya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lembaga</a:t>
            </a:r>
            <a:r>
              <a:rPr lang="en-US" sz="1350" dirty="0" smtClean="0">
                <a:ea typeface="+mn-ea"/>
                <a:cs typeface="+mn-cs"/>
              </a:rPr>
              <a:t> yang </a:t>
            </a:r>
            <a:r>
              <a:rPr lang="en-US" sz="1350" dirty="0" err="1" smtClean="0">
                <a:ea typeface="+mn-ea"/>
                <a:cs typeface="+mn-cs"/>
              </a:rPr>
              <a:t>diberikan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otoritas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dan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wewenang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dalam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melaksanakan</a:t>
            </a:r>
            <a:r>
              <a:rPr lang="en-US" sz="1350" dirty="0" smtClean="0">
                <a:ea typeface="+mn-ea"/>
                <a:cs typeface="+mn-cs"/>
              </a:rPr>
              <a:t> proses </a:t>
            </a:r>
            <a:r>
              <a:rPr lang="en-US" sz="1350" dirty="0" err="1" smtClean="0">
                <a:ea typeface="+mn-ea"/>
                <a:cs typeface="+mn-cs"/>
              </a:rPr>
              <a:t>sertifikasi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kompetensi</a:t>
            </a:r>
            <a:r>
              <a:rPr lang="en-US" sz="1350" dirty="0" smtClean="0">
                <a:ea typeface="+mn-ea"/>
                <a:cs typeface="+mn-cs"/>
              </a:rPr>
              <a:t>, BNSP </a:t>
            </a:r>
            <a:r>
              <a:rPr lang="en-US" sz="1350" dirty="0" err="1" smtClean="0">
                <a:ea typeface="+mn-ea"/>
                <a:cs typeface="+mn-cs"/>
              </a:rPr>
              <a:t>mencanangkan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visi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untuk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mewujudkan</a:t>
            </a:r>
            <a:r>
              <a:rPr lang="en-US" sz="1350" dirty="0" smtClean="0">
                <a:ea typeface="+mn-ea"/>
                <a:cs typeface="+mn-cs"/>
              </a:rPr>
              <a:t> INDONESIA KOMPETEN – </a:t>
            </a:r>
            <a:r>
              <a:rPr lang="en-US" sz="1350" dirty="0" err="1" smtClean="0">
                <a:ea typeface="+mn-ea"/>
                <a:cs typeface="+mn-cs"/>
              </a:rPr>
              <a:t>yaitu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suatu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kondisi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dimana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mayoritas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tenaga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kerja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dan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sumber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daya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manusia</a:t>
            </a:r>
            <a:r>
              <a:rPr lang="en-US" sz="1350" dirty="0" smtClean="0">
                <a:ea typeface="+mn-ea"/>
                <a:cs typeface="+mn-cs"/>
              </a:rPr>
              <a:t> Indonesia </a:t>
            </a:r>
            <a:r>
              <a:rPr lang="en-US" sz="1350" dirty="0" err="1" smtClean="0">
                <a:ea typeface="+mn-ea"/>
                <a:cs typeface="+mn-cs"/>
              </a:rPr>
              <a:t>memiliki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kompetensi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kerja</a:t>
            </a:r>
            <a:r>
              <a:rPr lang="en-US" sz="1350" dirty="0" smtClean="0">
                <a:ea typeface="+mn-ea"/>
                <a:cs typeface="+mn-cs"/>
              </a:rPr>
              <a:t> di </a:t>
            </a:r>
            <a:r>
              <a:rPr lang="en-US" sz="1350" dirty="0" err="1" smtClean="0">
                <a:ea typeface="+mn-ea"/>
                <a:cs typeface="+mn-cs"/>
              </a:rPr>
              <a:t>berbagai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bidang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industri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unggulan</a:t>
            </a:r>
            <a:r>
              <a:rPr lang="en-US" sz="1350" dirty="0" smtClean="0">
                <a:ea typeface="+mn-ea"/>
                <a:cs typeface="+mn-cs"/>
              </a:rPr>
              <a:t> – </a:t>
            </a:r>
            <a:r>
              <a:rPr lang="en-US" sz="1350" dirty="0" err="1" smtClean="0">
                <a:ea typeface="+mn-ea"/>
                <a:cs typeface="+mn-cs"/>
              </a:rPr>
              <a:t>sehingga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dapat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meningkatkan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daya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saing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bangsa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dan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negara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dalam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percaturan</a:t>
            </a:r>
            <a:r>
              <a:rPr lang="en-US" sz="1350" dirty="0" smtClean="0">
                <a:ea typeface="+mn-ea"/>
                <a:cs typeface="+mn-cs"/>
              </a:rPr>
              <a:t> global.</a:t>
            </a:r>
          </a:p>
          <a:p>
            <a:pPr algn="just" eaLnBrk="1" fontAlgn="auto" hangingPunct="1">
              <a:spcBef>
                <a:spcPts val="486"/>
              </a:spcBef>
              <a:spcAft>
                <a:spcPts val="0"/>
              </a:spcAft>
              <a:defRPr/>
            </a:pPr>
            <a:r>
              <a:rPr lang="en-US" sz="1350" dirty="0" err="1" smtClean="0">
                <a:ea typeface="+mn-ea"/>
                <a:cs typeface="+mn-cs"/>
              </a:rPr>
              <a:t>Dokumen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ini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merupakan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penjelasan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ringkas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sekaligus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panduan</a:t>
            </a:r>
            <a:r>
              <a:rPr lang="en-US" sz="1350" dirty="0" smtClean="0">
                <a:ea typeface="+mn-ea"/>
                <a:cs typeface="+mn-cs"/>
              </a:rPr>
              <a:t> yang </a:t>
            </a:r>
            <a:r>
              <a:rPr lang="en-US" sz="1350" dirty="0" err="1" smtClean="0">
                <a:ea typeface="+mn-ea"/>
                <a:cs typeface="+mn-cs"/>
              </a:rPr>
              <a:t>diharapkan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dapat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dipergunakan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oleh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berbagai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kalangan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industri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maupun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pemerintahan</a:t>
            </a:r>
            <a:r>
              <a:rPr lang="en-US" sz="1350" dirty="0" smtClean="0">
                <a:ea typeface="+mn-ea"/>
                <a:cs typeface="+mn-cs"/>
              </a:rPr>
              <a:t>, </a:t>
            </a:r>
            <a:r>
              <a:rPr lang="en-US" sz="1350" dirty="0" err="1" smtClean="0">
                <a:ea typeface="+mn-ea"/>
                <a:cs typeface="+mn-cs"/>
              </a:rPr>
              <a:t>terutama</a:t>
            </a:r>
            <a:r>
              <a:rPr lang="en-US" sz="1350" dirty="0" smtClean="0">
                <a:ea typeface="+mn-ea"/>
                <a:cs typeface="+mn-cs"/>
              </a:rPr>
              <a:t> yang </a:t>
            </a:r>
            <a:r>
              <a:rPr lang="en-US" sz="1350" dirty="0" err="1" smtClean="0">
                <a:ea typeface="+mn-ea"/>
                <a:cs typeface="+mn-cs"/>
              </a:rPr>
              <a:t>berniat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untuk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meningkatkan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kompetensi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sumber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daya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manusia</a:t>
            </a:r>
            <a:r>
              <a:rPr lang="en-US" sz="1350" dirty="0" smtClean="0">
                <a:ea typeface="+mn-ea"/>
                <a:cs typeface="+mn-cs"/>
              </a:rPr>
              <a:t> yang </a:t>
            </a:r>
            <a:r>
              <a:rPr lang="en-US" sz="1350" dirty="0" err="1" smtClean="0">
                <a:ea typeface="+mn-ea"/>
                <a:cs typeface="+mn-cs"/>
              </a:rPr>
              <a:t>dimilikinya</a:t>
            </a:r>
            <a:r>
              <a:rPr lang="en-US" sz="1350" dirty="0" smtClean="0">
                <a:ea typeface="+mn-ea"/>
                <a:cs typeface="+mn-cs"/>
              </a:rPr>
              <a:t> agar </a:t>
            </a:r>
            <a:r>
              <a:rPr lang="en-US" sz="1350" dirty="0" err="1" smtClean="0">
                <a:ea typeface="+mn-ea"/>
                <a:cs typeface="+mn-cs"/>
              </a:rPr>
              <a:t>menjadi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tenaga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kerja</a:t>
            </a:r>
            <a:r>
              <a:rPr lang="en-US" sz="1350" dirty="0" smtClean="0">
                <a:ea typeface="+mn-ea"/>
                <a:cs typeface="+mn-cs"/>
              </a:rPr>
              <a:t> yang </a:t>
            </a:r>
            <a:r>
              <a:rPr lang="en-US" sz="1350" dirty="0" err="1" smtClean="0">
                <a:ea typeface="+mn-ea"/>
                <a:cs typeface="+mn-cs"/>
              </a:rPr>
              <a:t>handal</a:t>
            </a:r>
            <a:r>
              <a:rPr lang="en-US" sz="1350" dirty="0" smtClean="0">
                <a:ea typeface="+mn-ea"/>
                <a:cs typeface="+mn-cs"/>
              </a:rPr>
              <a:t>. </a:t>
            </a:r>
            <a:r>
              <a:rPr lang="en-US" sz="1350" dirty="0" err="1" smtClean="0">
                <a:ea typeface="+mn-ea"/>
                <a:cs typeface="+mn-cs"/>
              </a:rPr>
              <a:t>Diharapkan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dengan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disadarinya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arti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dan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pentingnya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kualitas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tenaga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kerja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dan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sumber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daya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manusia</a:t>
            </a:r>
            <a:r>
              <a:rPr lang="en-US" sz="1350" dirty="0" smtClean="0">
                <a:ea typeface="+mn-ea"/>
                <a:cs typeface="+mn-cs"/>
              </a:rPr>
              <a:t> yang </a:t>
            </a:r>
            <a:r>
              <a:rPr lang="en-US" sz="1350" dirty="0" err="1" smtClean="0">
                <a:ea typeface="+mn-ea"/>
                <a:cs typeface="+mn-cs"/>
              </a:rPr>
              <a:t>kompeten</a:t>
            </a:r>
            <a:r>
              <a:rPr lang="en-US" sz="1350" dirty="0" smtClean="0">
                <a:ea typeface="+mn-ea"/>
                <a:cs typeface="+mn-cs"/>
              </a:rPr>
              <a:t>, </a:t>
            </a:r>
            <a:r>
              <a:rPr lang="en-US" sz="1350" dirty="0" err="1" smtClean="0">
                <a:ea typeface="+mn-ea"/>
                <a:cs typeface="+mn-cs"/>
              </a:rPr>
              <a:t>seluruh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cita-cita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luhur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bangsa</a:t>
            </a:r>
            <a:r>
              <a:rPr lang="en-US" sz="1350" dirty="0" smtClean="0">
                <a:ea typeface="+mn-ea"/>
                <a:cs typeface="+mn-cs"/>
              </a:rPr>
              <a:t> Indonesia </a:t>
            </a:r>
            <a:r>
              <a:rPr lang="en-US" sz="1350" dirty="0" err="1" smtClean="0">
                <a:ea typeface="+mn-ea"/>
                <a:cs typeface="+mn-cs"/>
              </a:rPr>
              <a:t>dapat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terwujud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dalam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waktu</a:t>
            </a:r>
            <a:r>
              <a:rPr lang="en-US" sz="1350" dirty="0" smtClean="0">
                <a:ea typeface="+mn-ea"/>
                <a:cs typeface="+mn-cs"/>
              </a:rPr>
              <a:t> yang </a:t>
            </a:r>
            <a:r>
              <a:rPr lang="en-US" sz="1350" dirty="0" err="1" smtClean="0">
                <a:ea typeface="+mn-ea"/>
                <a:cs typeface="+mn-cs"/>
              </a:rPr>
              <a:t>tidak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terlampau</a:t>
            </a:r>
            <a:r>
              <a:rPr lang="en-US" sz="1350" dirty="0" smtClean="0">
                <a:ea typeface="+mn-ea"/>
                <a:cs typeface="+mn-cs"/>
              </a:rPr>
              <a:t> lama. BNSP </a:t>
            </a:r>
            <a:r>
              <a:rPr lang="en-US" sz="1350" dirty="0" err="1" smtClean="0">
                <a:ea typeface="+mn-ea"/>
                <a:cs typeface="+mn-cs"/>
              </a:rPr>
              <a:t>sangat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berkepentingan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untuk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bekerja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sama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dengan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seluruh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pemangku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kepentingan</a:t>
            </a:r>
            <a:r>
              <a:rPr lang="en-US" sz="1350" dirty="0" smtClean="0">
                <a:ea typeface="+mn-ea"/>
                <a:cs typeface="+mn-cs"/>
              </a:rPr>
              <a:t> di </a:t>
            </a:r>
            <a:r>
              <a:rPr lang="en-US" sz="1350" dirty="0" err="1" smtClean="0">
                <a:ea typeface="+mn-ea"/>
                <a:cs typeface="+mn-cs"/>
              </a:rPr>
              <a:t>tanah</a:t>
            </a:r>
            <a:r>
              <a:rPr lang="en-US" sz="1350" dirty="0" smtClean="0">
                <a:ea typeface="+mn-ea"/>
                <a:cs typeface="+mn-cs"/>
              </a:rPr>
              <a:t> air </a:t>
            </a:r>
            <a:r>
              <a:rPr lang="en-US" sz="1350" dirty="0" err="1" smtClean="0">
                <a:ea typeface="+mn-ea"/>
                <a:cs typeface="+mn-cs"/>
              </a:rPr>
              <a:t>dalam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mewujudkan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impian</a:t>
            </a:r>
            <a:r>
              <a:rPr lang="en-US" sz="1350" dirty="0" smtClean="0">
                <a:ea typeface="+mn-ea"/>
                <a:cs typeface="+mn-cs"/>
              </a:rPr>
              <a:t> </a:t>
            </a:r>
            <a:r>
              <a:rPr lang="en-US" sz="1350" dirty="0" err="1" smtClean="0">
                <a:ea typeface="+mn-ea"/>
                <a:cs typeface="+mn-cs"/>
              </a:rPr>
              <a:t>tersebut</a:t>
            </a:r>
            <a:r>
              <a:rPr lang="en-US" sz="1350" dirty="0" smtClean="0">
                <a:ea typeface="+mn-ea"/>
                <a:cs typeface="+mn-cs"/>
              </a:rPr>
              <a:t>.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965F046-E348-034E-9526-98C7379AA52B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Created by Muchtar Azis</a:t>
            </a: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n-US" sz="1350" dirty="0" err="1" smtClean="0"/>
              <a:t>Disamping</a:t>
            </a:r>
            <a:r>
              <a:rPr lang="en-US" sz="1350" dirty="0" smtClean="0"/>
              <a:t> </a:t>
            </a:r>
            <a:r>
              <a:rPr lang="en-US" sz="1350" dirty="0" err="1" smtClean="0"/>
              <a:t>menggunakan</a:t>
            </a:r>
            <a:r>
              <a:rPr lang="en-US" sz="1350" dirty="0" smtClean="0"/>
              <a:t> </a:t>
            </a:r>
            <a:r>
              <a:rPr lang="en-US" sz="1350" dirty="0" err="1" smtClean="0"/>
              <a:t>pendekatan</a:t>
            </a:r>
            <a:r>
              <a:rPr lang="en-US" sz="1350" dirty="0" smtClean="0"/>
              <a:t> </a:t>
            </a:r>
            <a:r>
              <a:rPr lang="en-US" sz="1350" dirty="0" err="1" smtClean="0"/>
              <a:t>koridor</a:t>
            </a:r>
            <a:r>
              <a:rPr lang="en-US" sz="1350" dirty="0" smtClean="0"/>
              <a:t> </a:t>
            </a:r>
            <a:r>
              <a:rPr lang="en-US" sz="1350" dirty="0" err="1" smtClean="0"/>
              <a:t>dan</a:t>
            </a:r>
            <a:r>
              <a:rPr lang="en-US" sz="1350" dirty="0" smtClean="0"/>
              <a:t> </a:t>
            </a:r>
            <a:r>
              <a:rPr lang="en-US" sz="1350" dirty="0" err="1" smtClean="0"/>
              <a:t>fokus</a:t>
            </a:r>
            <a:r>
              <a:rPr lang="en-US" sz="1350" dirty="0" smtClean="0"/>
              <a:t> </a:t>
            </a:r>
            <a:r>
              <a:rPr lang="en-US" sz="1350" dirty="0" err="1" smtClean="0"/>
              <a:t>pada</a:t>
            </a:r>
            <a:r>
              <a:rPr lang="en-US" sz="1350" dirty="0" smtClean="0"/>
              <a:t> 22 </a:t>
            </a:r>
            <a:r>
              <a:rPr lang="en-US" sz="1350" dirty="0" err="1" smtClean="0"/>
              <a:t>industri</a:t>
            </a:r>
            <a:r>
              <a:rPr lang="en-US" sz="1350" dirty="0" smtClean="0"/>
              <a:t> </a:t>
            </a:r>
            <a:r>
              <a:rPr lang="en-US" sz="1350" dirty="0" err="1" smtClean="0"/>
              <a:t>utama</a:t>
            </a:r>
            <a:r>
              <a:rPr lang="en-US" sz="1350" dirty="0" smtClean="0"/>
              <a:t>, </a:t>
            </a:r>
            <a:r>
              <a:rPr lang="en-US" sz="1350" dirty="0" err="1" smtClean="0"/>
              <a:t>dua</a:t>
            </a:r>
            <a:r>
              <a:rPr lang="en-US" sz="1350" dirty="0" smtClean="0"/>
              <a:t> </a:t>
            </a:r>
            <a:r>
              <a:rPr lang="en-US" sz="1350" dirty="0" err="1" smtClean="0"/>
              <a:t>strategi</a:t>
            </a:r>
            <a:r>
              <a:rPr lang="en-US" sz="1350" dirty="0" smtClean="0"/>
              <a:t> lain yang </a:t>
            </a:r>
            <a:r>
              <a:rPr lang="en-US" sz="1350" dirty="0" err="1" smtClean="0"/>
              <a:t>diterapkan</a:t>
            </a:r>
            <a:r>
              <a:rPr lang="en-US" sz="1350" dirty="0" smtClean="0"/>
              <a:t> </a:t>
            </a:r>
            <a:r>
              <a:rPr lang="en-US" sz="1350" dirty="0" err="1" smtClean="0"/>
              <a:t>adalah</a:t>
            </a:r>
            <a:r>
              <a:rPr lang="en-US" sz="1350" dirty="0" smtClean="0"/>
              <a:t> </a:t>
            </a:r>
            <a:r>
              <a:rPr lang="en-US" sz="1350" dirty="0" err="1" smtClean="0"/>
              <a:t>penguatan</a:t>
            </a:r>
            <a:r>
              <a:rPr lang="en-US" sz="1350" dirty="0" smtClean="0"/>
              <a:t> </a:t>
            </a:r>
            <a:r>
              <a:rPr lang="en-US" sz="1350" dirty="0" err="1" smtClean="0"/>
              <a:t>konektivitas</a:t>
            </a:r>
            <a:r>
              <a:rPr lang="en-US" sz="1350" dirty="0" smtClean="0"/>
              <a:t> </a:t>
            </a:r>
            <a:r>
              <a:rPr lang="en-US" sz="1350" dirty="0" err="1" smtClean="0"/>
              <a:t>nasional</a:t>
            </a:r>
            <a:r>
              <a:rPr lang="en-US" sz="1350" dirty="0" smtClean="0"/>
              <a:t> </a:t>
            </a:r>
            <a:r>
              <a:rPr lang="en-US" sz="1350" dirty="0" err="1" smtClean="0"/>
              <a:t>dan</a:t>
            </a:r>
            <a:r>
              <a:rPr lang="en-US" sz="1350" dirty="0" smtClean="0"/>
              <a:t> </a:t>
            </a:r>
            <a:r>
              <a:rPr lang="en-US" sz="1350" dirty="0" err="1" smtClean="0"/>
              <a:t>penguatan</a:t>
            </a:r>
            <a:r>
              <a:rPr lang="en-US" sz="1350" dirty="0" smtClean="0"/>
              <a:t> </a:t>
            </a:r>
            <a:r>
              <a:rPr lang="en-US" sz="1350" dirty="0" err="1" smtClean="0"/>
              <a:t>kemampuan</a:t>
            </a:r>
            <a:r>
              <a:rPr lang="en-US" sz="1350" dirty="0" smtClean="0"/>
              <a:t> SDM </a:t>
            </a:r>
            <a:r>
              <a:rPr lang="en-US" sz="1350" dirty="0" err="1" smtClean="0"/>
              <a:t>serta</a:t>
            </a:r>
            <a:r>
              <a:rPr lang="en-US" sz="1350" dirty="0" smtClean="0"/>
              <a:t> </a:t>
            </a:r>
            <a:r>
              <a:rPr lang="en-US" sz="1350" dirty="0" err="1" smtClean="0"/>
              <a:t>imu</a:t>
            </a:r>
            <a:r>
              <a:rPr lang="en-US" sz="1350" dirty="0" smtClean="0"/>
              <a:t> </a:t>
            </a:r>
            <a:r>
              <a:rPr lang="en-US" sz="1350" dirty="0" err="1" smtClean="0"/>
              <a:t>pengetahuan</a:t>
            </a:r>
            <a:r>
              <a:rPr lang="en-US" sz="1350" dirty="0" smtClean="0"/>
              <a:t> </a:t>
            </a:r>
            <a:r>
              <a:rPr lang="en-US" sz="1350" dirty="0" err="1" smtClean="0"/>
              <a:t>dan</a:t>
            </a:r>
            <a:r>
              <a:rPr lang="en-US" sz="1350" dirty="0" smtClean="0"/>
              <a:t> </a:t>
            </a:r>
            <a:r>
              <a:rPr lang="en-US" sz="1350" dirty="0" err="1" smtClean="0"/>
              <a:t>teknologi</a:t>
            </a:r>
            <a:r>
              <a:rPr lang="en-US" sz="1350" dirty="0" smtClean="0"/>
              <a:t> </a:t>
            </a:r>
            <a:r>
              <a:rPr lang="en-US" sz="1350" dirty="0" err="1" smtClean="0"/>
              <a:t>nasional</a:t>
            </a:r>
            <a:r>
              <a:rPr lang="en-US" sz="1350" dirty="0" smtClean="0"/>
              <a:t>. </a:t>
            </a:r>
          </a:p>
          <a:p>
            <a:pPr algn="just" eaLnBrk="1" hangingPunct="1">
              <a:defRPr/>
            </a:pPr>
            <a:r>
              <a:rPr lang="en-US" sz="1350" dirty="0" err="1" smtClean="0"/>
              <a:t>Dasar</a:t>
            </a:r>
            <a:r>
              <a:rPr lang="en-US" sz="1350" dirty="0" smtClean="0"/>
              <a:t> </a:t>
            </a:r>
            <a:r>
              <a:rPr lang="en-US" sz="1350" dirty="0" err="1" smtClean="0"/>
              <a:t>diperlukannya</a:t>
            </a:r>
            <a:r>
              <a:rPr lang="en-US" sz="1350" dirty="0" smtClean="0"/>
              <a:t> </a:t>
            </a:r>
            <a:r>
              <a:rPr lang="en-US" sz="1350" dirty="0" err="1" smtClean="0"/>
              <a:t>konektivitas</a:t>
            </a:r>
            <a:r>
              <a:rPr lang="en-US" sz="1350" dirty="0" smtClean="0"/>
              <a:t> </a:t>
            </a:r>
            <a:r>
              <a:rPr lang="en-US" sz="1350" dirty="0" err="1" smtClean="0"/>
              <a:t>nasional</a:t>
            </a:r>
            <a:r>
              <a:rPr lang="en-US" sz="1350" dirty="0" smtClean="0"/>
              <a:t> yang </a:t>
            </a:r>
            <a:r>
              <a:rPr lang="en-US" sz="1350" dirty="0" err="1" smtClean="0"/>
              <a:t>kuat</a:t>
            </a:r>
            <a:r>
              <a:rPr lang="en-US" sz="1350" dirty="0" smtClean="0"/>
              <a:t> </a:t>
            </a:r>
            <a:r>
              <a:rPr lang="en-US" sz="1350" dirty="0" err="1" smtClean="0"/>
              <a:t>adalah</a:t>
            </a:r>
            <a:r>
              <a:rPr lang="en-US" sz="1350" dirty="0" smtClean="0"/>
              <a:t> </a:t>
            </a:r>
            <a:r>
              <a:rPr lang="en-US" sz="1350" dirty="0" err="1" smtClean="0"/>
              <a:t>karena</a:t>
            </a:r>
            <a:r>
              <a:rPr lang="en-US" sz="1350" dirty="0" smtClean="0"/>
              <a:t> </a:t>
            </a:r>
            <a:r>
              <a:rPr lang="en-US" sz="1350" dirty="0" err="1" smtClean="0"/>
              <a:t>melihat</a:t>
            </a:r>
            <a:r>
              <a:rPr lang="en-US" sz="1350" dirty="0" smtClean="0"/>
              <a:t> </a:t>
            </a:r>
            <a:r>
              <a:rPr lang="en-US" sz="1350" dirty="0" err="1" smtClean="0"/>
              <a:t>postur</a:t>
            </a:r>
            <a:r>
              <a:rPr lang="en-US" sz="1350" dirty="0" smtClean="0"/>
              <a:t> Indonesia </a:t>
            </a:r>
            <a:r>
              <a:rPr lang="en-US" sz="1350" dirty="0" err="1" smtClean="0"/>
              <a:t>sebagai</a:t>
            </a:r>
            <a:r>
              <a:rPr lang="en-US" sz="1350" dirty="0" smtClean="0"/>
              <a:t> </a:t>
            </a:r>
            <a:r>
              <a:rPr lang="en-US" sz="1350" dirty="0" err="1" smtClean="0"/>
              <a:t>negara</a:t>
            </a:r>
            <a:r>
              <a:rPr lang="en-US" sz="1350" dirty="0" smtClean="0"/>
              <a:t> </a:t>
            </a:r>
            <a:r>
              <a:rPr lang="en-US" sz="1350" dirty="0" err="1" smtClean="0"/>
              <a:t>kepulauan</a:t>
            </a:r>
            <a:r>
              <a:rPr lang="en-US" sz="1350" dirty="0" smtClean="0"/>
              <a:t> yang </a:t>
            </a:r>
            <a:r>
              <a:rPr lang="en-US" sz="1350" dirty="0" err="1" smtClean="0"/>
              <a:t>antara</a:t>
            </a:r>
            <a:r>
              <a:rPr lang="en-US" sz="1350" dirty="0" smtClean="0"/>
              <a:t> </a:t>
            </a:r>
            <a:r>
              <a:rPr lang="en-US" sz="1350" dirty="0" err="1" smtClean="0"/>
              <a:t>satu</a:t>
            </a:r>
            <a:r>
              <a:rPr lang="en-US" sz="1350" dirty="0" smtClean="0"/>
              <a:t> </a:t>
            </a:r>
            <a:r>
              <a:rPr lang="en-US" sz="1350" dirty="0" err="1" smtClean="0"/>
              <a:t>daerah</a:t>
            </a:r>
            <a:r>
              <a:rPr lang="en-US" sz="1350" dirty="0" smtClean="0"/>
              <a:t> </a:t>
            </a:r>
            <a:r>
              <a:rPr lang="en-US" sz="1350" dirty="0" err="1" smtClean="0"/>
              <a:t>dengan</a:t>
            </a:r>
            <a:r>
              <a:rPr lang="en-US" sz="1350" dirty="0" smtClean="0"/>
              <a:t> </a:t>
            </a:r>
            <a:r>
              <a:rPr lang="en-US" sz="1350" dirty="0" err="1" smtClean="0"/>
              <a:t>lainnya</a:t>
            </a:r>
            <a:r>
              <a:rPr lang="en-US" sz="1350" dirty="0" smtClean="0"/>
              <a:t> </a:t>
            </a:r>
            <a:r>
              <a:rPr lang="en-US" sz="1350" dirty="0" err="1" smtClean="0"/>
              <a:t>saling</a:t>
            </a:r>
            <a:r>
              <a:rPr lang="en-US" sz="1350" dirty="0" smtClean="0"/>
              <a:t> </a:t>
            </a:r>
            <a:r>
              <a:rPr lang="en-US" sz="1350" dirty="0" err="1" smtClean="0"/>
              <a:t>terpisahkan</a:t>
            </a:r>
            <a:r>
              <a:rPr lang="en-US" sz="1350" dirty="0" smtClean="0"/>
              <a:t> </a:t>
            </a:r>
            <a:r>
              <a:rPr lang="en-US" sz="1350" dirty="0" err="1" smtClean="0"/>
              <a:t>secara</a:t>
            </a:r>
            <a:r>
              <a:rPr lang="en-US" sz="1350" dirty="0" smtClean="0"/>
              <a:t> </a:t>
            </a:r>
            <a:r>
              <a:rPr lang="en-US" sz="1350" dirty="0" err="1" smtClean="0"/>
              <a:t>geografis</a:t>
            </a:r>
            <a:r>
              <a:rPr lang="en-US" sz="1350" dirty="0" smtClean="0"/>
              <a:t>. </a:t>
            </a:r>
            <a:r>
              <a:rPr lang="en-US" sz="1350" dirty="0" err="1" smtClean="0"/>
              <a:t>Tidak</a:t>
            </a:r>
            <a:r>
              <a:rPr lang="en-US" sz="1350" dirty="0" smtClean="0"/>
              <a:t> </a:t>
            </a:r>
            <a:r>
              <a:rPr lang="en-US" sz="1350" dirty="0" err="1" smtClean="0"/>
              <a:t>ada</a:t>
            </a:r>
            <a:r>
              <a:rPr lang="en-US" sz="1350" dirty="0" smtClean="0"/>
              <a:t> </a:t>
            </a:r>
            <a:r>
              <a:rPr lang="en-US" sz="1350" dirty="0" err="1" smtClean="0"/>
              <a:t>cara</a:t>
            </a:r>
            <a:r>
              <a:rPr lang="en-US" sz="1350" dirty="0" smtClean="0"/>
              <a:t> lain </a:t>
            </a:r>
            <a:r>
              <a:rPr lang="en-US" sz="1350" dirty="0" err="1" smtClean="0"/>
              <a:t>kecuali</a:t>
            </a:r>
            <a:r>
              <a:rPr lang="en-US" sz="1350" dirty="0" smtClean="0"/>
              <a:t> </a:t>
            </a:r>
            <a:r>
              <a:rPr lang="en-US" sz="1350" dirty="0" err="1" smtClean="0"/>
              <a:t>keberadaan</a:t>
            </a:r>
            <a:r>
              <a:rPr lang="en-US" sz="1350" dirty="0" smtClean="0"/>
              <a:t> </a:t>
            </a:r>
            <a:r>
              <a:rPr lang="en-US" sz="1350" dirty="0" err="1" smtClean="0"/>
              <a:t>dan</a:t>
            </a:r>
            <a:r>
              <a:rPr lang="en-US" sz="1350" dirty="0" smtClean="0"/>
              <a:t> </a:t>
            </a:r>
            <a:r>
              <a:rPr lang="en-US" sz="1350" dirty="0" err="1" smtClean="0"/>
              <a:t>pembangunan</a:t>
            </a:r>
            <a:r>
              <a:rPr lang="en-US" sz="1350" dirty="0" smtClean="0"/>
              <a:t> </a:t>
            </a:r>
            <a:r>
              <a:rPr lang="en-US" sz="1350" dirty="0" err="1" smtClean="0"/>
              <a:t>infrastruktur</a:t>
            </a:r>
            <a:r>
              <a:rPr lang="en-US" sz="1350" dirty="0" smtClean="0"/>
              <a:t> yang </a:t>
            </a:r>
            <a:r>
              <a:rPr lang="en-US" sz="1350" dirty="0" err="1" smtClean="0"/>
              <a:t>menyeluruh</a:t>
            </a:r>
            <a:r>
              <a:rPr lang="en-US" sz="1350" dirty="0" smtClean="0"/>
              <a:t> </a:t>
            </a:r>
            <a:r>
              <a:rPr lang="en-US" sz="1350" dirty="0" err="1" smtClean="0"/>
              <a:t>perlu</a:t>
            </a:r>
            <a:r>
              <a:rPr lang="en-US" sz="1350" dirty="0" smtClean="0"/>
              <a:t> </a:t>
            </a:r>
            <a:r>
              <a:rPr lang="en-US" sz="1350" dirty="0" err="1" smtClean="0"/>
              <a:t>dilaksanakan</a:t>
            </a:r>
            <a:r>
              <a:rPr lang="en-US" sz="1350" dirty="0" smtClean="0"/>
              <a:t> </a:t>
            </a:r>
            <a:r>
              <a:rPr lang="en-US" sz="1350" dirty="0" err="1" smtClean="0"/>
              <a:t>oleh</a:t>
            </a:r>
            <a:r>
              <a:rPr lang="en-US" sz="1350" dirty="0" smtClean="0"/>
              <a:t> </a:t>
            </a:r>
            <a:r>
              <a:rPr lang="en-US" sz="1350" dirty="0" err="1" smtClean="0"/>
              <a:t>pemerintah</a:t>
            </a:r>
            <a:r>
              <a:rPr lang="en-US" sz="1350" dirty="0" smtClean="0"/>
              <a:t>, </a:t>
            </a:r>
            <a:r>
              <a:rPr lang="en-US" sz="1350" dirty="0" err="1" smtClean="0"/>
              <a:t>seperti</a:t>
            </a:r>
            <a:r>
              <a:rPr lang="en-US" sz="1350" dirty="0" smtClean="0"/>
              <a:t>: </a:t>
            </a:r>
            <a:r>
              <a:rPr lang="en-US" sz="1350" dirty="0" err="1" smtClean="0"/>
              <a:t>jalan</a:t>
            </a:r>
            <a:r>
              <a:rPr lang="en-US" sz="1350" dirty="0" smtClean="0"/>
              <a:t> </a:t>
            </a:r>
            <a:r>
              <a:rPr lang="en-US" sz="1350" dirty="0" err="1" smtClean="0"/>
              <a:t>raya</a:t>
            </a:r>
            <a:r>
              <a:rPr lang="en-US" sz="1350" dirty="0" smtClean="0"/>
              <a:t>, </a:t>
            </a:r>
            <a:r>
              <a:rPr lang="en-US" sz="1350" dirty="0" err="1" smtClean="0"/>
              <a:t>pelabuhan</a:t>
            </a:r>
            <a:r>
              <a:rPr lang="en-US" sz="1350" dirty="0" smtClean="0"/>
              <a:t>, </a:t>
            </a:r>
            <a:r>
              <a:rPr lang="en-US" sz="1350" dirty="0" err="1" smtClean="0"/>
              <a:t>telekomunikasi</a:t>
            </a:r>
            <a:r>
              <a:rPr lang="en-US" sz="1350" dirty="0" smtClean="0"/>
              <a:t>, </a:t>
            </a:r>
            <a:r>
              <a:rPr lang="en-US" sz="1350" dirty="0" err="1" smtClean="0"/>
              <a:t>transportasi</a:t>
            </a:r>
            <a:r>
              <a:rPr lang="en-US" sz="1350" dirty="0"/>
              <a:t> </a:t>
            </a:r>
            <a:r>
              <a:rPr lang="en-US" sz="1350" dirty="0" err="1" smtClean="0"/>
              <a:t>udara</a:t>
            </a:r>
            <a:r>
              <a:rPr lang="en-US" sz="1350" dirty="0" smtClean="0"/>
              <a:t>, </a:t>
            </a:r>
            <a:r>
              <a:rPr lang="en-US" sz="1350" dirty="0" err="1" smtClean="0"/>
              <a:t>listrik</a:t>
            </a:r>
            <a:r>
              <a:rPr lang="en-US" sz="1350" dirty="0" smtClean="0"/>
              <a:t>, air </a:t>
            </a:r>
            <a:r>
              <a:rPr lang="en-US" sz="1350" dirty="0" err="1" smtClean="0"/>
              <a:t>bersih</a:t>
            </a:r>
            <a:r>
              <a:rPr lang="en-US" sz="1350" dirty="0" smtClean="0"/>
              <a:t>, </a:t>
            </a:r>
            <a:r>
              <a:rPr lang="en-US" sz="1350" dirty="0" err="1" smtClean="0"/>
              <a:t>dan</a:t>
            </a:r>
            <a:r>
              <a:rPr lang="en-US" sz="1350" dirty="0" smtClean="0"/>
              <a:t> lain </a:t>
            </a:r>
            <a:r>
              <a:rPr lang="en-US" sz="1350" dirty="0" err="1" smtClean="0"/>
              <a:t>sebagainya</a:t>
            </a:r>
            <a:r>
              <a:rPr lang="en-US" sz="1350" dirty="0" smtClean="0"/>
              <a:t>.</a:t>
            </a:r>
          </a:p>
          <a:p>
            <a:pPr algn="just" eaLnBrk="1" hangingPunct="1">
              <a:defRPr/>
            </a:pPr>
            <a:r>
              <a:rPr lang="en-US" sz="1350" dirty="0" smtClean="0"/>
              <a:t>Dan yang paling </a:t>
            </a:r>
            <a:r>
              <a:rPr lang="en-US" sz="1350" dirty="0" err="1" smtClean="0"/>
              <a:t>utama</a:t>
            </a:r>
            <a:r>
              <a:rPr lang="en-US" sz="1350" dirty="0" smtClean="0"/>
              <a:t>, </a:t>
            </a:r>
            <a:r>
              <a:rPr lang="en-US" sz="1350" dirty="0" err="1" smtClean="0"/>
              <a:t>dibutuhkan</a:t>
            </a:r>
            <a:r>
              <a:rPr lang="en-US" sz="1350" dirty="0" smtClean="0"/>
              <a:t> SDM </a:t>
            </a:r>
            <a:r>
              <a:rPr lang="en-US" sz="1350" dirty="0" err="1" smtClean="0"/>
              <a:t>kompeten</a:t>
            </a:r>
            <a:r>
              <a:rPr lang="en-US" sz="1350" dirty="0" smtClean="0"/>
              <a:t> yang </a:t>
            </a:r>
            <a:r>
              <a:rPr lang="en-US" sz="1350" dirty="0" err="1" smtClean="0"/>
              <a:t>menguasai</a:t>
            </a:r>
            <a:r>
              <a:rPr lang="en-US" sz="1350" dirty="0" smtClean="0"/>
              <a:t> </a:t>
            </a:r>
            <a:r>
              <a:rPr lang="en-US" sz="1350" dirty="0" err="1" smtClean="0"/>
              <a:t>ilmu</a:t>
            </a:r>
            <a:r>
              <a:rPr lang="en-US" sz="1350" dirty="0" smtClean="0"/>
              <a:t> </a:t>
            </a:r>
            <a:r>
              <a:rPr lang="en-US" sz="1350" dirty="0" err="1" smtClean="0"/>
              <a:t>pengetahuan</a:t>
            </a:r>
            <a:r>
              <a:rPr lang="en-US" sz="1350" dirty="0" smtClean="0"/>
              <a:t> yang </a:t>
            </a:r>
            <a:r>
              <a:rPr lang="en-US" sz="1350" dirty="0" err="1" smtClean="0"/>
              <a:t>cukup</a:t>
            </a:r>
            <a:r>
              <a:rPr lang="en-US" sz="1350" dirty="0" smtClean="0"/>
              <a:t> agar </a:t>
            </a:r>
            <a:r>
              <a:rPr lang="en-US" sz="1350" dirty="0" err="1" smtClean="0"/>
              <a:t>bisa</a:t>
            </a:r>
            <a:r>
              <a:rPr lang="en-US" sz="1350" dirty="0" smtClean="0"/>
              <a:t> </a:t>
            </a:r>
            <a:r>
              <a:rPr lang="en-US" sz="1350" dirty="0" err="1" smtClean="0"/>
              <a:t>didayagunakan</a:t>
            </a:r>
            <a:r>
              <a:rPr lang="en-US" sz="1350" dirty="0" smtClean="0"/>
              <a:t> </a:t>
            </a:r>
            <a:r>
              <a:rPr lang="en-US" sz="1350" dirty="0" err="1" smtClean="0"/>
              <a:t>semaksimal</a:t>
            </a:r>
            <a:r>
              <a:rPr lang="en-US" sz="1350" dirty="0" smtClean="0"/>
              <a:t> </a:t>
            </a:r>
            <a:r>
              <a:rPr lang="en-US" sz="1350" dirty="0" err="1" smtClean="0"/>
              <a:t>mungkin</a:t>
            </a:r>
            <a:r>
              <a:rPr lang="en-US" sz="1350" dirty="0" smtClean="0"/>
              <a:t> </a:t>
            </a:r>
            <a:r>
              <a:rPr lang="en-US" sz="1350" dirty="0" err="1" smtClean="0"/>
              <a:t>untuk</a:t>
            </a:r>
            <a:r>
              <a:rPr lang="en-US" sz="1350" dirty="0" smtClean="0"/>
              <a:t> </a:t>
            </a:r>
            <a:r>
              <a:rPr lang="en-US" sz="1350" dirty="0" err="1" smtClean="0"/>
              <a:t>membangun</a:t>
            </a:r>
            <a:r>
              <a:rPr lang="en-US" sz="1350" dirty="0" smtClean="0"/>
              <a:t> </a:t>
            </a:r>
            <a:r>
              <a:rPr lang="en-US" sz="1350" dirty="0" err="1" smtClean="0"/>
              <a:t>potensi</a:t>
            </a:r>
            <a:r>
              <a:rPr lang="en-US" sz="1350" dirty="0" smtClean="0"/>
              <a:t> </a:t>
            </a:r>
            <a:r>
              <a:rPr lang="en-US" sz="1350" dirty="0" err="1" smtClean="0"/>
              <a:t>kekayaan</a:t>
            </a:r>
            <a:r>
              <a:rPr lang="en-US" sz="1350" dirty="0" smtClean="0"/>
              <a:t> yang </a:t>
            </a:r>
            <a:r>
              <a:rPr lang="en-US" sz="1350" dirty="0" err="1" smtClean="0"/>
              <a:t>ada</a:t>
            </a:r>
            <a:r>
              <a:rPr lang="en-US" sz="1350" dirty="0" smtClean="0"/>
              <a:t> </a:t>
            </a:r>
            <a:r>
              <a:rPr lang="en-US" sz="1350" dirty="0" err="1" smtClean="0"/>
              <a:t>pada</a:t>
            </a:r>
            <a:r>
              <a:rPr lang="en-US" sz="1350" dirty="0" smtClean="0"/>
              <a:t> </a:t>
            </a:r>
            <a:r>
              <a:rPr lang="en-US" sz="1350" dirty="0" err="1" smtClean="0"/>
              <a:t>setiap</a:t>
            </a:r>
            <a:r>
              <a:rPr lang="en-US" sz="1350" dirty="0" smtClean="0"/>
              <a:t> </a:t>
            </a:r>
            <a:r>
              <a:rPr lang="en-US" sz="1350" dirty="0" err="1" smtClean="0"/>
              <a:t>koridor</a:t>
            </a:r>
            <a:r>
              <a:rPr lang="en-US" sz="1350" dirty="0" smtClean="0"/>
              <a:t> </a:t>
            </a:r>
            <a:r>
              <a:rPr lang="en-US" sz="1350" dirty="0" err="1" smtClean="0"/>
              <a:t>ekonomi</a:t>
            </a:r>
            <a:r>
              <a:rPr lang="en-US" sz="1350" dirty="0" smtClean="0"/>
              <a:t>. </a:t>
            </a:r>
            <a:r>
              <a:rPr lang="en-US" sz="1350" dirty="0" err="1" smtClean="0"/>
              <a:t>Ketiadaan</a:t>
            </a:r>
            <a:r>
              <a:rPr lang="en-US" sz="1350" dirty="0" smtClean="0"/>
              <a:t> </a:t>
            </a:r>
            <a:r>
              <a:rPr lang="en-US" sz="1350" dirty="0" err="1" smtClean="0"/>
              <a:t>atau</a:t>
            </a:r>
            <a:r>
              <a:rPr lang="en-US" sz="1350" dirty="0" smtClean="0"/>
              <a:t> </a:t>
            </a:r>
            <a:r>
              <a:rPr lang="en-US" sz="1350" dirty="0" err="1" smtClean="0"/>
              <a:t>kekurangan</a:t>
            </a:r>
            <a:r>
              <a:rPr lang="en-US" sz="1350" dirty="0" smtClean="0"/>
              <a:t> SDM </a:t>
            </a:r>
            <a:r>
              <a:rPr lang="en-US" sz="1350" dirty="0" err="1" smtClean="0"/>
              <a:t>berarti</a:t>
            </a:r>
            <a:r>
              <a:rPr lang="en-US" sz="1350" dirty="0" smtClean="0"/>
              <a:t> </a:t>
            </a:r>
            <a:r>
              <a:rPr lang="en-US" sz="1350" dirty="0" err="1" smtClean="0"/>
              <a:t>memberikan</a:t>
            </a:r>
            <a:r>
              <a:rPr lang="en-US" sz="1350" dirty="0" smtClean="0"/>
              <a:t> </a:t>
            </a:r>
            <a:r>
              <a:rPr lang="en-US" sz="1350" dirty="0" err="1" smtClean="0"/>
              <a:t>peluang</a:t>
            </a:r>
            <a:r>
              <a:rPr lang="en-US" sz="1350" dirty="0" smtClean="0"/>
              <a:t> </a:t>
            </a:r>
            <a:r>
              <a:rPr lang="en-US" sz="1350" dirty="0" err="1" smtClean="0"/>
              <a:t>besar</a:t>
            </a:r>
            <a:r>
              <a:rPr lang="en-US" sz="1350" dirty="0" smtClean="0"/>
              <a:t> </a:t>
            </a:r>
            <a:r>
              <a:rPr lang="en-US" sz="1350" dirty="0" err="1" smtClean="0"/>
              <a:t>kepada</a:t>
            </a:r>
            <a:r>
              <a:rPr lang="en-US" sz="1350" dirty="0" smtClean="0"/>
              <a:t> </a:t>
            </a:r>
            <a:r>
              <a:rPr lang="en-US" sz="1350" dirty="0" err="1" smtClean="0"/>
              <a:t>bangsa</a:t>
            </a:r>
            <a:r>
              <a:rPr lang="en-US" sz="1350" dirty="0" smtClean="0"/>
              <a:t> lain </a:t>
            </a:r>
            <a:r>
              <a:rPr lang="en-US" sz="1350" dirty="0" err="1" smtClean="0"/>
              <a:t>untuk</a:t>
            </a:r>
            <a:r>
              <a:rPr lang="en-US" sz="1350" dirty="0" smtClean="0"/>
              <a:t> </a:t>
            </a:r>
            <a:r>
              <a:rPr lang="en-US" sz="1350" dirty="0" err="1" smtClean="0"/>
              <a:t>menguasai</a:t>
            </a:r>
            <a:r>
              <a:rPr lang="en-US" sz="1350" dirty="0" smtClean="0"/>
              <a:t> </a:t>
            </a:r>
            <a:r>
              <a:rPr lang="en-US" sz="1350" dirty="0" err="1" smtClean="0"/>
              <a:t>sumber</a:t>
            </a:r>
            <a:r>
              <a:rPr lang="en-US" sz="1350" dirty="0" smtClean="0"/>
              <a:t> </a:t>
            </a:r>
            <a:r>
              <a:rPr lang="en-US" sz="1350" dirty="0" err="1" smtClean="0"/>
              <a:t>daya</a:t>
            </a:r>
            <a:r>
              <a:rPr lang="en-US" sz="1350" dirty="0" smtClean="0"/>
              <a:t> </a:t>
            </a:r>
            <a:r>
              <a:rPr lang="en-US" sz="1350" dirty="0" err="1" smtClean="0"/>
              <a:t>penting</a:t>
            </a:r>
            <a:r>
              <a:rPr lang="en-US" sz="1350" dirty="0" smtClean="0"/>
              <a:t> yang </a:t>
            </a:r>
            <a:r>
              <a:rPr lang="en-US" sz="1350" dirty="0" err="1" smtClean="0"/>
              <a:t>terkandung</a:t>
            </a:r>
            <a:r>
              <a:rPr lang="en-US" sz="1350" dirty="0" smtClean="0"/>
              <a:t> di </a:t>
            </a:r>
            <a:r>
              <a:rPr lang="en-US" sz="1350" dirty="0" err="1" smtClean="0"/>
              <a:t>nusantara</a:t>
            </a:r>
            <a:r>
              <a:rPr lang="en-US" sz="1350" dirty="0" smtClean="0"/>
              <a:t> </a:t>
            </a:r>
            <a:r>
              <a:rPr lang="en-US" sz="1350" dirty="0" err="1" smtClean="0"/>
              <a:t>tercinta</a:t>
            </a:r>
            <a:r>
              <a:rPr lang="en-US" sz="1350" dirty="0" smtClean="0"/>
              <a:t> </a:t>
            </a:r>
            <a:r>
              <a:rPr lang="en-US" sz="1350" dirty="0" err="1" smtClean="0"/>
              <a:t>ini</a:t>
            </a:r>
            <a:r>
              <a:rPr lang="en-US" sz="1350" dirty="0" smtClean="0"/>
              <a:t>. </a:t>
            </a:r>
            <a:r>
              <a:rPr lang="en-US" sz="1350" dirty="0" err="1" smtClean="0"/>
              <a:t>Dalam</a:t>
            </a:r>
            <a:r>
              <a:rPr lang="en-US" sz="1350" dirty="0" smtClean="0"/>
              <a:t> </a:t>
            </a:r>
            <a:r>
              <a:rPr lang="en-US" sz="1350" dirty="0" err="1" smtClean="0"/>
              <a:t>konteks</a:t>
            </a:r>
            <a:r>
              <a:rPr lang="en-US" sz="1350" dirty="0" smtClean="0"/>
              <a:t> </a:t>
            </a:r>
            <a:r>
              <a:rPr lang="en-US" sz="1350" dirty="0" err="1" smtClean="0"/>
              <a:t>inilah</a:t>
            </a:r>
            <a:r>
              <a:rPr lang="en-US" sz="1350" dirty="0" smtClean="0"/>
              <a:t> </a:t>
            </a:r>
            <a:r>
              <a:rPr lang="en-US" sz="1350" dirty="0" err="1" smtClean="0"/>
              <a:t>maka</a:t>
            </a:r>
            <a:r>
              <a:rPr lang="en-US" sz="1350" dirty="0" smtClean="0"/>
              <a:t> </a:t>
            </a:r>
            <a:r>
              <a:rPr lang="en-US" sz="1350" dirty="0" err="1" smtClean="0"/>
              <a:t>peranan</a:t>
            </a:r>
            <a:r>
              <a:rPr lang="en-US" sz="1350" dirty="0" smtClean="0"/>
              <a:t> BNSP </a:t>
            </a:r>
            <a:r>
              <a:rPr lang="en-US" sz="1350" dirty="0" err="1" smtClean="0"/>
              <a:t>sangat</a:t>
            </a:r>
            <a:r>
              <a:rPr lang="en-US" sz="1350" dirty="0" smtClean="0"/>
              <a:t> </a:t>
            </a:r>
            <a:r>
              <a:rPr lang="en-US" sz="1350" dirty="0" err="1" smtClean="0"/>
              <a:t>krusial</a:t>
            </a:r>
            <a:r>
              <a:rPr lang="en-US" sz="1350" dirty="0" smtClean="0"/>
              <a:t>, </a:t>
            </a:r>
            <a:r>
              <a:rPr lang="en-US" sz="1350" dirty="0" err="1" smtClean="0"/>
              <a:t>karena</a:t>
            </a:r>
            <a:r>
              <a:rPr lang="en-US" sz="1350" dirty="0" smtClean="0"/>
              <a:t> </a:t>
            </a:r>
            <a:r>
              <a:rPr lang="en-US" sz="1350" dirty="0" err="1" smtClean="0"/>
              <a:t>lembaga</a:t>
            </a:r>
            <a:r>
              <a:rPr lang="en-US" sz="1350" dirty="0" smtClean="0"/>
              <a:t> </a:t>
            </a:r>
            <a:r>
              <a:rPr lang="en-US" sz="1350" dirty="0" err="1" smtClean="0"/>
              <a:t>inilah</a:t>
            </a:r>
            <a:r>
              <a:rPr lang="en-US" sz="1350" dirty="0" smtClean="0"/>
              <a:t> yang </a:t>
            </a:r>
            <a:r>
              <a:rPr lang="en-US" sz="1350" dirty="0" err="1" smtClean="0"/>
              <a:t>akan</a:t>
            </a:r>
            <a:r>
              <a:rPr lang="en-US" sz="1350" dirty="0" smtClean="0"/>
              <a:t> </a:t>
            </a:r>
            <a:r>
              <a:rPr lang="en-US" sz="1350" dirty="0" err="1" smtClean="0"/>
              <a:t>dan</a:t>
            </a:r>
            <a:r>
              <a:rPr lang="en-US" sz="1350" dirty="0" smtClean="0"/>
              <a:t> </a:t>
            </a:r>
            <a:r>
              <a:rPr lang="en-US" sz="1350" dirty="0" err="1" smtClean="0"/>
              <a:t>berhak</a:t>
            </a:r>
            <a:r>
              <a:rPr lang="en-US" sz="1350" dirty="0" smtClean="0"/>
              <a:t> </a:t>
            </a:r>
            <a:r>
              <a:rPr lang="en-US" sz="1350" dirty="0" err="1" smtClean="0"/>
              <a:t>menguji</a:t>
            </a:r>
            <a:r>
              <a:rPr lang="en-US" sz="1350" dirty="0" smtClean="0"/>
              <a:t> </a:t>
            </a:r>
            <a:r>
              <a:rPr lang="en-US" sz="1350" dirty="0" err="1" smtClean="0"/>
              <a:t>apakah</a:t>
            </a:r>
            <a:r>
              <a:rPr lang="en-US" sz="1350" dirty="0" smtClean="0"/>
              <a:t> </a:t>
            </a:r>
            <a:r>
              <a:rPr lang="en-US" sz="1350" dirty="0" err="1" smtClean="0"/>
              <a:t>seorang</a:t>
            </a:r>
            <a:r>
              <a:rPr lang="en-US" sz="1350" dirty="0" smtClean="0"/>
              <a:t> </a:t>
            </a:r>
            <a:r>
              <a:rPr lang="en-US" sz="1350" dirty="0" err="1" smtClean="0"/>
              <a:t>individu</a:t>
            </a:r>
            <a:r>
              <a:rPr lang="en-US" sz="1350" dirty="0" smtClean="0"/>
              <a:t> </a:t>
            </a:r>
            <a:r>
              <a:rPr lang="en-US" sz="1350" dirty="0" err="1" smtClean="0"/>
              <a:t>telah</a:t>
            </a:r>
            <a:r>
              <a:rPr lang="en-US" sz="1350" dirty="0" smtClean="0"/>
              <a:t> </a:t>
            </a:r>
            <a:r>
              <a:rPr lang="en-US" sz="1350" dirty="0" err="1" smtClean="0"/>
              <a:t>mencapai</a:t>
            </a:r>
            <a:r>
              <a:rPr lang="en-US" sz="1350" dirty="0" smtClean="0"/>
              <a:t> </a:t>
            </a:r>
            <a:r>
              <a:rPr lang="en-US" sz="1350" dirty="0" err="1" smtClean="0"/>
              <a:t>tingkat</a:t>
            </a:r>
            <a:r>
              <a:rPr lang="en-US" sz="1350" dirty="0" smtClean="0"/>
              <a:t> </a:t>
            </a:r>
            <a:r>
              <a:rPr lang="en-US" sz="1350" dirty="0" err="1" smtClean="0"/>
              <a:t>kualifikasi</a:t>
            </a:r>
            <a:r>
              <a:rPr lang="en-US" sz="1350" dirty="0" smtClean="0"/>
              <a:t> </a:t>
            </a:r>
            <a:r>
              <a:rPr lang="en-US" sz="1350" dirty="0" err="1" smtClean="0"/>
              <a:t>kompetensi</a:t>
            </a:r>
            <a:r>
              <a:rPr lang="en-US" sz="1350" dirty="0" smtClean="0"/>
              <a:t> yang </a:t>
            </a:r>
            <a:r>
              <a:rPr lang="en-US" sz="1350" dirty="0" err="1" smtClean="0"/>
              <a:t>ditargetkan</a:t>
            </a:r>
            <a:r>
              <a:rPr lang="en-US" sz="1350" dirty="0"/>
              <a:t> </a:t>
            </a:r>
            <a:r>
              <a:rPr lang="en-US" sz="1350" dirty="0" err="1" smtClean="0"/>
              <a:t>vis</a:t>
            </a:r>
            <a:r>
              <a:rPr lang="en-US" sz="1350" dirty="0" smtClean="0"/>
              <a:t>-</a:t>
            </a:r>
            <a:r>
              <a:rPr lang="fr-FR" sz="1350" dirty="0" smtClean="0"/>
              <a:t>à</a:t>
            </a:r>
            <a:r>
              <a:rPr lang="en-US" sz="1350" dirty="0" smtClean="0"/>
              <a:t>-</a:t>
            </a:r>
            <a:r>
              <a:rPr lang="en-US" sz="1350" dirty="0" err="1" smtClean="0"/>
              <a:t>vis</a:t>
            </a:r>
            <a:r>
              <a:rPr lang="en-US" sz="1350" dirty="0" smtClean="0"/>
              <a:t> </a:t>
            </a:r>
            <a:r>
              <a:rPr lang="en-US" sz="1350" dirty="0" err="1" smtClean="0"/>
              <a:t>dibutuhkan</a:t>
            </a:r>
            <a:r>
              <a:rPr lang="en-US" sz="1350" dirty="0" smtClean="0"/>
              <a:t> </a:t>
            </a:r>
            <a:r>
              <a:rPr lang="en-US" sz="1350" dirty="0" err="1" smtClean="0"/>
              <a:t>atau</a:t>
            </a:r>
            <a:r>
              <a:rPr lang="en-US" sz="1350" dirty="0" smtClean="0"/>
              <a:t> </a:t>
            </a:r>
            <a:r>
              <a:rPr lang="en-US" sz="1350" dirty="0" err="1" smtClean="0"/>
              <a:t>tidak</a:t>
            </a:r>
            <a:r>
              <a:rPr lang="en-US" sz="1350" dirty="0"/>
              <a:t> </a:t>
            </a:r>
            <a:r>
              <a:rPr lang="en-US" sz="1350" dirty="0" err="1" smtClean="0"/>
              <a:t>oleh</a:t>
            </a:r>
            <a:r>
              <a:rPr lang="en-US" sz="1350" dirty="0" smtClean="0"/>
              <a:t> </a:t>
            </a:r>
            <a:r>
              <a:rPr lang="en-US" sz="1350" dirty="0" err="1" smtClean="0"/>
              <a:t>industri</a:t>
            </a:r>
            <a:r>
              <a:rPr lang="en-US" sz="1350" dirty="0" smtClean="0"/>
              <a:t>.</a:t>
            </a:r>
            <a:endParaRPr lang="en-US" sz="1350" dirty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6E69545B-3850-154D-9CE5-F2844BAFBE7C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Created by Muchtar Azis</a:t>
            </a: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Calibri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FB2D5E2-B99D-3343-9746-4B017E492653}" type="slidenum">
              <a:rPr lang="en-US">
                <a:latin typeface="Calibri" charset="0"/>
              </a:rPr>
              <a:pPr eaLnBrk="1" hangingPunct="1"/>
              <a:t>28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350" dirty="0" err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12679-6E67-1749-9AE5-CC7BC52EC94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77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E72BF-5F45-9B4D-B889-3C73FB9A2DED}" type="datetimeFigureOut">
              <a:rPr lang="en-US"/>
              <a:pPr>
                <a:defRPr/>
              </a:pPr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FEEE-C2E1-CD43-A18C-0AC7AC5F6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2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1BF9-7C82-A846-B8A3-82CDCF5837C2}" type="datetimeFigureOut">
              <a:rPr lang="en-US"/>
              <a:pPr>
                <a:defRPr/>
              </a:pPr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E60B7-27FA-B748-AAA2-C06417FC5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8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36956-86CE-C747-B64F-9F9DA836D1EE}" type="datetimeFigureOut">
              <a:rPr lang="en-US"/>
              <a:pPr>
                <a:defRPr/>
              </a:pPr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C7C6A-6EE5-144C-AD8D-C01B2EEBD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10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7142498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AC357-2726-7F4D-8502-EB0E660608C8}" type="datetimeFigureOut">
              <a:rPr lang="en-US"/>
              <a:pPr>
                <a:defRPr/>
              </a:pPr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30D63-4097-A141-9BF7-97E67F6BA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4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6633F-F4C0-4040-B6EF-B1449DFDBD42}" type="datetimeFigureOut">
              <a:rPr lang="en-US"/>
              <a:pPr>
                <a:defRPr/>
              </a:pPr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D09C6-0A62-B341-A8CF-F9A0BF71A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1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281FA-4FE2-F84C-BB74-0115271FAD2A}" type="datetimeFigureOut">
              <a:rPr lang="en-US"/>
              <a:pPr>
                <a:defRPr/>
              </a:pPr>
              <a:t>12/19/14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4C21-A455-5541-ADC4-0CF4BDB34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65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C04F5-3EEE-914E-82E7-D4A58B8E33DA}" type="datetimeFigureOut">
              <a:rPr lang="en-US"/>
              <a:pPr>
                <a:defRPr/>
              </a:pPr>
              <a:t>12/19/14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74E38-3BB9-104C-80B4-8FB3F2433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3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72ABA-FEEC-E742-A450-FE76CB22315F}" type="datetimeFigureOut">
              <a:rPr lang="en-US"/>
              <a:pPr>
                <a:defRPr/>
              </a:pPr>
              <a:t>12/19/14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D32B3-4963-FF4D-84D8-8C36BAABB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0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1D5C1-509C-654F-B284-E79D15B1DA91}" type="datetimeFigureOut">
              <a:rPr lang="en-US"/>
              <a:pPr>
                <a:defRPr/>
              </a:pPr>
              <a:t>12/19/14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EB26B-D46D-1646-9A2F-2E9A4834D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6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68E5B-5BB9-1B46-815C-F1D8EA5944E7}" type="datetimeFigureOut">
              <a:rPr lang="en-US"/>
              <a:pPr>
                <a:defRPr/>
              </a:pPr>
              <a:t>12/19/14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57CB2-8ABE-FF44-8BF5-A42049A3E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6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09312-C6B3-7445-B55A-8549C228977A}" type="datetimeFigureOut">
              <a:rPr lang="en-US"/>
              <a:pPr>
                <a:defRPr/>
              </a:pPr>
              <a:t>12/19/14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0A88-25B5-3C44-860C-C541D9C36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8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5562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C96AA03-18A1-4344-A3A2-27E0B7EA8B0A}" type="datetimeFigureOut">
              <a:rPr lang="en-US"/>
              <a:pPr>
                <a:defRPr/>
              </a:pPr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DB4183A-176E-8D4D-A5D4-91E32739C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654800"/>
            <a:ext cx="3451225" cy="2032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979738" y="6654800"/>
            <a:ext cx="6164262" cy="203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4" name="Picture 10" descr="Screen Shot 2011-10-27 at 8.09.41 PM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Screen Shot 2011-10-27 at 8.09.52 PM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4" b="4459"/>
          <a:stretch>
            <a:fillRect/>
          </a:stretch>
        </p:blipFill>
        <p:spPr bwMode="auto">
          <a:xfrm>
            <a:off x="6019800" y="0"/>
            <a:ext cx="31242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0" y="723900"/>
            <a:ext cx="9144000" cy="460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Bell MT"/>
          <a:ea typeface="ＭＳ Ｐゴシック" charset="0"/>
          <a:cs typeface="Bell MT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ell MT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ell MT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ell MT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ell MT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ell MT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ell MT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ell MT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ell MT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Bell MT"/>
          <a:ea typeface="ＭＳ Ｐゴシック" charset="0"/>
          <a:cs typeface="Bell MT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Bell MT"/>
          <a:ea typeface="ＭＳ Ｐゴシック" charset="0"/>
          <a:cs typeface="Bell M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Bell MT"/>
          <a:ea typeface="ＭＳ Ｐゴシック" charset="0"/>
          <a:cs typeface="Bell M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Bell MT"/>
          <a:ea typeface="ＭＳ Ｐゴシック" charset="0"/>
          <a:cs typeface="Bell M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Bell MT"/>
          <a:ea typeface="ＭＳ Ｐゴシック" charset="0"/>
          <a:cs typeface="Bell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160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4338" name="Group 9"/>
          <p:cNvGrpSpPr>
            <a:grpSpLocks/>
          </p:cNvGrpSpPr>
          <p:nvPr/>
        </p:nvGrpSpPr>
        <p:grpSpPr bwMode="auto">
          <a:xfrm>
            <a:off x="0" y="0"/>
            <a:ext cx="9144000" cy="1371600"/>
            <a:chOff x="0" y="-1"/>
            <a:chExt cx="9144000" cy="203202"/>
          </a:xfrm>
        </p:grpSpPr>
        <p:sp>
          <p:nvSpPr>
            <p:cNvPr id="6" name="Rectangle 5"/>
            <p:cNvSpPr/>
            <p:nvPr/>
          </p:nvSpPr>
          <p:spPr>
            <a:xfrm>
              <a:off x="0" y="-1"/>
              <a:ext cx="3451225" cy="20320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979738" y="-1"/>
              <a:ext cx="6164262" cy="2032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14339" name="Picture 7" descr="Screen Shot 2011-10-27 at 8.06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554163"/>
            <a:ext cx="161766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1371600"/>
            <a:ext cx="9144000" cy="460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5638800"/>
            <a:ext cx="9144000" cy="9318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Bell MT"/>
                <a:cs typeface="Bell MT"/>
              </a:rPr>
              <a:t>Jakarta, 19 </a:t>
            </a:r>
            <a:r>
              <a:rPr lang="en-US" sz="2400" dirty="0" err="1" smtClean="0">
                <a:latin typeface="Bell MT"/>
                <a:cs typeface="Bell MT"/>
              </a:rPr>
              <a:t>Desember</a:t>
            </a:r>
            <a:r>
              <a:rPr lang="en-US" sz="2400" dirty="0" smtClean="0">
                <a:latin typeface="Bell MT"/>
                <a:cs typeface="Bell MT"/>
              </a:rPr>
              <a:t>  2014</a:t>
            </a:r>
            <a:endParaRPr lang="en-US" sz="2400" dirty="0">
              <a:latin typeface="Bell MT"/>
              <a:cs typeface="Bell MT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34938" y="2286000"/>
            <a:ext cx="9009062" cy="165033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a typeface="+mj-ea"/>
              </a:rPr>
              <a:t/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  <a:ea typeface="+mj-ea"/>
              </a:rPr>
            </a:br>
            <a:r>
              <a:rPr lang="en-US" b="1" dirty="0" smtClean="0">
                <a:solidFill>
                  <a:srgbClr val="800000"/>
                </a:solidFill>
                <a:latin typeface="+mn-lt"/>
                <a:ea typeface="+mj-ea"/>
              </a:rPr>
              <a:t>SERTIFIKASI KOMPETENSI PROFESI</a:t>
            </a:r>
            <a:br>
              <a:rPr lang="en-US" b="1" dirty="0" smtClean="0">
                <a:solidFill>
                  <a:srgbClr val="800000"/>
                </a:solidFill>
                <a:latin typeface="+mn-lt"/>
                <a:ea typeface="+mj-ea"/>
              </a:rPr>
            </a:br>
            <a:r>
              <a:rPr lang="en-US" b="1" dirty="0" smtClean="0">
                <a:solidFill>
                  <a:srgbClr val="800000"/>
                </a:solidFill>
                <a:latin typeface="+mn-lt"/>
                <a:ea typeface="+mj-ea"/>
              </a:rPr>
              <a:t> SDM INDONESIA </a:t>
            </a:r>
            <a:br>
              <a:rPr lang="en-US" b="1" dirty="0" smtClean="0">
                <a:solidFill>
                  <a:srgbClr val="800000"/>
                </a:solidFill>
                <a:latin typeface="+mn-lt"/>
                <a:ea typeface="+mj-ea"/>
              </a:rPr>
            </a:br>
            <a:r>
              <a:rPr lang="en-US" b="1" dirty="0" smtClean="0">
                <a:solidFill>
                  <a:srgbClr val="800000"/>
                </a:solidFill>
                <a:latin typeface="+mn-lt"/>
                <a:ea typeface="+mj-ea"/>
              </a:rPr>
              <a:t>MENYONGSONG AEC 2015</a:t>
            </a:r>
            <a:br>
              <a:rPr lang="en-US" b="1" dirty="0" smtClean="0">
                <a:solidFill>
                  <a:srgbClr val="800000"/>
                </a:solidFill>
                <a:latin typeface="+mn-lt"/>
                <a:ea typeface="+mj-ea"/>
              </a:rPr>
            </a:b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ea typeface="+mj-ea"/>
              </a:rPr>
              <a:t> 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4343" name="Subtitle 2"/>
          <p:cNvSpPr>
            <a:spLocks noGrp="1"/>
          </p:cNvSpPr>
          <p:nvPr>
            <p:ph type="subTitle" idx="1"/>
          </p:nvPr>
        </p:nvSpPr>
        <p:spPr>
          <a:xfrm>
            <a:off x="500063" y="3936330"/>
            <a:ext cx="8101012" cy="2244739"/>
          </a:xfrm>
        </p:spPr>
        <p:txBody>
          <a:bodyPr/>
          <a:lstStyle/>
          <a:p>
            <a:pPr eaLnBrk="1" hangingPunct="1"/>
            <a:r>
              <a:rPr lang="en-US" sz="2000" dirty="0" err="1">
                <a:solidFill>
                  <a:schemeClr val="tx1"/>
                </a:solidFill>
                <a:latin typeface="Bell MT" charset="0"/>
              </a:rPr>
              <a:t>dipresentasikan</a:t>
            </a:r>
            <a:r>
              <a:rPr lang="en-US" sz="2000" dirty="0">
                <a:solidFill>
                  <a:schemeClr val="tx1"/>
                </a:solidFill>
                <a:latin typeface="Bell MT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ll MT" charset="0"/>
              </a:rPr>
              <a:t>oleh</a:t>
            </a:r>
            <a:endParaRPr lang="en-US" sz="2000" dirty="0">
              <a:solidFill>
                <a:schemeClr val="tx1"/>
              </a:solidFill>
              <a:latin typeface="Bell MT" charset="0"/>
            </a:endParaRPr>
          </a:p>
          <a:p>
            <a:pPr eaLnBrk="1" hangingPunct="1"/>
            <a:r>
              <a:rPr lang="en-US" sz="2000" i="1" dirty="0" smtClean="0">
                <a:solidFill>
                  <a:schemeClr val="tx1"/>
                </a:solidFill>
                <a:latin typeface="+mn-lt"/>
              </a:rPr>
              <a:t>Ir. Bachtiar </a:t>
            </a:r>
            <a:r>
              <a:rPr lang="en-US" sz="2000" i="1" dirty="0" err="1" smtClean="0">
                <a:solidFill>
                  <a:schemeClr val="tx1"/>
                </a:solidFill>
                <a:latin typeface="+mn-lt"/>
              </a:rPr>
              <a:t>Siradjuddin,MM,IPU</a:t>
            </a:r>
            <a:endParaRPr lang="en-US" sz="2000" i="1" dirty="0" smtClean="0">
              <a:solidFill>
                <a:schemeClr val="tx1"/>
              </a:solidFill>
              <a:latin typeface="+mn-lt"/>
            </a:endParaRPr>
          </a:p>
          <a:p>
            <a:pPr eaLnBrk="1" hangingPunct="1"/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Perencanan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harmonisasi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,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kelembagaan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BNSP</a:t>
            </a:r>
          </a:p>
          <a:p>
            <a:pPr eaLnBrk="1" hangingPunct="1"/>
            <a:r>
              <a:rPr lang="en-US" sz="2000" i="1" dirty="0" smtClean="0">
                <a:solidFill>
                  <a:schemeClr val="tx1"/>
                </a:solidFill>
                <a:latin typeface="Bell MT" charset="0"/>
              </a:rPr>
              <a:t>btiars08@gmail.com</a:t>
            </a:r>
            <a:endParaRPr lang="en-US" sz="2000" i="1" dirty="0">
              <a:solidFill>
                <a:schemeClr val="tx1"/>
              </a:solidFill>
              <a:latin typeface="Bell MT" charset="0"/>
            </a:endParaRPr>
          </a:p>
          <a:p>
            <a:pPr eaLnBrk="1" hangingPunct="1"/>
            <a:endParaRPr lang="en-US" sz="2000" b="1" i="1" dirty="0" smtClean="0">
              <a:solidFill>
                <a:schemeClr val="tx1"/>
              </a:solidFill>
              <a:latin typeface="Bell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794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err="1">
                <a:latin typeface="Impact"/>
                <a:cs typeface="Impact"/>
              </a:rPr>
              <a:t>Menilai</a:t>
            </a:r>
            <a:r>
              <a:rPr lang="en-US" sz="2800" dirty="0">
                <a:latin typeface="Impact"/>
                <a:cs typeface="Impact"/>
              </a:rPr>
              <a:t> </a:t>
            </a:r>
            <a:r>
              <a:rPr lang="en-US" sz="2800" dirty="0" err="1">
                <a:latin typeface="Impact"/>
                <a:cs typeface="Impact"/>
              </a:rPr>
              <a:t>Pentingnya</a:t>
            </a:r>
            <a:r>
              <a:rPr lang="en-US" sz="2800" dirty="0">
                <a:latin typeface="Impact"/>
                <a:cs typeface="Impact"/>
              </a:rPr>
              <a:t> </a:t>
            </a:r>
            <a:r>
              <a:rPr lang="en-US" sz="2800" dirty="0" err="1">
                <a:latin typeface="Impact"/>
                <a:cs typeface="Impact"/>
              </a:rPr>
              <a:t>Peranan</a:t>
            </a:r>
            <a:r>
              <a:rPr lang="en-US" sz="2800" dirty="0">
                <a:latin typeface="Impact"/>
                <a:cs typeface="Impact"/>
              </a:rPr>
              <a:t> SDM</a:t>
            </a:r>
          </a:p>
        </p:txBody>
      </p:sp>
      <p:sp>
        <p:nvSpPr>
          <p:cNvPr id="7" name="Rectangle 6"/>
          <p:cNvSpPr/>
          <p:nvPr/>
        </p:nvSpPr>
        <p:spPr>
          <a:xfrm>
            <a:off x="134683" y="5956300"/>
            <a:ext cx="8895017" cy="5461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SALAH SATU PILAR KUNCI KEBERHASILAN PELAKSANAAN PEMBANGUNAN 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TERLETAK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PADA TERSEDIANYA SDM YANG KOMPETEN DAN BERKUALITAS</a:t>
            </a:r>
          </a:p>
        </p:txBody>
      </p:sp>
      <p:pic>
        <p:nvPicPr>
          <p:cNvPr id="20483" name="Picture 8" descr="Screen Shot 2012-02-06 at 2.38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811213"/>
            <a:ext cx="503872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4252913" y="2982913"/>
            <a:ext cx="1403350" cy="132715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6200000">
            <a:off x="5834063" y="3108325"/>
            <a:ext cx="693737" cy="110966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6" name="TextBox 11"/>
          <p:cNvSpPr txBox="1">
            <a:spLocks noChangeArrowheads="1"/>
          </p:cNvSpPr>
          <p:nvPr/>
        </p:nvSpPr>
        <p:spPr bwMode="auto">
          <a:xfrm>
            <a:off x="6800850" y="3021013"/>
            <a:ext cx="19256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800000"/>
                </a:solidFill>
              </a:rPr>
              <a:t>SUMBER DAYA</a:t>
            </a:r>
          </a:p>
          <a:p>
            <a:pPr algn="ctr" eaLnBrk="1" hangingPunct="1"/>
            <a:r>
              <a:rPr lang="en-US" sz="2000" b="1">
                <a:solidFill>
                  <a:srgbClr val="800000"/>
                </a:solidFill>
              </a:rPr>
              <a:t>MANUSIA YANG</a:t>
            </a:r>
          </a:p>
          <a:p>
            <a:pPr algn="ctr" eaLnBrk="1" hangingPunct="1"/>
            <a:r>
              <a:rPr lang="en-US" sz="2000" b="1">
                <a:solidFill>
                  <a:srgbClr val="800000"/>
                </a:solidFill>
              </a:rPr>
              <a:t>KOMPETEN DI</a:t>
            </a:r>
          </a:p>
          <a:p>
            <a:pPr algn="ctr" eaLnBrk="1" hangingPunct="1"/>
            <a:r>
              <a:rPr lang="en-US" sz="2000" b="1">
                <a:solidFill>
                  <a:srgbClr val="800000"/>
                </a:solidFill>
              </a:rPr>
              <a:t>BIDANGNYA</a:t>
            </a:r>
          </a:p>
        </p:txBody>
      </p:sp>
    </p:spTree>
    <p:extLst>
      <p:ext uri="{BB962C8B-B14F-4D97-AF65-F5344CB8AC3E}">
        <p14:creationId xmlns:p14="http://schemas.microsoft.com/office/powerpoint/2010/main" val="689067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749300"/>
            <a:ext cx="8013700" cy="45550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id-ID" sz="2800" b="1" dirty="0">
              <a:solidFill>
                <a:srgbClr val="C00000"/>
              </a:solidFill>
            </a:endParaRPr>
          </a:p>
          <a:p>
            <a:endParaRPr lang="id-ID" sz="1000" dirty="0"/>
          </a:p>
          <a:p>
            <a:pPr algn="just"/>
            <a:r>
              <a:rPr lang="id-ID" sz="2400" dirty="0">
                <a:latin typeface="Arial"/>
                <a:cs typeface="Arial"/>
              </a:rPr>
              <a:t>Merupakan bagian integral dari pembangunan ketenagakerjaan serta pembangunan SDM secara menyeluruh, melalui peningkatan kemampuan dan kompetensi SDM, sehingga mampu mendorong ke arah:</a:t>
            </a:r>
          </a:p>
          <a:p>
            <a:endParaRPr lang="id-ID" dirty="0">
              <a:latin typeface="Arial"/>
              <a:cs typeface="Arial"/>
            </a:endParaRPr>
          </a:p>
          <a:p>
            <a:pPr>
              <a:buFont typeface="Impact" charset="0"/>
              <a:buAutoNum type="arabicPeriod"/>
            </a:pPr>
            <a:r>
              <a:rPr lang="id-ID" sz="2400" dirty="0">
                <a:latin typeface="Arial"/>
                <a:cs typeface="Arial"/>
              </a:rPr>
              <a:t>Perluasan kesempatan kerja</a:t>
            </a:r>
          </a:p>
          <a:p>
            <a:pPr>
              <a:buFont typeface="Impact" charset="0"/>
              <a:buAutoNum type="arabicPeriod" startAt="2"/>
            </a:pPr>
            <a:r>
              <a:rPr lang="id-ID" sz="2400" dirty="0">
                <a:latin typeface="Arial"/>
                <a:cs typeface="Arial"/>
              </a:rPr>
              <a:t>Penanggulangan pengangguran</a:t>
            </a:r>
          </a:p>
          <a:p>
            <a:pPr>
              <a:buFont typeface="Impact" charset="0"/>
              <a:buAutoNum type="arabicPeriod" startAt="3"/>
            </a:pPr>
            <a:r>
              <a:rPr lang="id-ID" sz="2400" dirty="0">
                <a:latin typeface="Arial"/>
                <a:cs typeface="Arial"/>
              </a:rPr>
              <a:t>Peningkatan kesejahteraan tenaga kerja</a:t>
            </a:r>
          </a:p>
          <a:p>
            <a:pPr>
              <a:buFont typeface="Impact" charset="0"/>
              <a:buAutoNum type="arabicPeriod" startAt="4"/>
            </a:pPr>
            <a:r>
              <a:rPr lang="id-ID" sz="2400" dirty="0">
                <a:latin typeface="Arial"/>
                <a:cs typeface="Arial"/>
              </a:rPr>
              <a:t>Perlindungan kerja</a:t>
            </a:r>
          </a:p>
          <a:p>
            <a:pPr>
              <a:buFont typeface="Impact" charset="0"/>
              <a:buAutoNum type="arabicPeriod" startAt="5"/>
            </a:pPr>
            <a:r>
              <a:rPr lang="id-ID" sz="2400" dirty="0">
                <a:latin typeface="Arial"/>
                <a:cs typeface="Arial"/>
              </a:rPr>
              <a:t>Peningkatan daya saing usaha</a:t>
            </a:r>
          </a:p>
          <a:p>
            <a:r>
              <a:rPr lang="id-ID" dirty="0"/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0"/>
            <a:ext cx="5601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solidFill>
                  <a:srgbClr val="000000"/>
                </a:solidFill>
                <a:latin typeface="Impact"/>
                <a:cs typeface="Impact"/>
              </a:rPr>
              <a:t>Sistem dan Kebijakan Sertifikasi </a:t>
            </a:r>
            <a:endParaRPr lang="en-US" sz="2400" dirty="0">
              <a:solidFill>
                <a:srgbClr val="000000"/>
              </a:solidFill>
              <a:latin typeface="Impact"/>
              <a:cs typeface="Impact"/>
            </a:endParaRPr>
          </a:p>
          <a:p>
            <a:pPr algn="ctr"/>
            <a:r>
              <a:rPr lang="id-ID" sz="2400" dirty="0">
                <a:solidFill>
                  <a:srgbClr val="000000"/>
                </a:solidFill>
                <a:latin typeface="Impact"/>
                <a:cs typeface="Impact"/>
              </a:rPr>
              <a:t>Kompetensi Kerja Nasional.</a:t>
            </a:r>
            <a:endParaRPr lang="en-US" sz="2400" dirty="0">
              <a:solidFill>
                <a:srgbClr val="000000"/>
              </a:solidFill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635038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sz="2000" dirty="0" smtClean="0">
                <a:latin typeface="Impact"/>
                <a:ea typeface="+mj-ea"/>
                <a:cs typeface="Impact"/>
              </a:rPr>
              <a:t>SISTEM PENGEMBANGAN SDM BERBASIS KOMPETENSI</a:t>
            </a:r>
            <a:endParaRPr lang="en-GB" sz="2000" dirty="0" smtClean="0">
              <a:latin typeface="Impact"/>
              <a:ea typeface="+mj-ea"/>
              <a:cs typeface="Impact"/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7054" y="1581633"/>
            <a:ext cx="8229600" cy="3480888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id-ID" dirty="0" smtClean="0">
                <a:latin typeface="Arial"/>
                <a:ea typeface="+mn-ea"/>
                <a:cs typeface="Arial"/>
              </a:rPr>
              <a:t>Pengembangan Standar Kompetensi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id-ID" dirty="0" smtClean="0">
              <a:latin typeface="Arial"/>
              <a:ea typeface="+mn-ea"/>
              <a:cs typeface="Arial"/>
            </a:endParaRP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id-ID" dirty="0" smtClean="0">
                <a:latin typeface="Arial"/>
                <a:ea typeface="+mn-ea"/>
                <a:cs typeface="Arial"/>
              </a:rPr>
              <a:t>Pengembangan Diklat Berbasis Kompetensi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id-ID" dirty="0" smtClean="0">
              <a:latin typeface="Arial"/>
              <a:ea typeface="+mn-ea"/>
              <a:cs typeface="Arial"/>
            </a:endParaRP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id-ID" dirty="0" smtClean="0">
                <a:latin typeface="Arial"/>
                <a:ea typeface="+mn-ea"/>
                <a:cs typeface="Arial"/>
              </a:rPr>
              <a:t>Pengembangan Sertifikasi Kompetensi</a:t>
            </a:r>
            <a:endParaRPr lang="en-GB" dirty="0" smtClean="0"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9005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428625" y="0"/>
            <a:ext cx="5956330" cy="728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lIns="87271" tIns="43635" rIns="87271" bIns="43635" anchor="ctr"/>
          <a:lstStyle/>
          <a:p>
            <a:pPr algn="ctr" defTabSz="10128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Impact"/>
                <a:ea typeface="+mn-ea"/>
                <a:cs typeface="Impact"/>
              </a:rPr>
              <a:t>TIGA </a:t>
            </a:r>
            <a:r>
              <a:rPr lang="id-ID" sz="2400" b="1" dirty="0">
                <a:latin typeface="Impact"/>
                <a:ea typeface="+mn-ea"/>
                <a:cs typeface="Impact"/>
              </a:rPr>
              <a:t> </a:t>
            </a:r>
            <a:r>
              <a:rPr lang="en-US" sz="2400" b="1" dirty="0">
                <a:latin typeface="Impact"/>
                <a:ea typeface="+mn-ea"/>
                <a:cs typeface="Impact"/>
              </a:rPr>
              <a:t>PILAR UTAMA</a:t>
            </a:r>
            <a:br>
              <a:rPr lang="en-US" sz="2400" b="1" dirty="0">
                <a:latin typeface="Impact"/>
                <a:ea typeface="+mn-ea"/>
                <a:cs typeface="Impact"/>
              </a:rPr>
            </a:br>
            <a:r>
              <a:rPr lang="en-US" sz="2400" b="1" dirty="0">
                <a:latin typeface="Impact"/>
                <a:ea typeface="+mn-ea"/>
                <a:cs typeface="Impact"/>
              </a:rPr>
              <a:t>PENGEMBANGAN SDM BERBASIS KOMPETENSI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581400" y="1638300"/>
            <a:ext cx="18288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7271" tIns="43635" rIns="87271" bIns="43635" anchor="ctr"/>
          <a:lstStyle/>
          <a:p>
            <a:pPr algn="ctr" defTabSz="873125"/>
            <a:r>
              <a:rPr lang="en-US" b="1" dirty="0">
                <a:solidFill>
                  <a:srgbClr val="000000"/>
                </a:solidFill>
                <a:latin typeface="Calibri" charset="0"/>
              </a:rPr>
              <a:t>INDUSTRI</a:t>
            </a:r>
            <a:r>
              <a:rPr lang="en-US" b="1" dirty="0">
                <a:solidFill>
                  <a:srgbClr val="FFFF00"/>
                </a:solidFill>
                <a:latin typeface="Calibri" charset="0"/>
              </a:rPr>
              <a:t>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28625" y="5214938"/>
            <a:ext cx="962025" cy="857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7271" tIns="43635" rIns="87271" bIns="43635" anchor="ctr"/>
          <a:lstStyle/>
          <a:p>
            <a:pPr algn="ctr" defTabSz="873125"/>
            <a:r>
              <a:rPr lang="en-US" sz="1700" b="1" dirty="0">
                <a:solidFill>
                  <a:srgbClr val="000000"/>
                </a:solidFill>
                <a:latin typeface="Calibri" charset="0"/>
              </a:rPr>
              <a:t>LDP</a:t>
            </a: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3721100" y="2552700"/>
            <a:ext cx="1571625" cy="1371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71" tIns="43635" rIns="87271" bIns="43635" anchor="ctr"/>
          <a:lstStyle/>
          <a:p>
            <a:pPr algn="ctr" defTabSz="873125"/>
            <a:r>
              <a:rPr lang="en-US" sz="1900" b="1">
                <a:solidFill>
                  <a:srgbClr val="CC0066"/>
                </a:solidFill>
                <a:latin typeface="Calibri" charset="0"/>
              </a:rPr>
              <a:t>KKNI</a:t>
            </a:r>
          </a:p>
          <a:p>
            <a:pPr algn="ctr" defTabSz="873125"/>
            <a:r>
              <a:rPr lang="en-US" sz="1900" b="1">
                <a:solidFill>
                  <a:srgbClr val="CC0066"/>
                </a:solidFill>
                <a:latin typeface="Calibri" charset="0"/>
              </a:rPr>
              <a:t>SKKNI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1905000" y="4914900"/>
            <a:ext cx="156845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71" tIns="43635" rIns="87271" bIns="43635" anchor="ctr"/>
          <a:lstStyle/>
          <a:p>
            <a:pPr algn="ctr" defTabSz="873125"/>
            <a:r>
              <a:rPr lang="en-US" sz="1700" b="1">
                <a:solidFill>
                  <a:srgbClr val="1903B9"/>
                </a:solidFill>
                <a:latin typeface="Calibri" charset="0"/>
              </a:rPr>
              <a:t>DIKLAT </a:t>
            </a:r>
          </a:p>
          <a:p>
            <a:pPr algn="ctr" defTabSz="873125"/>
            <a:r>
              <a:rPr lang="en-US" sz="1700" b="1">
                <a:solidFill>
                  <a:srgbClr val="1903B9"/>
                </a:solidFill>
                <a:latin typeface="Calibri" charset="0"/>
              </a:rPr>
              <a:t>PROFESI</a:t>
            </a:r>
          </a:p>
          <a:p>
            <a:pPr algn="ctr" defTabSz="873125"/>
            <a:r>
              <a:rPr lang="en-US" sz="1700" b="1">
                <a:solidFill>
                  <a:srgbClr val="1903B9"/>
                </a:solidFill>
                <a:latin typeface="Calibri" charset="0"/>
              </a:rPr>
              <a:t>(CBT)</a:t>
            </a:r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5702300" y="4914900"/>
            <a:ext cx="156845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71" tIns="43635" rIns="87271" bIns="43635" anchor="ctr"/>
          <a:lstStyle/>
          <a:p>
            <a:pPr algn="ctr" defTabSz="873125"/>
            <a:r>
              <a:rPr lang="en-US" sz="1600" b="1">
                <a:solidFill>
                  <a:srgbClr val="800000"/>
                </a:solidFill>
                <a:latin typeface="Calibri" charset="0"/>
              </a:rPr>
              <a:t>SERTIFIKASI</a:t>
            </a:r>
          </a:p>
          <a:p>
            <a:pPr algn="ctr" defTabSz="873125"/>
            <a:r>
              <a:rPr lang="en-US" sz="1600" b="1">
                <a:solidFill>
                  <a:srgbClr val="800000"/>
                </a:solidFill>
                <a:latin typeface="Calibri" charset="0"/>
              </a:rPr>
              <a:t>KOMPETENSI</a:t>
            </a:r>
          </a:p>
          <a:p>
            <a:pPr algn="ctr" defTabSz="873125"/>
            <a:r>
              <a:rPr lang="en-US" sz="1600" b="1">
                <a:solidFill>
                  <a:srgbClr val="800000"/>
                </a:solidFill>
                <a:latin typeface="Calibri" charset="0"/>
              </a:rPr>
              <a:t>KERJA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683500" y="5214938"/>
            <a:ext cx="1323975" cy="714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7271" tIns="43635" rIns="87271" bIns="43635" anchor="ctr"/>
          <a:lstStyle/>
          <a:p>
            <a:pPr algn="ctr" defTabSz="873125"/>
            <a:r>
              <a:rPr lang="en-US" sz="1700" b="1" dirty="0">
                <a:solidFill>
                  <a:srgbClr val="000000"/>
                </a:solidFill>
                <a:latin typeface="Calibri" charset="0"/>
              </a:rPr>
              <a:t>L</a:t>
            </a:r>
            <a:r>
              <a:rPr lang="id-ID" sz="1700" b="1" dirty="0">
                <a:solidFill>
                  <a:srgbClr val="000000"/>
                </a:solidFill>
                <a:latin typeface="Calibri" charset="0"/>
              </a:rPr>
              <a:t>embaga </a:t>
            </a:r>
          </a:p>
          <a:p>
            <a:pPr algn="ctr" defTabSz="873125"/>
            <a:r>
              <a:rPr lang="id-ID" sz="1700" b="1" dirty="0">
                <a:solidFill>
                  <a:srgbClr val="000000"/>
                </a:solidFill>
                <a:latin typeface="Calibri" charset="0"/>
              </a:rPr>
              <a:t>Sertifikasi</a:t>
            </a:r>
            <a:endParaRPr lang="en-US" sz="17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7893983">
            <a:off x="2975769" y="4118769"/>
            <a:ext cx="1219200" cy="579438"/>
          </a:xfrm>
          <a:prstGeom prst="rightArrow">
            <a:avLst>
              <a:gd name="adj1" fmla="val 50000"/>
              <a:gd name="adj2" fmla="val 5260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rot="3061475">
            <a:off x="4880768" y="4148932"/>
            <a:ext cx="1185863" cy="4318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3546475" y="5448300"/>
            <a:ext cx="2063750" cy="381000"/>
          </a:xfrm>
          <a:prstGeom prst="leftRightArrow">
            <a:avLst>
              <a:gd name="adj1" fmla="val 50000"/>
              <a:gd name="adj2" fmla="val 108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1473200" y="5448300"/>
            <a:ext cx="3556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 rot="5400000">
            <a:off x="4344194" y="2018506"/>
            <a:ext cx="304800" cy="61118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 rot="10800000">
            <a:off x="7372350" y="5448300"/>
            <a:ext cx="247650" cy="347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55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74" y="685800"/>
            <a:ext cx="7527925" cy="903751"/>
          </a:xfrm>
        </p:spPr>
        <p:txBody>
          <a:bodyPr/>
          <a:lstStyle/>
          <a:p>
            <a:r>
              <a:rPr lang="en-US" dirty="0" smtClean="0"/>
              <a:t>POTENSI SDM MENUJU SERTIFIKASI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578933"/>
              </p:ext>
            </p:extLst>
          </p:nvPr>
        </p:nvGraphicFramePr>
        <p:xfrm>
          <a:off x="280133" y="1830388"/>
          <a:ext cx="8497359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404"/>
                <a:gridCol w="20169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KEGIATAN PENGEMBANGAN SDM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JUMLAH</a:t>
                      </a:r>
                      <a:r>
                        <a:rPr lang="en-US" sz="2400" baseline="0" dirty="0" smtClean="0"/>
                        <a:t> LULUSAN/TAHUN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400" dirty="0" smtClean="0"/>
                        <a:t>BLK </a:t>
                      </a:r>
                      <a:r>
                        <a:rPr lang="en-US" sz="2400" dirty="0" err="1" smtClean="0"/>
                        <a:t>sektor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tenaga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kerja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60.000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58775" indent="-358775">
                        <a:buFont typeface="+mj-lt"/>
                        <a:buNone/>
                        <a:tabLst>
                          <a:tab pos="358775" algn="l"/>
                        </a:tabLst>
                      </a:pPr>
                      <a:r>
                        <a:rPr lang="en-US" sz="2400" dirty="0" smtClean="0"/>
                        <a:t>2.	BLK </a:t>
                      </a:r>
                      <a:r>
                        <a:rPr lang="en-US" sz="2400" dirty="0" err="1" smtClean="0"/>
                        <a:t>sektor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instasi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teknis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58775" indent="-358775">
                        <a:buFont typeface="+mj-lt"/>
                        <a:buNone/>
                      </a:pPr>
                      <a:r>
                        <a:rPr lang="en-US" sz="2400" dirty="0" smtClean="0"/>
                        <a:t>3.	LPK SWASTA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1.000.000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58775" indent="-358775">
                        <a:buFont typeface="+mj-lt"/>
                        <a:buNone/>
                      </a:pPr>
                      <a:r>
                        <a:rPr lang="en-US" sz="2400" dirty="0" smtClean="0"/>
                        <a:t>4.	</a:t>
                      </a:r>
                      <a:r>
                        <a:rPr lang="en-US" sz="2400" dirty="0" err="1" smtClean="0"/>
                        <a:t>Pendidikan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kejuruan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900.000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58775" indent="-358775">
                        <a:buFont typeface="+mj-lt"/>
                        <a:buNone/>
                      </a:pPr>
                      <a:r>
                        <a:rPr lang="en-US" sz="2400" dirty="0" smtClean="0"/>
                        <a:t>5.	</a:t>
                      </a:r>
                      <a:r>
                        <a:rPr lang="en-US" sz="2400" dirty="0" err="1" smtClean="0"/>
                        <a:t>Pendidikan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Tinggi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diploma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sarjana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300.000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691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150516"/>
            <a:ext cx="8139113" cy="5221288"/>
          </a:xfrm>
        </p:spPr>
        <p:txBody>
          <a:bodyPr rtlCol="0"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Pelaksanaan Lisensi dan Sertifikasi Kompetensi Kerja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dirty="0" smtClean="0"/>
          </a:p>
          <a:p>
            <a:pPr marL="347663" indent="-34766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 err="1" smtClean="0">
                <a:solidFill>
                  <a:srgbClr val="008000"/>
                </a:solidFill>
              </a:rPr>
              <a:t>Jumlah</a:t>
            </a:r>
            <a:r>
              <a:rPr lang="en-US" sz="1800" b="1" dirty="0" smtClean="0">
                <a:solidFill>
                  <a:srgbClr val="008000"/>
                </a:solidFill>
              </a:rPr>
              <a:t> LSP </a:t>
            </a:r>
            <a:r>
              <a:rPr lang="en-US" sz="1800" b="1" dirty="0" err="1" smtClean="0">
                <a:solidFill>
                  <a:srgbClr val="008000"/>
                </a:solidFill>
              </a:rPr>
              <a:t>di</a:t>
            </a:r>
            <a:r>
              <a:rPr lang="en-US" sz="1800" b="1" dirty="0" smtClean="0">
                <a:solidFill>
                  <a:srgbClr val="008000"/>
                </a:solidFill>
              </a:rPr>
              <a:t> </a:t>
            </a:r>
            <a:r>
              <a:rPr lang="en-US" sz="1800" b="1" dirty="0" err="1" smtClean="0">
                <a:solidFill>
                  <a:srgbClr val="008000"/>
                </a:solidFill>
              </a:rPr>
              <a:t>lisensi</a:t>
            </a:r>
            <a:r>
              <a:rPr lang="en-US" sz="1800" b="1" dirty="0" smtClean="0">
                <a:solidFill>
                  <a:srgbClr val="008000"/>
                </a:solidFill>
              </a:rPr>
              <a:t>  		</a:t>
            </a:r>
            <a:r>
              <a:rPr lang="id-ID" sz="1800" b="1" dirty="0" smtClean="0">
                <a:solidFill>
                  <a:srgbClr val="008000"/>
                </a:solidFill>
              </a:rPr>
              <a:t>	</a:t>
            </a:r>
            <a:r>
              <a:rPr lang="en-US" sz="1800" b="1" dirty="0" smtClean="0">
                <a:solidFill>
                  <a:srgbClr val="008000"/>
                </a:solidFill>
              </a:rPr>
              <a:t>:   137	  	LSP</a:t>
            </a:r>
            <a:endParaRPr lang="id-ID" sz="1800" b="1" dirty="0" smtClean="0">
              <a:solidFill>
                <a:srgbClr val="008000"/>
              </a:solidFill>
            </a:endParaRPr>
          </a:p>
          <a:p>
            <a:pPr marL="347663" indent="-34766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800" b="1" dirty="0" smtClean="0">
                <a:solidFill>
                  <a:srgbClr val="008000"/>
                </a:solidFill>
              </a:rPr>
              <a:t>Jumah LSP Cabang			</a:t>
            </a:r>
            <a:r>
              <a:rPr lang="id-ID" sz="1800" b="1" dirty="0" smtClean="0">
                <a:solidFill>
                  <a:srgbClr val="008000"/>
                </a:solidFill>
              </a:rPr>
              <a:t>        :   </a:t>
            </a:r>
            <a:r>
              <a:rPr lang="id-ID" sz="1800" b="1" dirty="0" smtClean="0">
                <a:solidFill>
                  <a:srgbClr val="008000"/>
                </a:solidFill>
              </a:rPr>
              <a:t>6		LSP</a:t>
            </a:r>
            <a:endParaRPr lang="en-US" sz="1800" b="1" dirty="0" smtClean="0">
              <a:solidFill>
                <a:srgbClr val="008000"/>
              </a:solidFill>
            </a:endParaRPr>
          </a:p>
          <a:p>
            <a:pPr marL="347663" indent="-34766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 err="1" smtClean="0">
                <a:solidFill>
                  <a:srgbClr val="008000"/>
                </a:solidFill>
              </a:rPr>
              <a:t>Jumlah</a:t>
            </a:r>
            <a:r>
              <a:rPr lang="en-US" sz="1800" b="1" dirty="0" smtClean="0">
                <a:solidFill>
                  <a:srgbClr val="008000"/>
                </a:solidFill>
              </a:rPr>
              <a:t> Master </a:t>
            </a:r>
            <a:r>
              <a:rPr lang="en-US" sz="1800" b="1" dirty="0" err="1" smtClean="0">
                <a:solidFill>
                  <a:srgbClr val="008000"/>
                </a:solidFill>
              </a:rPr>
              <a:t>Asesor</a:t>
            </a:r>
            <a:r>
              <a:rPr lang="en-US" sz="1800" b="1" dirty="0" smtClean="0">
                <a:solidFill>
                  <a:srgbClr val="008000"/>
                </a:solidFill>
              </a:rPr>
              <a:t> </a:t>
            </a:r>
            <a:r>
              <a:rPr lang="en-US" sz="1800" b="1" dirty="0" err="1" smtClean="0">
                <a:solidFill>
                  <a:srgbClr val="008000"/>
                </a:solidFill>
              </a:rPr>
              <a:t>Kompetensi</a:t>
            </a:r>
            <a:r>
              <a:rPr lang="en-US" sz="1800" b="1" dirty="0" smtClean="0">
                <a:solidFill>
                  <a:srgbClr val="008000"/>
                </a:solidFill>
              </a:rPr>
              <a:t>	:   </a:t>
            </a:r>
            <a:r>
              <a:rPr lang="id-ID" sz="1800" b="1" dirty="0" smtClean="0">
                <a:solidFill>
                  <a:srgbClr val="008000"/>
                </a:solidFill>
              </a:rPr>
              <a:t>130</a:t>
            </a:r>
            <a:r>
              <a:rPr lang="en-US" sz="1800" b="1" dirty="0" smtClean="0">
                <a:solidFill>
                  <a:srgbClr val="008000"/>
                </a:solidFill>
              </a:rPr>
              <a:t> 		Orang</a:t>
            </a:r>
          </a:p>
          <a:p>
            <a:pPr marL="347663" indent="-34766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 err="1" smtClean="0">
                <a:solidFill>
                  <a:srgbClr val="008000"/>
                </a:solidFill>
              </a:rPr>
              <a:t>Jumlah</a:t>
            </a:r>
            <a:r>
              <a:rPr lang="en-US" sz="1800" b="1" dirty="0" smtClean="0">
                <a:solidFill>
                  <a:srgbClr val="008000"/>
                </a:solidFill>
              </a:rPr>
              <a:t> Lead </a:t>
            </a:r>
            <a:r>
              <a:rPr lang="en-US" sz="1800" b="1" dirty="0" err="1" smtClean="0">
                <a:solidFill>
                  <a:srgbClr val="008000"/>
                </a:solidFill>
              </a:rPr>
              <a:t>Asesor</a:t>
            </a:r>
            <a:r>
              <a:rPr lang="en-US" sz="1800" b="1" dirty="0" smtClean="0">
                <a:solidFill>
                  <a:srgbClr val="008000"/>
                </a:solidFill>
              </a:rPr>
              <a:t> </a:t>
            </a:r>
            <a:r>
              <a:rPr lang="en-US" sz="1800" b="1" dirty="0" err="1" smtClean="0">
                <a:solidFill>
                  <a:srgbClr val="008000"/>
                </a:solidFill>
              </a:rPr>
              <a:t>Kompetensi</a:t>
            </a:r>
            <a:r>
              <a:rPr lang="en-US" sz="1800" b="1" dirty="0" smtClean="0">
                <a:solidFill>
                  <a:srgbClr val="008000"/>
                </a:solidFill>
              </a:rPr>
              <a:t>   	:   </a:t>
            </a:r>
            <a:r>
              <a:rPr lang="id-ID" sz="1800" b="1" dirty="0" smtClean="0">
                <a:solidFill>
                  <a:srgbClr val="008000"/>
                </a:solidFill>
              </a:rPr>
              <a:t>60</a:t>
            </a:r>
            <a:r>
              <a:rPr lang="en-US" sz="1800" b="1" dirty="0" smtClean="0">
                <a:solidFill>
                  <a:srgbClr val="008000"/>
                </a:solidFill>
              </a:rPr>
              <a:t>   		Orang</a:t>
            </a:r>
          </a:p>
          <a:p>
            <a:pPr marL="347663" indent="-34766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 err="1" smtClean="0">
                <a:solidFill>
                  <a:srgbClr val="008000"/>
                </a:solidFill>
              </a:rPr>
              <a:t>Jumlah</a:t>
            </a:r>
            <a:r>
              <a:rPr lang="en-US" sz="1800" b="1" dirty="0" smtClean="0">
                <a:solidFill>
                  <a:srgbClr val="008000"/>
                </a:solidFill>
              </a:rPr>
              <a:t> </a:t>
            </a:r>
            <a:r>
              <a:rPr lang="en-US" sz="1800" b="1" dirty="0" err="1" smtClean="0">
                <a:solidFill>
                  <a:srgbClr val="008000"/>
                </a:solidFill>
              </a:rPr>
              <a:t>Asesor</a:t>
            </a:r>
            <a:r>
              <a:rPr lang="en-US" sz="1800" b="1" dirty="0" smtClean="0">
                <a:solidFill>
                  <a:srgbClr val="008000"/>
                </a:solidFill>
              </a:rPr>
              <a:t> </a:t>
            </a:r>
            <a:r>
              <a:rPr lang="en-US" sz="1800" b="1" dirty="0" err="1" smtClean="0">
                <a:solidFill>
                  <a:srgbClr val="008000"/>
                </a:solidFill>
              </a:rPr>
              <a:t>Kompetensi</a:t>
            </a:r>
            <a:r>
              <a:rPr lang="en-US" sz="1800" b="1" dirty="0" smtClean="0">
                <a:solidFill>
                  <a:srgbClr val="008000"/>
                </a:solidFill>
              </a:rPr>
              <a:t>  </a:t>
            </a:r>
            <a:r>
              <a:rPr lang="id-ID" sz="1800" b="1" dirty="0" smtClean="0">
                <a:solidFill>
                  <a:srgbClr val="008000"/>
                </a:solidFill>
              </a:rPr>
              <a:t>	</a:t>
            </a:r>
            <a:r>
              <a:rPr lang="en-US" sz="1800" b="1" dirty="0" smtClean="0">
                <a:solidFill>
                  <a:srgbClr val="008000"/>
                </a:solidFill>
              </a:rPr>
              <a:t>       </a:t>
            </a:r>
            <a:r>
              <a:rPr lang="en-US" sz="1800" b="1" dirty="0" smtClean="0">
                <a:solidFill>
                  <a:srgbClr val="008000"/>
                </a:solidFill>
              </a:rPr>
              <a:t>   </a:t>
            </a:r>
            <a:r>
              <a:rPr lang="id-ID" sz="1800" b="1" dirty="0" smtClean="0">
                <a:solidFill>
                  <a:srgbClr val="008000"/>
                </a:solidFill>
              </a:rPr>
              <a:t>	</a:t>
            </a:r>
            <a:r>
              <a:rPr lang="en-US" sz="1800" b="1" dirty="0" smtClean="0">
                <a:solidFill>
                  <a:srgbClr val="008000"/>
                </a:solidFill>
              </a:rPr>
              <a:t> : 22.431	</a:t>
            </a:r>
            <a:r>
              <a:rPr lang="id-ID" sz="1800" b="1" dirty="0" smtClean="0">
                <a:solidFill>
                  <a:srgbClr val="008000"/>
                </a:solidFill>
              </a:rPr>
              <a:t>	</a:t>
            </a:r>
            <a:r>
              <a:rPr lang="en-US" sz="1800" b="1" dirty="0" err="1" smtClean="0">
                <a:solidFill>
                  <a:srgbClr val="008000"/>
                </a:solidFill>
              </a:rPr>
              <a:t>Orang</a:t>
            </a:r>
            <a:endParaRPr lang="en-US" sz="1800" b="1" dirty="0" smtClean="0">
              <a:solidFill>
                <a:srgbClr val="008000"/>
              </a:solidFill>
            </a:endParaRPr>
          </a:p>
          <a:p>
            <a:pPr marL="347663" indent="-34766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 err="1" smtClean="0">
                <a:solidFill>
                  <a:srgbClr val="008000"/>
                </a:solidFill>
              </a:rPr>
              <a:t>Jumlah</a:t>
            </a:r>
            <a:r>
              <a:rPr lang="en-US" sz="1800" b="1" dirty="0" smtClean="0">
                <a:solidFill>
                  <a:srgbClr val="008000"/>
                </a:solidFill>
              </a:rPr>
              <a:t> </a:t>
            </a:r>
            <a:r>
              <a:rPr lang="en-US" sz="1800" b="1" dirty="0" err="1" smtClean="0">
                <a:solidFill>
                  <a:srgbClr val="008000"/>
                </a:solidFill>
              </a:rPr>
              <a:t>Asesor</a:t>
            </a:r>
            <a:r>
              <a:rPr lang="en-US" sz="1800" b="1" dirty="0" smtClean="0">
                <a:solidFill>
                  <a:srgbClr val="008000"/>
                </a:solidFill>
              </a:rPr>
              <a:t> </a:t>
            </a:r>
            <a:r>
              <a:rPr lang="en-US" sz="1800" b="1" dirty="0" err="1" smtClean="0">
                <a:solidFill>
                  <a:srgbClr val="008000"/>
                </a:solidFill>
              </a:rPr>
              <a:t>Lisensi</a:t>
            </a:r>
            <a:r>
              <a:rPr lang="en-US" sz="1800" b="1" dirty="0" smtClean="0">
                <a:solidFill>
                  <a:srgbClr val="008000"/>
                </a:solidFill>
              </a:rPr>
              <a:t>                   	</a:t>
            </a:r>
            <a:r>
              <a:rPr lang="id-ID" sz="1800" b="1" dirty="0" smtClean="0">
                <a:solidFill>
                  <a:srgbClr val="008000"/>
                </a:solidFill>
              </a:rPr>
              <a:t>	</a:t>
            </a:r>
            <a:r>
              <a:rPr lang="en-US" sz="1800" b="1" dirty="0" smtClean="0">
                <a:solidFill>
                  <a:srgbClr val="008000"/>
                </a:solidFill>
              </a:rPr>
              <a:t>:   6</a:t>
            </a:r>
            <a:r>
              <a:rPr lang="id-ID" sz="1800" b="1" dirty="0" smtClean="0">
                <a:solidFill>
                  <a:srgbClr val="008000"/>
                </a:solidFill>
              </a:rPr>
              <a:t>77</a:t>
            </a:r>
            <a:r>
              <a:rPr lang="en-US" sz="1800" b="1" dirty="0" smtClean="0">
                <a:solidFill>
                  <a:srgbClr val="008000"/>
                </a:solidFill>
              </a:rPr>
              <a:t> 		Orang</a:t>
            </a:r>
          </a:p>
          <a:p>
            <a:pPr marL="347663" indent="-34766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 err="1" smtClean="0">
                <a:solidFill>
                  <a:srgbClr val="008000"/>
                </a:solidFill>
              </a:rPr>
              <a:t>Jumlah</a:t>
            </a:r>
            <a:r>
              <a:rPr lang="en-US" sz="1800" b="1" dirty="0" smtClean="0">
                <a:solidFill>
                  <a:srgbClr val="008000"/>
                </a:solidFill>
              </a:rPr>
              <a:t> </a:t>
            </a:r>
            <a:r>
              <a:rPr lang="en-US" sz="1800" b="1" dirty="0" err="1" smtClean="0">
                <a:solidFill>
                  <a:srgbClr val="008000"/>
                </a:solidFill>
              </a:rPr>
              <a:t>Tenaga</a:t>
            </a:r>
            <a:r>
              <a:rPr lang="en-US" sz="1800" b="1" dirty="0" smtClean="0">
                <a:solidFill>
                  <a:srgbClr val="008000"/>
                </a:solidFill>
              </a:rPr>
              <a:t> </a:t>
            </a:r>
            <a:r>
              <a:rPr lang="en-US" sz="1800" b="1" dirty="0" err="1" smtClean="0">
                <a:solidFill>
                  <a:srgbClr val="008000"/>
                </a:solidFill>
              </a:rPr>
              <a:t>Kerja</a:t>
            </a:r>
            <a:r>
              <a:rPr lang="en-US" sz="1800" b="1" dirty="0" smtClean="0">
                <a:solidFill>
                  <a:srgbClr val="008000"/>
                </a:solidFill>
              </a:rPr>
              <a:t> </a:t>
            </a:r>
            <a:r>
              <a:rPr lang="en-US" sz="1800" b="1" dirty="0" err="1" smtClean="0">
                <a:solidFill>
                  <a:srgbClr val="008000"/>
                </a:solidFill>
              </a:rPr>
              <a:t>tersertifikasi</a:t>
            </a:r>
            <a:r>
              <a:rPr lang="en-US" sz="1800" b="1" dirty="0" smtClean="0">
                <a:solidFill>
                  <a:srgbClr val="008000"/>
                </a:solidFill>
              </a:rPr>
              <a:t> 	</a:t>
            </a:r>
            <a:r>
              <a:rPr lang="en-US" sz="1800" b="1" dirty="0" smtClean="0">
                <a:solidFill>
                  <a:srgbClr val="008000"/>
                </a:solidFill>
              </a:rPr>
              <a:t> : </a:t>
            </a:r>
            <a:r>
              <a:rPr lang="en-US" sz="1800" b="1" dirty="0" smtClean="0">
                <a:solidFill>
                  <a:srgbClr val="008000"/>
                </a:solidFill>
              </a:rPr>
              <a:t>2.108.691	Orang</a:t>
            </a:r>
          </a:p>
          <a:p>
            <a:pPr marL="347663" indent="-34766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 err="1" smtClean="0">
                <a:solidFill>
                  <a:srgbClr val="008000"/>
                </a:solidFill>
              </a:rPr>
              <a:t>Jumlah</a:t>
            </a:r>
            <a:r>
              <a:rPr lang="en-US" sz="1800" b="1" dirty="0" smtClean="0">
                <a:solidFill>
                  <a:srgbClr val="008000"/>
                </a:solidFill>
              </a:rPr>
              <a:t> </a:t>
            </a:r>
            <a:r>
              <a:rPr lang="en-US" sz="1800" b="1" dirty="0" err="1" smtClean="0">
                <a:solidFill>
                  <a:srgbClr val="008000"/>
                </a:solidFill>
              </a:rPr>
              <a:t>Calon</a:t>
            </a:r>
            <a:r>
              <a:rPr lang="en-US" sz="1800" b="1" dirty="0" smtClean="0">
                <a:solidFill>
                  <a:srgbClr val="008000"/>
                </a:solidFill>
              </a:rPr>
              <a:t> LSP Des 2014	</a:t>
            </a:r>
            <a:r>
              <a:rPr lang="id-ID" sz="1800" b="1" dirty="0" smtClean="0">
                <a:solidFill>
                  <a:srgbClr val="008000"/>
                </a:solidFill>
              </a:rPr>
              <a:t>	</a:t>
            </a:r>
            <a:r>
              <a:rPr lang="id-ID" sz="1800" b="1" dirty="0" smtClean="0">
                <a:solidFill>
                  <a:srgbClr val="008000"/>
                </a:solidFill>
              </a:rPr>
              <a:t>       </a:t>
            </a:r>
            <a:r>
              <a:rPr lang="en-US" sz="1800" b="1" dirty="0" smtClean="0">
                <a:solidFill>
                  <a:srgbClr val="008000"/>
                </a:solidFill>
              </a:rPr>
              <a:t>:   </a:t>
            </a:r>
            <a:r>
              <a:rPr lang="id-ID" sz="1800" b="1" dirty="0" smtClean="0">
                <a:solidFill>
                  <a:srgbClr val="008000"/>
                </a:solidFill>
              </a:rPr>
              <a:t>237</a:t>
            </a:r>
            <a:r>
              <a:rPr lang="en-US" sz="1800" b="1" dirty="0" smtClean="0">
                <a:solidFill>
                  <a:srgbClr val="008000"/>
                </a:solidFill>
              </a:rPr>
              <a:t>		CLSP</a:t>
            </a:r>
            <a:endParaRPr lang="id-ID" sz="1800" b="1" dirty="0" smtClean="0">
              <a:solidFill>
                <a:srgbClr val="008000"/>
              </a:solidFill>
            </a:endParaRPr>
          </a:p>
          <a:p>
            <a:pPr marL="347663" indent="-34766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800" b="1" dirty="0" smtClean="0">
                <a:solidFill>
                  <a:srgbClr val="008000"/>
                </a:solidFill>
              </a:rPr>
              <a:t>Jumlah Tempat Uji Kompetensi		:   1.143		TUK</a:t>
            </a:r>
          </a:p>
          <a:p>
            <a:pPr marL="347663" indent="-34766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800" b="1" dirty="0" smtClean="0">
                <a:solidFill>
                  <a:srgbClr val="008000"/>
                </a:solidFill>
              </a:rPr>
              <a:t>Jumlah Skema Sertifikasi		</a:t>
            </a:r>
            <a:r>
              <a:rPr lang="id-ID" sz="1800" b="1" dirty="0" smtClean="0">
                <a:solidFill>
                  <a:srgbClr val="008000"/>
                </a:solidFill>
              </a:rPr>
              <a:t>       :   </a:t>
            </a:r>
            <a:r>
              <a:rPr lang="id-ID" sz="1800" b="1" dirty="0" smtClean="0">
                <a:solidFill>
                  <a:srgbClr val="008000"/>
                </a:solidFill>
              </a:rPr>
              <a:t>987		Skema</a:t>
            </a:r>
            <a:endParaRPr lang="en-US" sz="1800" b="1" dirty="0" smtClean="0">
              <a:solidFill>
                <a:srgbClr val="008000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989013" y="5805488"/>
            <a:ext cx="4221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400" b="1"/>
              <a:t>Keterangan :  Data komulatip</a:t>
            </a:r>
          </a:p>
        </p:txBody>
      </p:sp>
    </p:spTree>
    <p:extLst>
      <p:ext uri="{BB962C8B-B14F-4D97-AF65-F5344CB8AC3E}">
        <p14:creationId xmlns:p14="http://schemas.microsoft.com/office/powerpoint/2010/main" val="2089609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23" y="5808"/>
            <a:ext cx="5551861" cy="7493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/>
                <a:ea typeface="+mj-ea"/>
                <a:cs typeface="Impact"/>
              </a:rPr>
              <a:t>PERKEMBANGAN DAN PROYEKSI LSP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Impact"/>
              <a:ea typeface="+mj-ea"/>
              <a:cs typeface="Impact"/>
            </a:endParaRPr>
          </a:p>
        </p:txBody>
      </p:sp>
      <p:graphicFrame>
        <p:nvGraphicFramePr>
          <p:cNvPr id="3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511177"/>
              </p:ext>
            </p:extLst>
          </p:nvPr>
        </p:nvGraphicFramePr>
        <p:xfrm>
          <a:off x="341313" y="908050"/>
          <a:ext cx="8456612" cy="5675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-3140075" y="22399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366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/>
          <p:cNvPicPr>
            <a:picLocks noChangeAspect="1"/>
          </p:cNvPicPr>
          <p:nvPr/>
        </p:nvPicPr>
        <p:blipFill>
          <a:blip r:embed="rId2"/>
          <a:srcRect b="34045"/>
          <a:stretch>
            <a:fillRect/>
          </a:stretch>
        </p:blipFill>
        <p:spPr bwMode="auto">
          <a:xfrm>
            <a:off x="0" y="1592263"/>
            <a:ext cx="91662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351088" y="4259263"/>
            <a:ext cx="103187" cy="100012"/>
          </a:xfrm>
          <a:prstGeom prst="ellipse">
            <a:avLst/>
          </a:prstGeom>
          <a:solidFill>
            <a:srgbClr val="C0504D"/>
          </a:solidFill>
          <a:ln w="15875">
            <a:solidFill>
              <a:schemeClr val="accent1"/>
            </a:solidFill>
            <a:round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036888" y="4462463"/>
            <a:ext cx="101600" cy="98425"/>
          </a:xfrm>
          <a:prstGeom prst="ellipse">
            <a:avLst/>
          </a:prstGeom>
          <a:solidFill>
            <a:srgbClr val="C0504D"/>
          </a:solidFill>
          <a:ln w="15875">
            <a:solidFill>
              <a:schemeClr val="accent1"/>
            </a:solidFill>
            <a:round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03488" y="4411663"/>
            <a:ext cx="103187" cy="100012"/>
          </a:xfrm>
          <a:prstGeom prst="ellipse">
            <a:avLst/>
          </a:prstGeom>
          <a:solidFill>
            <a:srgbClr val="C0504D"/>
          </a:solidFill>
          <a:ln w="15875">
            <a:solidFill>
              <a:schemeClr val="accent1"/>
            </a:solidFill>
            <a:round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986088" y="4614863"/>
            <a:ext cx="101600" cy="98425"/>
          </a:xfrm>
          <a:prstGeom prst="ellipse">
            <a:avLst/>
          </a:prstGeom>
          <a:solidFill>
            <a:srgbClr val="C0504D"/>
          </a:solidFill>
          <a:ln w="15875">
            <a:solidFill>
              <a:schemeClr val="accent1"/>
            </a:solidFill>
            <a:round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479800" y="4506913"/>
            <a:ext cx="101600" cy="98425"/>
          </a:xfrm>
          <a:prstGeom prst="ellipse">
            <a:avLst/>
          </a:prstGeom>
          <a:solidFill>
            <a:srgbClr val="C0504D"/>
          </a:solidFill>
          <a:ln w="15875">
            <a:solidFill>
              <a:schemeClr val="accent1"/>
            </a:solidFill>
            <a:round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087688" y="4605338"/>
            <a:ext cx="103187" cy="100012"/>
          </a:xfrm>
          <a:prstGeom prst="ellipse">
            <a:avLst/>
          </a:prstGeom>
          <a:solidFill>
            <a:srgbClr val="C0504D"/>
          </a:solidFill>
          <a:ln w="15875">
            <a:solidFill>
              <a:schemeClr val="accent1"/>
            </a:solidFill>
            <a:round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002088" y="4784725"/>
            <a:ext cx="101600" cy="100013"/>
          </a:xfrm>
          <a:prstGeom prst="ellipse">
            <a:avLst/>
          </a:prstGeom>
          <a:solidFill>
            <a:srgbClr val="C0504D"/>
          </a:solidFill>
          <a:ln w="15875">
            <a:solidFill>
              <a:schemeClr val="accent1"/>
            </a:solidFill>
            <a:round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830763" y="4032250"/>
            <a:ext cx="101600" cy="98425"/>
          </a:xfrm>
          <a:prstGeom prst="ellipse">
            <a:avLst/>
          </a:prstGeom>
          <a:solidFill>
            <a:srgbClr val="C0504D"/>
          </a:solidFill>
          <a:ln w="15875">
            <a:solidFill>
              <a:schemeClr val="accent1"/>
            </a:solidFill>
            <a:round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869950" y="2271713"/>
            <a:ext cx="101600" cy="100012"/>
          </a:xfrm>
          <a:prstGeom prst="ellipse">
            <a:avLst/>
          </a:prstGeom>
          <a:solidFill>
            <a:srgbClr val="C0504D"/>
          </a:solidFill>
          <a:ln w="15875">
            <a:solidFill>
              <a:schemeClr val="accent1"/>
            </a:solidFill>
            <a:round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567742" y="3276114"/>
            <a:ext cx="103187" cy="100013"/>
          </a:xfrm>
          <a:prstGeom prst="ellipse">
            <a:avLst/>
          </a:prstGeom>
          <a:solidFill>
            <a:srgbClr val="C0504D"/>
          </a:solidFill>
          <a:ln w="15875">
            <a:solidFill>
              <a:schemeClr val="accent1"/>
            </a:solidFill>
            <a:round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471863" y="4622800"/>
            <a:ext cx="103187" cy="100013"/>
          </a:xfrm>
          <a:prstGeom prst="ellipse">
            <a:avLst/>
          </a:prstGeom>
          <a:solidFill>
            <a:srgbClr val="C0504D"/>
          </a:solidFill>
          <a:ln w="15875">
            <a:solidFill>
              <a:schemeClr val="accent1"/>
            </a:solidFill>
            <a:round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2555875" y="4506913"/>
            <a:ext cx="101600" cy="98425"/>
          </a:xfrm>
          <a:prstGeom prst="ellipse">
            <a:avLst/>
          </a:prstGeom>
          <a:solidFill>
            <a:srgbClr val="C0504D"/>
          </a:solidFill>
          <a:ln w="15875">
            <a:solidFill>
              <a:schemeClr val="accent1"/>
            </a:solidFill>
            <a:round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950" name="Title 1"/>
          <p:cNvSpPr txBox="1">
            <a:spLocks/>
          </p:cNvSpPr>
          <p:nvPr/>
        </p:nvSpPr>
        <p:spPr bwMode="auto">
          <a:xfrm>
            <a:off x="390525" y="80963"/>
            <a:ext cx="63817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dirty="0">
                <a:solidFill>
                  <a:srgbClr val="262626"/>
                </a:solidFill>
                <a:latin typeface="Impact" pitchFamily="34" charset="0"/>
              </a:rPr>
              <a:t>PENYEBARAN LSP TERLISENSI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171691" y="3278947"/>
            <a:ext cx="103187" cy="100012"/>
          </a:xfrm>
          <a:prstGeom prst="ellipse">
            <a:avLst/>
          </a:prstGeom>
          <a:solidFill>
            <a:srgbClr val="C0504D"/>
          </a:solidFill>
          <a:ln w="15875">
            <a:solidFill>
              <a:schemeClr val="accent1"/>
            </a:solidFill>
            <a:round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83623" y="1932045"/>
            <a:ext cx="103187" cy="100012"/>
          </a:xfrm>
          <a:prstGeom prst="ellipse">
            <a:avLst/>
          </a:prstGeom>
          <a:solidFill>
            <a:srgbClr val="C0504D"/>
          </a:solidFill>
          <a:ln w="15875">
            <a:solidFill>
              <a:schemeClr val="accent1"/>
            </a:solidFill>
            <a:round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4441047" y="3022600"/>
            <a:ext cx="103187" cy="100013"/>
          </a:xfrm>
          <a:prstGeom prst="ellipse">
            <a:avLst/>
          </a:prstGeom>
          <a:solidFill>
            <a:srgbClr val="C0504D"/>
          </a:solidFill>
          <a:ln w="15875">
            <a:solidFill>
              <a:schemeClr val="accent1"/>
            </a:solidFill>
            <a:round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1982002" y="3088070"/>
            <a:ext cx="103187" cy="100013"/>
          </a:xfrm>
          <a:prstGeom prst="ellipse">
            <a:avLst/>
          </a:prstGeom>
          <a:solidFill>
            <a:srgbClr val="C0504D"/>
          </a:solidFill>
          <a:ln w="15875">
            <a:solidFill>
              <a:schemeClr val="accent1"/>
            </a:solidFill>
            <a:round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3716216" y="3685666"/>
            <a:ext cx="103187" cy="100013"/>
          </a:xfrm>
          <a:prstGeom prst="ellipse">
            <a:avLst/>
          </a:prstGeom>
          <a:solidFill>
            <a:srgbClr val="C0504D"/>
          </a:solidFill>
          <a:ln w="15875">
            <a:solidFill>
              <a:schemeClr val="accent1"/>
            </a:solidFill>
            <a:round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5151474" y="3649185"/>
            <a:ext cx="101600" cy="98425"/>
          </a:xfrm>
          <a:prstGeom prst="ellipse">
            <a:avLst/>
          </a:prstGeom>
          <a:solidFill>
            <a:srgbClr val="C0504D"/>
          </a:solidFill>
          <a:ln w="15875">
            <a:solidFill>
              <a:schemeClr val="accent1"/>
            </a:solidFill>
            <a:round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60437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3053" y="260743"/>
            <a:ext cx="5725905" cy="442912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Impact"/>
                <a:cs typeface="Impact"/>
              </a:rPr>
              <a:t>PERKEMBANGAN DAN PROYEKSI SERTIFIKASI KOMPETENSI</a:t>
            </a:r>
          </a:p>
        </p:txBody>
      </p:sp>
      <p:graphicFrame>
        <p:nvGraphicFramePr>
          <p:cNvPr id="3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163991"/>
              </p:ext>
            </p:extLst>
          </p:nvPr>
        </p:nvGraphicFramePr>
        <p:xfrm>
          <a:off x="162907" y="1338263"/>
          <a:ext cx="8777287" cy="4962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7424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475986" y="0"/>
            <a:ext cx="5582826" cy="874712"/>
          </a:xfrm>
        </p:spPr>
        <p:txBody>
          <a:bodyPr/>
          <a:lstStyle/>
          <a:p>
            <a:r>
              <a:rPr lang="en-US" b="1" dirty="0" err="1" smtClean="0">
                <a:latin typeface="Impact"/>
                <a:cs typeface="Impact"/>
              </a:rPr>
              <a:t>Perkembangan</a:t>
            </a:r>
            <a:r>
              <a:rPr lang="en-US" b="1" dirty="0" smtClean="0">
                <a:latin typeface="Impact"/>
                <a:cs typeface="Impact"/>
              </a:rPr>
              <a:t> </a:t>
            </a:r>
            <a:r>
              <a:rPr lang="en-US" b="1" dirty="0" err="1" smtClean="0">
                <a:latin typeface="Impact"/>
                <a:cs typeface="Impact"/>
              </a:rPr>
              <a:t>asesor</a:t>
            </a:r>
            <a:endParaRPr lang="en-US" b="1" dirty="0" smtClean="0">
              <a:latin typeface="Impact"/>
              <a:cs typeface="Impact"/>
            </a:endParaRPr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303922"/>
              </p:ext>
            </p:extLst>
          </p:nvPr>
        </p:nvGraphicFramePr>
        <p:xfrm>
          <a:off x="50800" y="1008063"/>
          <a:ext cx="9042400" cy="562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2472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475251" y="0"/>
            <a:ext cx="55530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Impact"/>
                <a:cs typeface="Impact"/>
              </a:rPr>
              <a:t>Sertifikasi</a:t>
            </a:r>
            <a:r>
              <a:rPr lang="en-US" sz="3200" dirty="0" smtClean="0">
                <a:latin typeface="Impact"/>
                <a:cs typeface="Impact"/>
              </a:rPr>
              <a:t> </a:t>
            </a:r>
            <a:r>
              <a:rPr lang="en-US" sz="3200" dirty="0" err="1" smtClean="0">
                <a:latin typeface="Impact"/>
                <a:cs typeface="Impact"/>
              </a:rPr>
              <a:t>Kompetensi</a:t>
            </a:r>
            <a:r>
              <a:rPr lang="en-US" sz="3200" dirty="0" smtClean="0">
                <a:latin typeface="Impact"/>
                <a:cs typeface="Impact"/>
              </a:rPr>
              <a:t> </a:t>
            </a:r>
            <a:r>
              <a:rPr lang="en-US" sz="3200" dirty="0" err="1" smtClean="0">
                <a:latin typeface="Impact"/>
                <a:cs typeface="Impact"/>
              </a:rPr>
              <a:t>Profesi</a:t>
            </a:r>
            <a:endParaRPr lang="en-US" sz="3200" dirty="0">
              <a:latin typeface="Impact"/>
              <a:cs typeface="Impac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8944" y="1473857"/>
            <a:ext cx="8422658" cy="3772133"/>
          </a:xfrm>
          <a:prstGeom prst="rect">
            <a:avLst/>
          </a:prstGeom>
          <a:solidFill>
            <a:srgbClr val="D5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Bell MT"/>
                <a:cs typeface="Bell MT"/>
              </a:rPr>
              <a:t>SERTIFIKAT  KOMPETENSI  </a:t>
            </a:r>
          </a:p>
          <a:p>
            <a:pPr algn="ctr"/>
            <a:r>
              <a:rPr lang="en-US" sz="5400" b="1" dirty="0" smtClean="0">
                <a:latin typeface="Bell MT"/>
                <a:cs typeface="Bell MT"/>
              </a:rPr>
              <a:t>PROFESI ??</a:t>
            </a:r>
            <a:endParaRPr lang="en-US" sz="5400" b="1" dirty="0">
              <a:latin typeface="Bell MT"/>
              <a:cs typeface="Bell MT"/>
            </a:endParaRPr>
          </a:p>
        </p:txBody>
      </p:sp>
    </p:spTree>
    <p:extLst>
      <p:ext uri="{BB962C8B-B14F-4D97-AF65-F5344CB8AC3E}">
        <p14:creationId xmlns:p14="http://schemas.microsoft.com/office/powerpoint/2010/main" val="275956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2" name="Title 1"/>
          <p:cNvSpPr txBox="1">
            <a:spLocks/>
          </p:cNvSpPr>
          <p:nvPr/>
        </p:nvSpPr>
        <p:spPr bwMode="auto">
          <a:xfrm>
            <a:off x="355771" y="0"/>
            <a:ext cx="6226976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dirty="0">
                <a:solidFill>
                  <a:srgbClr val="262626"/>
                </a:solidFill>
                <a:latin typeface="Impact" pitchFamily="34" charset="0"/>
              </a:rPr>
              <a:t>PENYEBARAN </a:t>
            </a:r>
            <a:r>
              <a:rPr lang="en-US" sz="3200" dirty="0" smtClean="0">
                <a:solidFill>
                  <a:srgbClr val="262626"/>
                </a:solidFill>
                <a:latin typeface="Impact" pitchFamily="34" charset="0"/>
              </a:rPr>
              <a:t>TEMPAT UJI KOMPETENSI</a:t>
            </a:r>
            <a:endParaRPr lang="en-US" sz="3200" dirty="0">
              <a:solidFill>
                <a:srgbClr val="262626"/>
              </a:solidFill>
              <a:latin typeface="Impact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514475"/>
            <a:ext cx="9166225" cy="4546276"/>
            <a:chOff x="0" y="1514475"/>
            <a:chExt cx="9166225" cy="4546276"/>
          </a:xfrm>
        </p:grpSpPr>
        <p:pic>
          <p:nvPicPr>
            <p:cNvPr id="43009" name="Picture 4"/>
            <p:cNvPicPr>
              <a:picLocks noChangeAspect="1"/>
            </p:cNvPicPr>
            <p:nvPr/>
          </p:nvPicPr>
          <p:blipFill>
            <a:blip r:embed="rId2"/>
            <a:srcRect b="34045"/>
            <a:stretch>
              <a:fillRect/>
            </a:stretch>
          </p:blipFill>
          <p:spPr bwMode="auto">
            <a:xfrm>
              <a:off x="0" y="1514475"/>
              <a:ext cx="9166225" cy="417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2351088" y="4259263"/>
              <a:ext cx="103187" cy="100012"/>
            </a:xfrm>
            <a:prstGeom prst="ellipse">
              <a:avLst/>
            </a:prstGeom>
            <a:solidFill>
              <a:srgbClr val="008000"/>
            </a:solidFill>
            <a:ln w="15875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3036888" y="4462463"/>
              <a:ext cx="101600" cy="98425"/>
            </a:xfrm>
            <a:prstGeom prst="ellipse">
              <a:avLst/>
            </a:prstGeom>
            <a:solidFill>
              <a:srgbClr val="008000"/>
            </a:solidFill>
            <a:ln w="15875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2503488" y="4411663"/>
              <a:ext cx="103187" cy="100012"/>
            </a:xfrm>
            <a:prstGeom prst="ellipse">
              <a:avLst/>
            </a:prstGeom>
            <a:solidFill>
              <a:srgbClr val="008000"/>
            </a:solidFill>
            <a:ln w="15875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986088" y="4614863"/>
              <a:ext cx="101600" cy="98425"/>
            </a:xfrm>
            <a:prstGeom prst="ellipse">
              <a:avLst/>
            </a:prstGeom>
            <a:solidFill>
              <a:srgbClr val="008000"/>
            </a:solidFill>
            <a:ln w="15875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479800" y="4506913"/>
              <a:ext cx="101600" cy="98425"/>
            </a:xfrm>
            <a:prstGeom prst="ellipse">
              <a:avLst/>
            </a:prstGeom>
            <a:solidFill>
              <a:srgbClr val="008000"/>
            </a:solidFill>
            <a:ln w="15875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087688" y="4605338"/>
              <a:ext cx="103187" cy="100012"/>
            </a:xfrm>
            <a:prstGeom prst="ellipse">
              <a:avLst/>
            </a:prstGeom>
            <a:solidFill>
              <a:srgbClr val="008000"/>
            </a:solidFill>
            <a:ln w="15875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4002088" y="4784725"/>
              <a:ext cx="101600" cy="100013"/>
            </a:xfrm>
            <a:prstGeom prst="ellipse">
              <a:avLst/>
            </a:prstGeom>
            <a:solidFill>
              <a:srgbClr val="008000"/>
            </a:solidFill>
            <a:ln w="15875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4830763" y="4032250"/>
              <a:ext cx="101600" cy="98425"/>
            </a:xfrm>
            <a:prstGeom prst="ellipse">
              <a:avLst/>
            </a:prstGeom>
            <a:solidFill>
              <a:srgbClr val="008000"/>
            </a:solidFill>
            <a:ln w="15875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869950" y="2271713"/>
              <a:ext cx="101600" cy="100012"/>
            </a:xfrm>
            <a:prstGeom prst="ellipse">
              <a:avLst/>
            </a:prstGeom>
            <a:solidFill>
              <a:srgbClr val="008000"/>
            </a:solidFill>
            <a:ln w="15875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55788" y="2870200"/>
              <a:ext cx="103187" cy="100013"/>
            </a:xfrm>
            <a:prstGeom prst="ellipse">
              <a:avLst/>
            </a:prstGeom>
            <a:solidFill>
              <a:srgbClr val="008000"/>
            </a:solidFill>
            <a:ln w="15875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3471863" y="4622800"/>
              <a:ext cx="103187" cy="100013"/>
            </a:xfrm>
            <a:prstGeom prst="ellipse">
              <a:avLst/>
            </a:prstGeom>
            <a:solidFill>
              <a:srgbClr val="008000"/>
            </a:solidFill>
            <a:ln w="15875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2555875" y="4506913"/>
              <a:ext cx="101600" cy="98425"/>
            </a:xfrm>
            <a:prstGeom prst="ellipse">
              <a:avLst/>
            </a:prstGeom>
            <a:solidFill>
              <a:srgbClr val="008000"/>
            </a:solidFill>
            <a:ln w="15875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195388" y="3294063"/>
              <a:ext cx="101600" cy="100012"/>
            </a:xfrm>
            <a:prstGeom prst="ellipse">
              <a:avLst/>
            </a:prstGeom>
            <a:solidFill>
              <a:srgbClr val="008000"/>
            </a:solidFill>
            <a:ln w="15875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957388" y="3738563"/>
              <a:ext cx="103187" cy="98425"/>
            </a:xfrm>
            <a:prstGeom prst="ellipse">
              <a:avLst/>
            </a:prstGeom>
            <a:solidFill>
              <a:srgbClr val="008000"/>
            </a:solidFill>
            <a:ln w="15875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2244725" y="4298515"/>
              <a:ext cx="103188" cy="100012"/>
            </a:xfrm>
            <a:prstGeom prst="ellipse">
              <a:avLst/>
            </a:prstGeom>
            <a:solidFill>
              <a:srgbClr val="008000"/>
            </a:solidFill>
            <a:ln w="15875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5646738" y="5067300"/>
              <a:ext cx="101600" cy="98425"/>
            </a:xfrm>
            <a:prstGeom prst="ellipse">
              <a:avLst/>
            </a:prstGeom>
            <a:solidFill>
              <a:srgbClr val="008000"/>
            </a:solidFill>
            <a:ln w="15875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192588" y="4784725"/>
              <a:ext cx="101600" cy="100013"/>
            </a:xfrm>
            <a:prstGeom prst="ellipse">
              <a:avLst/>
            </a:prstGeom>
            <a:solidFill>
              <a:srgbClr val="008000"/>
            </a:solidFill>
            <a:ln w="15875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274638" y="1868488"/>
              <a:ext cx="101600" cy="100012"/>
            </a:xfrm>
            <a:prstGeom prst="ellipse">
              <a:avLst/>
            </a:prstGeom>
            <a:solidFill>
              <a:srgbClr val="008000"/>
            </a:solidFill>
            <a:ln w="15875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1542584" y="3801023"/>
              <a:ext cx="101600" cy="100012"/>
            </a:xfrm>
            <a:prstGeom prst="ellipse">
              <a:avLst/>
            </a:prstGeom>
            <a:solidFill>
              <a:srgbClr val="008000"/>
            </a:solidFill>
            <a:ln w="15875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2001004" y="4198207"/>
              <a:ext cx="101600" cy="100012"/>
            </a:xfrm>
            <a:prstGeom prst="ellipse">
              <a:avLst/>
            </a:prstGeom>
            <a:solidFill>
              <a:srgbClr val="008000"/>
            </a:solidFill>
            <a:ln w="15875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4448554" y="2912501"/>
              <a:ext cx="101600" cy="100012"/>
            </a:xfrm>
            <a:prstGeom prst="ellipse">
              <a:avLst/>
            </a:prstGeom>
            <a:solidFill>
              <a:srgbClr val="008000"/>
            </a:solidFill>
            <a:ln w="15875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5901539" y="2866014"/>
              <a:ext cx="101600" cy="100012"/>
            </a:xfrm>
            <a:prstGeom prst="ellipse">
              <a:avLst/>
            </a:prstGeom>
            <a:solidFill>
              <a:srgbClr val="008000"/>
            </a:solidFill>
            <a:ln w="15875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5028772" y="3477384"/>
              <a:ext cx="101600" cy="100012"/>
            </a:xfrm>
            <a:prstGeom prst="ellipse">
              <a:avLst/>
            </a:prstGeom>
            <a:solidFill>
              <a:srgbClr val="008000"/>
            </a:solidFill>
            <a:ln w="15875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5165871" y="2895432"/>
              <a:ext cx="101600" cy="100012"/>
            </a:xfrm>
            <a:prstGeom prst="ellipse">
              <a:avLst/>
            </a:prstGeom>
            <a:solidFill>
              <a:srgbClr val="008000"/>
            </a:solidFill>
            <a:ln w="15875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6481147" y="3047832"/>
              <a:ext cx="101600" cy="100012"/>
            </a:xfrm>
            <a:prstGeom prst="ellipse">
              <a:avLst/>
            </a:prstGeom>
            <a:solidFill>
              <a:srgbClr val="008000"/>
            </a:solidFill>
            <a:ln w="15875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5547176" y="3980481"/>
              <a:ext cx="101600" cy="100012"/>
            </a:xfrm>
            <a:prstGeom prst="ellipse">
              <a:avLst/>
            </a:prstGeom>
            <a:solidFill>
              <a:srgbClr val="008000"/>
            </a:solidFill>
            <a:ln w="15875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6556432" y="3781004"/>
              <a:ext cx="101600" cy="100012"/>
            </a:xfrm>
            <a:prstGeom prst="ellipse">
              <a:avLst/>
            </a:prstGeom>
            <a:solidFill>
              <a:srgbClr val="008000"/>
            </a:solidFill>
            <a:ln w="15875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7030153" y="3336743"/>
              <a:ext cx="101600" cy="100012"/>
            </a:xfrm>
            <a:prstGeom prst="ellipse">
              <a:avLst/>
            </a:prstGeom>
            <a:solidFill>
              <a:srgbClr val="008000"/>
            </a:solidFill>
            <a:ln w="15875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6937737" y="3060771"/>
              <a:ext cx="101600" cy="100012"/>
            </a:xfrm>
            <a:prstGeom prst="ellipse">
              <a:avLst/>
            </a:prstGeom>
            <a:solidFill>
              <a:srgbClr val="008000"/>
            </a:solidFill>
            <a:ln w="15875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876647" y="3184933"/>
              <a:ext cx="101600" cy="98425"/>
            </a:xfrm>
            <a:prstGeom prst="ellipse">
              <a:avLst/>
            </a:prstGeom>
            <a:solidFill>
              <a:srgbClr val="008000"/>
            </a:solidFill>
            <a:ln w="15875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864521" y="569141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Okt</a:t>
              </a:r>
              <a:r>
                <a:rPr lang="en-US" dirty="0" smtClean="0"/>
                <a:t>, 2014</a:t>
              </a:r>
              <a:endParaRPr lang="en-US" dirty="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8951144" y="3628604"/>
              <a:ext cx="101600" cy="98425"/>
            </a:xfrm>
            <a:prstGeom prst="ellipse">
              <a:avLst/>
            </a:prstGeom>
            <a:solidFill>
              <a:srgbClr val="008000"/>
            </a:solidFill>
            <a:ln w="15875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1350245" y="2930806"/>
              <a:ext cx="103187" cy="100013"/>
            </a:xfrm>
            <a:prstGeom prst="ellipse">
              <a:avLst/>
            </a:prstGeom>
            <a:solidFill>
              <a:srgbClr val="008000"/>
            </a:solidFill>
            <a:ln w="15875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4111322" y="3768655"/>
              <a:ext cx="101600" cy="100012"/>
            </a:xfrm>
            <a:prstGeom prst="ellipse">
              <a:avLst/>
            </a:prstGeom>
            <a:solidFill>
              <a:srgbClr val="008000"/>
            </a:solidFill>
            <a:ln w="15875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3774090" y="3523281"/>
              <a:ext cx="101600" cy="100012"/>
            </a:xfrm>
            <a:prstGeom prst="ellipse">
              <a:avLst/>
            </a:prstGeom>
            <a:solidFill>
              <a:srgbClr val="008000"/>
            </a:solidFill>
            <a:ln w="15875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8460902" y="3888097"/>
              <a:ext cx="101600" cy="98425"/>
            </a:xfrm>
            <a:prstGeom prst="ellipse">
              <a:avLst/>
            </a:prstGeom>
            <a:solidFill>
              <a:srgbClr val="008000"/>
            </a:solidFill>
            <a:ln w="15875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4344988" y="4845331"/>
              <a:ext cx="101600" cy="100013"/>
            </a:xfrm>
            <a:prstGeom prst="ellipse">
              <a:avLst/>
            </a:prstGeom>
            <a:solidFill>
              <a:srgbClr val="008000"/>
            </a:solidFill>
            <a:ln w="15875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237703" y="3512168"/>
              <a:ext cx="103187" cy="100013"/>
            </a:xfrm>
            <a:prstGeom prst="ellipse">
              <a:avLst/>
            </a:prstGeom>
            <a:solidFill>
              <a:srgbClr val="008000"/>
            </a:solidFill>
            <a:ln w="15875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1640964" y="3297982"/>
              <a:ext cx="103187" cy="100013"/>
            </a:xfrm>
            <a:prstGeom prst="ellipse">
              <a:avLst/>
            </a:prstGeom>
            <a:solidFill>
              <a:srgbClr val="008000"/>
            </a:solidFill>
            <a:ln w="15875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5150570" y="3614485"/>
              <a:ext cx="101600" cy="100012"/>
            </a:xfrm>
            <a:prstGeom prst="ellipse">
              <a:avLst/>
            </a:prstGeom>
            <a:solidFill>
              <a:srgbClr val="008000"/>
            </a:solidFill>
            <a:ln w="15875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4264332" y="3217891"/>
            <a:ext cx="101600" cy="100012"/>
          </a:xfrm>
          <a:prstGeom prst="ellipse">
            <a:avLst/>
          </a:prstGeom>
          <a:solidFill>
            <a:srgbClr val="008000"/>
          </a:solidFill>
          <a:ln w="15875">
            <a:solidFill>
              <a:schemeClr val="accent1"/>
            </a:solidFill>
            <a:round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2472276" y="4303980"/>
            <a:ext cx="103187" cy="100012"/>
          </a:xfrm>
          <a:prstGeom prst="ellipse">
            <a:avLst/>
          </a:prstGeom>
          <a:solidFill>
            <a:srgbClr val="008000"/>
          </a:solidFill>
          <a:ln w="15875">
            <a:solidFill>
              <a:schemeClr val="accent1"/>
            </a:solidFill>
            <a:round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2708275" y="4613416"/>
            <a:ext cx="101600" cy="98425"/>
          </a:xfrm>
          <a:prstGeom prst="ellipse">
            <a:avLst/>
          </a:prstGeom>
          <a:solidFill>
            <a:srgbClr val="008000"/>
          </a:solidFill>
          <a:ln w="15875">
            <a:solidFill>
              <a:schemeClr val="accent1"/>
            </a:solidFill>
            <a:round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2615859" y="4413939"/>
            <a:ext cx="101600" cy="98425"/>
          </a:xfrm>
          <a:prstGeom prst="ellipse">
            <a:avLst/>
          </a:prstGeom>
          <a:solidFill>
            <a:srgbClr val="008000"/>
          </a:solidFill>
          <a:ln w="15875">
            <a:solidFill>
              <a:schemeClr val="accent1"/>
            </a:solidFill>
            <a:round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2397125" y="4450915"/>
            <a:ext cx="103188" cy="100012"/>
          </a:xfrm>
          <a:prstGeom prst="ellipse">
            <a:avLst/>
          </a:prstGeom>
          <a:solidFill>
            <a:srgbClr val="008000"/>
          </a:solidFill>
          <a:ln w="15875">
            <a:solidFill>
              <a:schemeClr val="accent1"/>
            </a:solidFill>
            <a:round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3281094" y="4446574"/>
            <a:ext cx="101600" cy="98425"/>
          </a:xfrm>
          <a:prstGeom prst="ellipse">
            <a:avLst/>
          </a:prstGeom>
          <a:solidFill>
            <a:srgbClr val="008000"/>
          </a:solidFill>
          <a:ln w="15875">
            <a:solidFill>
              <a:schemeClr val="accent1"/>
            </a:solidFill>
            <a:round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3654865" y="4652808"/>
            <a:ext cx="103187" cy="100013"/>
          </a:xfrm>
          <a:prstGeom prst="ellipse">
            <a:avLst/>
          </a:prstGeom>
          <a:solidFill>
            <a:srgbClr val="008000"/>
          </a:solidFill>
          <a:ln w="15875">
            <a:solidFill>
              <a:schemeClr val="accent1"/>
            </a:solidFill>
            <a:round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3364146" y="4576313"/>
            <a:ext cx="103187" cy="100013"/>
          </a:xfrm>
          <a:prstGeom prst="ellipse">
            <a:avLst/>
          </a:prstGeom>
          <a:solidFill>
            <a:srgbClr val="008000"/>
          </a:solidFill>
          <a:ln w="15875">
            <a:solidFill>
              <a:schemeClr val="accent1"/>
            </a:solidFill>
            <a:round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3746671" y="4469220"/>
            <a:ext cx="103187" cy="100013"/>
          </a:xfrm>
          <a:prstGeom prst="ellipse">
            <a:avLst/>
          </a:prstGeom>
          <a:solidFill>
            <a:srgbClr val="008000"/>
          </a:solidFill>
          <a:ln w="15875">
            <a:solidFill>
              <a:schemeClr val="accent1"/>
            </a:solidFill>
            <a:round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98320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/>
          <p:cNvPicPr>
            <a:picLocks noChangeAspect="1"/>
          </p:cNvPicPr>
          <p:nvPr/>
        </p:nvPicPr>
        <p:blipFill>
          <a:blip r:embed="rId2"/>
          <a:srcRect b="34045"/>
          <a:stretch>
            <a:fillRect/>
          </a:stretch>
        </p:blipFill>
        <p:spPr bwMode="auto">
          <a:xfrm>
            <a:off x="0" y="1514475"/>
            <a:ext cx="91662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036888" y="4462463"/>
            <a:ext cx="101600" cy="98425"/>
          </a:xfrm>
          <a:prstGeom prst="ellipse">
            <a:avLst/>
          </a:prstGeom>
          <a:solidFill>
            <a:srgbClr val="0000FF"/>
          </a:solidFill>
          <a:ln w="15875">
            <a:solidFill>
              <a:schemeClr val="accent1"/>
            </a:solidFill>
            <a:round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03488" y="4411663"/>
            <a:ext cx="103187" cy="100012"/>
          </a:xfrm>
          <a:prstGeom prst="ellipse">
            <a:avLst/>
          </a:prstGeom>
          <a:solidFill>
            <a:srgbClr val="0000FF"/>
          </a:solidFill>
          <a:ln w="15875">
            <a:solidFill>
              <a:schemeClr val="accent1"/>
            </a:solidFill>
            <a:round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986088" y="4614863"/>
            <a:ext cx="101600" cy="98425"/>
          </a:xfrm>
          <a:prstGeom prst="ellipse">
            <a:avLst/>
          </a:prstGeom>
          <a:solidFill>
            <a:srgbClr val="0000FF"/>
          </a:solidFill>
          <a:ln w="15875">
            <a:solidFill>
              <a:schemeClr val="accent1"/>
            </a:solidFill>
            <a:round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479800" y="4506913"/>
            <a:ext cx="101600" cy="98425"/>
          </a:xfrm>
          <a:prstGeom prst="ellipse">
            <a:avLst/>
          </a:prstGeom>
          <a:solidFill>
            <a:srgbClr val="0000FF"/>
          </a:solidFill>
          <a:ln w="15875">
            <a:solidFill>
              <a:schemeClr val="accent1"/>
            </a:solidFill>
            <a:round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002088" y="4784725"/>
            <a:ext cx="101600" cy="100013"/>
          </a:xfrm>
          <a:prstGeom prst="ellipse">
            <a:avLst/>
          </a:prstGeom>
          <a:solidFill>
            <a:srgbClr val="0000FF"/>
          </a:solidFill>
          <a:ln w="15875">
            <a:solidFill>
              <a:schemeClr val="accent1"/>
            </a:solidFill>
            <a:round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830763" y="4032250"/>
            <a:ext cx="101600" cy="98425"/>
          </a:xfrm>
          <a:prstGeom prst="ellipse">
            <a:avLst/>
          </a:prstGeom>
          <a:solidFill>
            <a:srgbClr val="0000FF"/>
          </a:solidFill>
          <a:ln w="15875">
            <a:solidFill>
              <a:schemeClr val="accent1"/>
            </a:solidFill>
            <a:round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869950" y="2271713"/>
            <a:ext cx="101600" cy="100012"/>
          </a:xfrm>
          <a:prstGeom prst="ellipse">
            <a:avLst/>
          </a:prstGeom>
          <a:solidFill>
            <a:srgbClr val="0000FF"/>
          </a:solidFill>
          <a:ln w="15875">
            <a:solidFill>
              <a:schemeClr val="accent1"/>
            </a:solidFill>
            <a:round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855788" y="2870200"/>
            <a:ext cx="103187" cy="100013"/>
          </a:xfrm>
          <a:prstGeom prst="ellipse">
            <a:avLst/>
          </a:prstGeom>
          <a:solidFill>
            <a:srgbClr val="0000FF"/>
          </a:solidFill>
          <a:ln w="15875">
            <a:solidFill>
              <a:schemeClr val="accent1"/>
            </a:solidFill>
            <a:round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4043" name="Title 1"/>
          <p:cNvSpPr txBox="1">
            <a:spLocks/>
          </p:cNvSpPr>
          <p:nvPr/>
        </p:nvSpPr>
        <p:spPr bwMode="auto">
          <a:xfrm>
            <a:off x="487380" y="80963"/>
            <a:ext cx="67818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dirty="0">
                <a:solidFill>
                  <a:srgbClr val="262626"/>
                </a:solidFill>
                <a:latin typeface="Impact" pitchFamily="34" charset="0"/>
              </a:rPr>
              <a:t>PENYEBARAN BKSP</a:t>
            </a: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61938" y="1854200"/>
            <a:ext cx="101600" cy="98425"/>
          </a:xfrm>
          <a:prstGeom prst="ellipse">
            <a:avLst/>
          </a:prstGeom>
          <a:solidFill>
            <a:srgbClr val="0000FF"/>
          </a:solidFill>
          <a:ln w="15875">
            <a:solidFill>
              <a:schemeClr val="accent1"/>
            </a:solidFill>
            <a:round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573186" y="3862219"/>
            <a:ext cx="101600" cy="100012"/>
          </a:xfrm>
          <a:prstGeom prst="ellipse">
            <a:avLst/>
          </a:prstGeom>
          <a:solidFill>
            <a:srgbClr val="0000FF"/>
          </a:solidFill>
          <a:ln w="15875">
            <a:solidFill>
              <a:schemeClr val="accent1"/>
            </a:solidFill>
            <a:round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98594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421535"/>
              </p:ext>
            </p:extLst>
          </p:nvPr>
        </p:nvGraphicFramePr>
        <p:xfrm>
          <a:off x="1009844" y="413087"/>
          <a:ext cx="6977051" cy="5982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5492" y="6272796"/>
            <a:ext cx="8331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Ilustrasi</a:t>
            </a:r>
            <a:r>
              <a:rPr lang="en-US" sz="1400" dirty="0" smtClean="0"/>
              <a:t> status </a:t>
            </a:r>
            <a:r>
              <a:rPr lang="en-US" sz="1400" dirty="0" err="1" smtClean="0"/>
              <a:t>kesiapan</a:t>
            </a:r>
            <a:r>
              <a:rPr lang="en-US" sz="1400" dirty="0" smtClean="0"/>
              <a:t> </a:t>
            </a:r>
            <a:r>
              <a:rPr lang="en-US" sz="1400" dirty="0" err="1" smtClean="0"/>
              <a:t>sertifikasi</a:t>
            </a:r>
            <a:r>
              <a:rPr lang="en-US" sz="1400" dirty="0" smtClean="0"/>
              <a:t> (</a:t>
            </a:r>
            <a:r>
              <a:rPr lang="en-US" sz="1400" dirty="0" err="1" smtClean="0"/>
              <a:t>sudah</a:t>
            </a:r>
            <a:r>
              <a:rPr lang="en-US" sz="1400" dirty="0" smtClean="0"/>
              <a:t> </a:t>
            </a:r>
            <a:r>
              <a:rPr lang="en-US" sz="1400" dirty="0" err="1" smtClean="0"/>
              <a:t>terbentuk</a:t>
            </a:r>
            <a:r>
              <a:rPr lang="en-US" sz="1400" dirty="0" smtClean="0"/>
              <a:t> LSP) </a:t>
            </a:r>
            <a:r>
              <a:rPr lang="en-US" sz="1400" dirty="0" err="1" smtClean="0"/>
              <a:t>kompetensi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sektor-sektor</a:t>
            </a:r>
            <a:r>
              <a:rPr lang="en-US" sz="1400" dirty="0" smtClean="0"/>
              <a:t> priority, </a:t>
            </a:r>
            <a:r>
              <a:rPr lang="en-US" sz="1400" dirty="0" err="1" smtClean="0"/>
              <a:t>Desember</a:t>
            </a:r>
            <a:r>
              <a:rPr lang="en-US" sz="1400" dirty="0" smtClean="0"/>
              <a:t>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40324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56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993775"/>
          </a:xfrm>
          <a:prstGeom prst="rect">
            <a:avLst/>
          </a:prstGeom>
          <a:solidFill>
            <a:srgbClr val="726056"/>
          </a:solidFill>
          <a:ln w="25400">
            <a:solidFill>
              <a:srgbClr val="53463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914400" eaLnBrk="1" hangingPunct="1"/>
            <a:r>
              <a:rPr lang="en-US" sz="2800" b="1">
                <a:solidFill>
                  <a:srgbClr val="FFFFFF"/>
                </a:solidFill>
                <a:latin typeface="Helvetica" charset="0"/>
                <a:cs typeface="Helvetica" charset="0"/>
              </a:rPr>
              <a:t>Ketersediaan Standar Kompetensi, Program Diklat, LSP, dan MRA Pada 12 Sektor Prioritas</a:t>
            </a:r>
          </a:p>
        </p:txBody>
      </p:sp>
      <p:graphicFrame>
        <p:nvGraphicFramePr>
          <p:cNvPr id="57" name="Table 57"/>
          <p:cNvGraphicFramePr/>
          <p:nvPr/>
        </p:nvGraphicFramePr>
        <p:xfrm>
          <a:off x="468313" y="1362075"/>
          <a:ext cx="8229598" cy="5070475"/>
        </p:xfrm>
        <a:graphic>
          <a:graphicData uri="http://schemas.openxmlformats.org/drawingml/2006/table">
            <a:tbl>
              <a:tblPr/>
              <a:tblGrid>
                <a:gridCol w="1644650"/>
                <a:gridCol w="1646237"/>
                <a:gridCol w="1646237"/>
                <a:gridCol w="1646237"/>
                <a:gridCol w="1646237"/>
              </a:tblGrid>
              <a:tr h="1463257"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800" b="1">
                          <a:solidFill>
                            <a:srgbClr val="FFFFFF"/>
                          </a:solidFill>
                        </a:rPr>
                        <a:t> </a:t>
                      </a:r>
                    </a:p>
                    <a:p>
                      <a:pPr lvl="0" algn="ctr">
                        <a:defRPr b="0" i="0"/>
                      </a:pPr>
                      <a:r>
                        <a:rPr sz="1800" b="1">
                          <a:solidFill>
                            <a:srgbClr val="FFFFFF"/>
                          </a:solidFill>
                        </a:rPr>
                        <a:t>Sektor</a:t>
                      </a:r>
                    </a:p>
                    <a:p>
                      <a:pPr lvl="0" algn="ctr">
                        <a:defRPr b="0" i="0"/>
                      </a:pPr>
                      <a:r>
                        <a:rPr sz="1800" b="1">
                          <a:solidFill>
                            <a:srgbClr val="FFFFFF"/>
                          </a:solidFill>
                        </a:rPr>
                        <a:t>(Bidang Jasa)</a:t>
                      </a:r>
                    </a:p>
                  </a:txBody>
                  <a:tcPr marL="45723" marR="45723" marT="45730" marB="4573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AD010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endParaRPr sz="1800" b="1">
                        <a:solidFill>
                          <a:srgbClr val="FFFFFF"/>
                        </a:solidFill>
                      </a:endParaRPr>
                    </a:p>
                    <a:p>
                      <a:pPr lvl="0" algn="ctr">
                        <a:defRPr b="0" i="0"/>
                      </a:pPr>
                      <a:r>
                        <a:rPr sz="1800" b="1">
                          <a:solidFill>
                            <a:srgbClr val="FFFFFF"/>
                          </a:solidFill>
                        </a:rPr>
                        <a:t>Standar Kompetensi</a:t>
                      </a:r>
                    </a:p>
                  </a:txBody>
                  <a:tcPr marL="45723" marR="45723" marT="45730" marB="4573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AD010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endParaRPr sz="1800" b="1">
                        <a:solidFill>
                          <a:srgbClr val="FFFFFF"/>
                        </a:solidFill>
                      </a:endParaRPr>
                    </a:p>
                    <a:p>
                      <a:pPr lvl="0" algn="ctr">
                        <a:defRPr b="0" i="0"/>
                      </a:pPr>
                      <a:r>
                        <a:rPr sz="1800" b="1">
                          <a:solidFill>
                            <a:srgbClr val="FFFFFF"/>
                          </a:solidFill>
                        </a:rPr>
                        <a:t>Program Diklat Berbasis Kompetensi</a:t>
                      </a:r>
                    </a:p>
                  </a:txBody>
                  <a:tcPr marL="45723" marR="45723" marT="45730" marB="4573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AD010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endParaRPr sz="1800" b="1">
                        <a:solidFill>
                          <a:srgbClr val="FFFFFF"/>
                        </a:solidFill>
                      </a:endParaRPr>
                    </a:p>
                    <a:p>
                      <a:pPr lvl="0" algn="ctr">
                        <a:defRPr b="0" i="0"/>
                      </a:pPr>
                      <a:r>
                        <a:rPr sz="1800" b="1">
                          <a:solidFill>
                            <a:srgbClr val="FFFFFF"/>
                          </a:solidFill>
                        </a:rPr>
                        <a:t>LSP</a:t>
                      </a:r>
                    </a:p>
                  </a:txBody>
                  <a:tcPr marL="45723" marR="45723" marT="45730" marB="4573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AD010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endParaRPr sz="1800" b="1">
                        <a:solidFill>
                          <a:srgbClr val="FFFFFF"/>
                        </a:solidFill>
                      </a:endParaRPr>
                    </a:p>
                    <a:p>
                      <a:pPr lvl="0" algn="ctr">
                        <a:defRPr b="0" i="0"/>
                      </a:pPr>
                      <a:r>
                        <a:rPr sz="1800" b="1">
                          <a:solidFill>
                            <a:srgbClr val="FFFFFF"/>
                          </a:solidFill>
                        </a:rPr>
                        <a:t>MRA</a:t>
                      </a:r>
                    </a:p>
                  </a:txBody>
                  <a:tcPr marL="45723" marR="45723" marT="45730" marB="4573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AD0101"/>
                    </a:solidFill>
                  </a:tcPr>
                </a:tc>
              </a:tr>
              <a:tr h="914532"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endParaRPr sz="1800"/>
                    </a:p>
                    <a:p>
                      <a:pPr lvl="0" algn="l">
                        <a:defRPr b="0" i="0"/>
                      </a:pPr>
                      <a:r>
                        <a:rPr sz="1800"/>
                        <a:t>Kesehatan</a:t>
                      </a:r>
                    </a:p>
                  </a:txBody>
                  <a:tcPr marL="45723" marR="45723" marT="45730" marB="4573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endParaRPr sz="1800" dirty="0"/>
                    </a:p>
                    <a:p>
                      <a:pPr lvl="0" algn="ctr">
                        <a:defRPr b="0" i="0"/>
                      </a:pPr>
                      <a:r>
                        <a:rPr sz="1800" dirty="0"/>
                        <a:t>Belum Ada</a:t>
                      </a:r>
                    </a:p>
                  </a:txBody>
                  <a:tcPr marL="45723" marR="45723" marT="45730" marB="4573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endParaRPr sz="1800"/>
                    </a:p>
                    <a:p>
                      <a:pPr lvl="0" algn="ctr">
                        <a:defRPr b="0" i="0"/>
                      </a:pPr>
                      <a:r>
                        <a:rPr sz="1800"/>
                        <a:t>Belum Ada</a:t>
                      </a:r>
                    </a:p>
                  </a:txBody>
                  <a:tcPr marL="45723" marR="45723" marT="45730" marB="4573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endParaRPr sz="1800"/>
                    </a:p>
                    <a:p>
                      <a:pPr lvl="0" algn="ctr">
                        <a:defRPr b="0" i="0"/>
                      </a:pPr>
                      <a:r>
                        <a:rPr sz="1800"/>
                        <a:t>Belum Ada</a:t>
                      </a:r>
                    </a:p>
                  </a:txBody>
                  <a:tcPr marL="45723" marR="45723" marT="45730" marB="4573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endParaRPr sz="1800"/>
                    </a:p>
                    <a:p>
                      <a:pPr lvl="0" algn="ctr">
                        <a:defRPr b="0" i="0"/>
                      </a:pPr>
                      <a:r>
                        <a:rPr sz="1800"/>
                        <a:t>Sudah</a:t>
                      </a:r>
                    </a:p>
                  </a:txBody>
                  <a:tcPr marL="45723" marR="45723" marT="45730" marB="4573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3CBCB"/>
                    </a:solidFill>
                  </a:tcPr>
                </a:tc>
              </a:tr>
              <a:tr h="942481"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r>
                        <a:rPr sz="1800"/>
                        <a:t>Pariwisata</a:t>
                      </a:r>
                    </a:p>
                  </a:txBody>
                  <a:tcPr marL="45723" marR="45723" marT="45730" marB="4573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800"/>
                        <a:t>Sudah Ada
(Standar ASEAN)</a:t>
                      </a:r>
                    </a:p>
                  </a:txBody>
                  <a:tcPr marL="45723" marR="45723" marT="45730" marB="4573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800"/>
                        <a:t>Sudah Ada</a:t>
                      </a:r>
                    </a:p>
                  </a:txBody>
                  <a:tcPr marL="45723" marR="45723" marT="45730" marB="4573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800"/>
                        <a:t>Sudah Ada</a:t>
                      </a:r>
                    </a:p>
                  </a:txBody>
                  <a:tcPr marL="45723" marR="45723" marT="45730" marB="4573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800"/>
                        <a:t>Sudah</a:t>
                      </a:r>
                    </a:p>
                  </a:txBody>
                  <a:tcPr marL="45723" marR="45723" marT="45730" marB="4573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1E7E7"/>
                    </a:solidFill>
                  </a:tcPr>
                </a:tc>
              </a:tr>
              <a:tr h="491170"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r>
                        <a:rPr sz="1800"/>
                        <a:t>Jasa Logistik</a:t>
                      </a:r>
                    </a:p>
                  </a:txBody>
                  <a:tcPr marL="45723" marR="45723" marT="45730" marB="4573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800"/>
                        <a:t>Belum Ada</a:t>
                      </a:r>
                    </a:p>
                  </a:txBody>
                  <a:tcPr marL="45723" marR="45723" marT="45730" marB="4573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800"/>
                        <a:t>Belum Ada</a:t>
                      </a:r>
                    </a:p>
                  </a:txBody>
                  <a:tcPr marL="45723" marR="45723" marT="45730" marB="4573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800"/>
                        <a:t>Sudah Ada</a:t>
                      </a:r>
                    </a:p>
                  </a:txBody>
                  <a:tcPr marL="45723" marR="45723" marT="45730" marB="4573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800"/>
                        <a:t>Belum</a:t>
                      </a:r>
                    </a:p>
                  </a:txBody>
                  <a:tcPr marL="45723" marR="45723" marT="45730" marB="4573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3CBCB"/>
                    </a:solidFill>
                  </a:tcPr>
                </a:tc>
              </a:tr>
              <a:tr h="447706"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r>
                        <a:rPr sz="1800"/>
                        <a:t>Jasa Online</a:t>
                      </a:r>
                    </a:p>
                  </a:txBody>
                  <a:tcPr marL="45723" marR="45723" marT="45730" marB="4573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800"/>
                        <a:t>Belum Ada</a:t>
                      </a:r>
                    </a:p>
                  </a:txBody>
                  <a:tcPr marL="45723" marR="45723" marT="45730" marB="4573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800"/>
                        <a:t>Belum Ada</a:t>
                      </a:r>
                    </a:p>
                  </a:txBody>
                  <a:tcPr marL="45723" marR="45723" marT="45730" marB="4573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800"/>
                        <a:t>Sudah Ada</a:t>
                      </a:r>
                    </a:p>
                  </a:txBody>
                  <a:tcPr marL="45723" marR="45723" marT="45730" marB="4573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800"/>
                        <a:t>Belum</a:t>
                      </a:r>
                    </a:p>
                  </a:txBody>
                  <a:tcPr marL="45723" marR="45723" marT="45730" marB="4573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1E7E7"/>
                    </a:solidFill>
                  </a:tcPr>
                </a:tc>
              </a:tr>
              <a:tr h="811329"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r>
                        <a:rPr sz="1800"/>
                        <a:t>Penerbangan</a:t>
                      </a:r>
                    </a:p>
                  </a:txBody>
                  <a:tcPr marL="45723" marR="45723" marT="45730" marB="4573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endParaRPr sz="1800"/>
                    </a:p>
                    <a:p>
                      <a:pPr lvl="0" algn="ctr">
                        <a:defRPr b="0" i="0"/>
                      </a:pPr>
                      <a:r>
                        <a:rPr sz="1800"/>
                        <a:t>Belum Ada</a:t>
                      </a:r>
                    </a:p>
                  </a:txBody>
                  <a:tcPr marL="45723" marR="45723" marT="45730" marB="4573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endParaRPr sz="1800"/>
                    </a:p>
                    <a:p>
                      <a:pPr lvl="0" algn="ctr">
                        <a:defRPr b="0" i="0"/>
                      </a:pPr>
                      <a:r>
                        <a:rPr sz="1800" dirty="0"/>
                        <a:t>Belum Ada</a:t>
                      </a:r>
                    </a:p>
                  </a:txBody>
                  <a:tcPr marL="45723" marR="45723" marT="45730" marB="4573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endParaRPr sz="1800"/>
                    </a:p>
                    <a:p>
                      <a:pPr lvl="0" algn="ctr">
                        <a:defRPr b="0" i="0"/>
                      </a:pPr>
                      <a:r>
                        <a:rPr sz="1800"/>
                        <a:t>Belum Ada</a:t>
                      </a:r>
                    </a:p>
                  </a:txBody>
                  <a:tcPr marL="45723" marR="45723" marT="45730" marB="4573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endParaRPr sz="1800" dirty="0"/>
                    </a:p>
                    <a:p>
                      <a:pPr lvl="0" algn="ctr">
                        <a:defRPr b="0" i="0"/>
                      </a:pPr>
                      <a:r>
                        <a:rPr sz="1800" dirty="0"/>
                        <a:t>Belum </a:t>
                      </a:r>
                    </a:p>
                  </a:txBody>
                  <a:tcPr marL="45723" marR="45723" marT="45730" marB="4573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3CBC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867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59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eaLnBrk="1" hangingPunct="1"/>
            <a:endParaRPr lang="en-US" sz="2800" b="1">
              <a:solidFill>
                <a:srgbClr val="000000"/>
              </a:solidFill>
              <a:latin typeface="Helvetica" charset="0"/>
              <a:cs typeface="Helvetica" charset="0"/>
            </a:endParaRPr>
          </a:p>
        </p:txBody>
      </p:sp>
      <p:graphicFrame>
        <p:nvGraphicFramePr>
          <p:cNvPr id="60" name="Table 60"/>
          <p:cNvGraphicFramePr/>
          <p:nvPr/>
        </p:nvGraphicFramePr>
        <p:xfrm>
          <a:off x="468313" y="115888"/>
          <a:ext cx="8229598" cy="6780213"/>
        </p:xfrm>
        <a:graphic>
          <a:graphicData uri="http://schemas.openxmlformats.org/drawingml/2006/table">
            <a:tbl>
              <a:tblPr/>
              <a:tblGrid>
                <a:gridCol w="1644650"/>
                <a:gridCol w="1811337"/>
                <a:gridCol w="1481137"/>
                <a:gridCol w="1646237"/>
                <a:gridCol w="1646237"/>
              </a:tblGrid>
              <a:tr h="1513700"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endParaRPr sz="1800" b="1">
                        <a:solidFill>
                          <a:srgbClr val="FFFFFF"/>
                        </a:solidFill>
                      </a:endParaRPr>
                    </a:p>
                    <a:p>
                      <a:pPr lvl="0" algn="ctr">
                        <a:defRPr b="0" i="0"/>
                      </a:pPr>
                      <a:r>
                        <a:rPr sz="1800" b="1">
                          <a:solidFill>
                            <a:srgbClr val="FFFFFF"/>
                          </a:solidFill>
                        </a:rPr>
                        <a:t>Sektor</a:t>
                      </a:r>
                    </a:p>
                    <a:p>
                      <a:pPr lvl="0" algn="ctr">
                        <a:defRPr b="0" i="0"/>
                      </a:pPr>
                      <a:r>
                        <a:rPr sz="1800" b="1">
                          <a:solidFill>
                            <a:srgbClr val="FFFFFF"/>
                          </a:solidFill>
                        </a:rPr>
                        <a:t>(Barang/Produk)</a:t>
                      </a:r>
                    </a:p>
                  </a:txBody>
                  <a:tcPr marL="45723" marR="45723" marT="45719" marB="45719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AD010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endParaRPr sz="1800" b="1">
                        <a:solidFill>
                          <a:srgbClr val="FFFFFF"/>
                        </a:solidFill>
                      </a:endParaRPr>
                    </a:p>
                    <a:p>
                      <a:pPr lvl="0" algn="ctr">
                        <a:defRPr b="0" i="0"/>
                      </a:pPr>
                      <a:r>
                        <a:rPr sz="1800" b="1">
                          <a:solidFill>
                            <a:srgbClr val="FFFFFF"/>
                          </a:solidFill>
                        </a:rPr>
                        <a:t>Standar Kompetensi</a:t>
                      </a:r>
                    </a:p>
                  </a:txBody>
                  <a:tcPr marL="45723" marR="45723" marT="45719" marB="45719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AD010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endParaRPr sz="1800" b="1">
                        <a:solidFill>
                          <a:srgbClr val="FFFFFF"/>
                        </a:solidFill>
                      </a:endParaRPr>
                    </a:p>
                    <a:p>
                      <a:pPr lvl="0" algn="ctr">
                        <a:defRPr b="0" i="0"/>
                      </a:pPr>
                      <a:r>
                        <a:rPr sz="1800" b="1">
                          <a:solidFill>
                            <a:srgbClr val="FFFFFF"/>
                          </a:solidFill>
                        </a:rPr>
                        <a:t>Program Diklat Berbasis Kompetensi</a:t>
                      </a:r>
                    </a:p>
                  </a:txBody>
                  <a:tcPr marL="45723" marR="45723" marT="45719" marB="45719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AD010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endParaRPr sz="1800" b="1">
                        <a:solidFill>
                          <a:srgbClr val="FFFFFF"/>
                        </a:solidFill>
                      </a:endParaRPr>
                    </a:p>
                    <a:p>
                      <a:pPr lvl="0" algn="ctr">
                        <a:defRPr b="0" i="0"/>
                      </a:pPr>
                      <a:r>
                        <a:rPr sz="1800" b="1">
                          <a:solidFill>
                            <a:srgbClr val="FFFFFF"/>
                          </a:solidFill>
                        </a:rPr>
                        <a:t>LSP</a:t>
                      </a:r>
                    </a:p>
                  </a:txBody>
                  <a:tcPr marL="45723" marR="45723" marT="45719" marB="45719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AD010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endParaRPr sz="1800" b="1">
                        <a:solidFill>
                          <a:srgbClr val="FFFFFF"/>
                        </a:solidFill>
                      </a:endParaRPr>
                    </a:p>
                    <a:p>
                      <a:pPr lvl="0" algn="ctr">
                        <a:defRPr b="0" i="0"/>
                      </a:pPr>
                      <a:r>
                        <a:rPr sz="1800" b="1">
                          <a:solidFill>
                            <a:srgbClr val="FFFFFF"/>
                          </a:solidFill>
                        </a:rPr>
                        <a:t>MRA</a:t>
                      </a:r>
                    </a:p>
                  </a:txBody>
                  <a:tcPr marL="45723" marR="45723" marT="45719" marB="45719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AD0101"/>
                    </a:solidFill>
                  </a:tcPr>
                </a:tc>
              </a:tr>
              <a:tr h="684146"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r>
                        <a:rPr sz="1800"/>
                        <a:t>Produk Berbasis Agro</a:t>
                      </a:r>
                    </a:p>
                  </a:txBody>
                  <a:tcPr marL="45723" marR="45723" marT="45719" marB="45719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endParaRPr sz="1800"/>
                    </a:p>
                    <a:p>
                      <a:pPr lvl="0" algn="ctr">
                        <a:defRPr b="0" i="0"/>
                      </a:pPr>
                      <a:r>
                        <a:rPr sz="1800"/>
                        <a:t>Belum Ada</a:t>
                      </a:r>
                    </a:p>
                  </a:txBody>
                  <a:tcPr marL="45723" marR="45723" marT="45719" marB="45719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endParaRPr sz="1800"/>
                    </a:p>
                    <a:p>
                      <a:pPr lvl="0" algn="ctr">
                        <a:defRPr b="0" i="0"/>
                      </a:pPr>
                      <a:r>
                        <a:rPr sz="1800"/>
                        <a:t>Belum Ada</a:t>
                      </a:r>
                    </a:p>
                  </a:txBody>
                  <a:tcPr marL="45723" marR="45723" marT="45719" marB="45719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endParaRPr sz="1800"/>
                    </a:p>
                    <a:p>
                      <a:pPr lvl="0" algn="ctr">
                        <a:defRPr b="0" i="0"/>
                      </a:pPr>
                      <a:r>
                        <a:rPr sz="1800"/>
                        <a:t>Belum Ada</a:t>
                      </a:r>
                    </a:p>
                  </a:txBody>
                  <a:tcPr marL="45723" marR="45723" marT="45719" marB="45719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endParaRPr sz="1800"/>
                    </a:p>
                    <a:p>
                      <a:pPr lvl="0" algn="ctr">
                        <a:defRPr b="0" i="0"/>
                      </a:pPr>
                      <a:r>
                        <a:rPr sz="1800"/>
                        <a:t>Belum</a:t>
                      </a:r>
                    </a:p>
                  </a:txBody>
                  <a:tcPr marL="45723" marR="45723" marT="45719" marB="45719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3CBCB"/>
                    </a:solidFill>
                  </a:tcPr>
                </a:tc>
              </a:tr>
              <a:tr h="942254"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r>
                        <a:rPr sz="1800"/>
                        <a:t>Produk Karet</a:t>
                      </a:r>
                    </a:p>
                  </a:txBody>
                  <a:tcPr marL="45723" marR="45723" marT="45719" marB="45719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800"/>
                        <a:t>Sudah Ada</a:t>
                      </a:r>
                    </a:p>
                    <a:p>
                      <a:pPr lvl="0" algn="ctr">
                        <a:defRPr b="0" i="0"/>
                      </a:pPr>
                      <a:r>
                        <a:rPr sz="1800"/>
                        <a:t>(SKKNI Alas Kaki)</a:t>
                      </a:r>
                    </a:p>
                  </a:txBody>
                  <a:tcPr marL="45723" marR="45723" marT="45719" marB="45719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800"/>
                        <a:t>Belum Ada</a:t>
                      </a:r>
                    </a:p>
                  </a:txBody>
                  <a:tcPr marL="45723" marR="45723" marT="45719" marB="45719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800"/>
                        <a:t>Sudah Ada</a:t>
                      </a:r>
                    </a:p>
                  </a:txBody>
                  <a:tcPr marL="45723" marR="45723" marT="45719" marB="45719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800"/>
                        <a:t>Belum</a:t>
                      </a:r>
                    </a:p>
                  </a:txBody>
                  <a:tcPr marL="45723" marR="45723" marT="45719" marB="45719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1E7E7"/>
                    </a:solidFill>
                  </a:tcPr>
                </a:tc>
              </a:tr>
              <a:tr h="719068"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r>
                        <a:rPr sz="1800"/>
                        <a:t>Produk  Kayu</a:t>
                      </a:r>
                    </a:p>
                  </a:txBody>
                  <a:tcPr marL="45723" marR="45723" marT="45719" marB="45719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800"/>
                        <a:t>Sudah Ada</a:t>
                      </a:r>
                    </a:p>
                    <a:p>
                      <a:pPr lvl="0" algn="ctr">
                        <a:defRPr b="0" i="0"/>
                      </a:pPr>
                      <a:r>
                        <a:rPr sz="1800"/>
                        <a:t>(SKKNI Mebel)</a:t>
                      </a:r>
                    </a:p>
                  </a:txBody>
                  <a:tcPr marL="45723" marR="45723" marT="45719" marB="45719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800"/>
                        <a:t>Sudah Ada</a:t>
                      </a:r>
                    </a:p>
                  </a:txBody>
                  <a:tcPr marL="45723" marR="45723" marT="45719" marB="45719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800"/>
                        <a:t>Sudah Ada</a:t>
                      </a:r>
                    </a:p>
                  </a:txBody>
                  <a:tcPr marL="45723" marR="45723" marT="45719" marB="45719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800"/>
                        <a:t>Belum</a:t>
                      </a:r>
                    </a:p>
                  </a:txBody>
                  <a:tcPr marL="45723" marR="45723" marT="45719" marB="45719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3CBCB"/>
                    </a:solidFill>
                  </a:tcPr>
                </a:tc>
              </a:tr>
              <a:tr h="942254"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r>
                        <a:rPr sz="1800"/>
                        <a:t>Perikanan</a:t>
                      </a:r>
                    </a:p>
                  </a:txBody>
                  <a:tcPr marL="45723" marR="45723" marT="45719" marB="45719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800"/>
                        <a:t>Sudah Ada</a:t>
                      </a:r>
                    </a:p>
                    <a:p>
                      <a:pPr lvl="0" algn="ctr">
                        <a:defRPr b="0" i="0"/>
                      </a:pPr>
                      <a:r>
                        <a:rPr sz="1800"/>
                        <a:t>(SKKNI Penangkapan)</a:t>
                      </a:r>
                    </a:p>
                  </a:txBody>
                  <a:tcPr marL="45723" marR="45723" marT="45719" marB="45719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800"/>
                        <a:t>Belum Ada</a:t>
                      </a:r>
                    </a:p>
                  </a:txBody>
                  <a:tcPr marL="45723" marR="45723" marT="45719" marB="45719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800"/>
                        <a:t>Sudah Ada</a:t>
                      </a:r>
                    </a:p>
                  </a:txBody>
                  <a:tcPr marL="45723" marR="45723" marT="45719" marB="45719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800"/>
                        <a:t>Belum</a:t>
                      </a:r>
                    </a:p>
                  </a:txBody>
                  <a:tcPr marL="45723" marR="45723" marT="45719" marB="45719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1E7E7"/>
                    </a:solidFill>
                  </a:tcPr>
                </a:tc>
              </a:tr>
              <a:tr h="942254"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r>
                        <a:rPr sz="1800"/>
                        <a:t>Otomotif</a:t>
                      </a:r>
                    </a:p>
                  </a:txBody>
                  <a:tcPr marL="45723" marR="45723" marT="45719" marB="45719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800"/>
                        <a:t>Sudah Ada</a:t>
                      </a:r>
                    </a:p>
                    <a:p>
                      <a:pPr lvl="0" algn="ctr">
                        <a:defRPr b="0" i="0"/>
                      </a:pPr>
                      <a:r>
                        <a:rPr sz="1800"/>
                        <a:t>(SKKNI Bengkel)</a:t>
                      </a:r>
                    </a:p>
                  </a:txBody>
                  <a:tcPr marL="45723" marR="45723" marT="45719" marB="45719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800"/>
                        <a:t>Belum Ada</a:t>
                      </a:r>
                    </a:p>
                  </a:txBody>
                  <a:tcPr marL="45723" marR="45723" marT="45719" marB="45719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800"/>
                        <a:t>Sudah Ada</a:t>
                      </a:r>
                    </a:p>
                  </a:txBody>
                  <a:tcPr marL="45723" marR="45723" marT="45719" marB="45719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800"/>
                        <a:t>Belum</a:t>
                      </a:r>
                    </a:p>
                  </a:txBody>
                  <a:tcPr marL="45723" marR="45723" marT="45719" marB="45719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3CBCB"/>
                    </a:solidFill>
                  </a:tcPr>
                </a:tc>
              </a:tr>
              <a:tr h="395249"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r>
                        <a:rPr sz="1800"/>
                        <a:t>Elektronika</a:t>
                      </a:r>
                    </a:p>
                  </a:txBody>
                  <a:tcPr marL="45723" marR="45723" marT="45719" marB="45719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800"/>
                        <a:t>Belum ada</a:t>
                      </a:r>
                    </a:p>
                  </a:txBody>
                  <a:tcPr marL="45723" marR="45723" marT="45719" marB="45719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800"/>
                        <a:t>Belum Ada</a:t>
                      </a:r>
                    </a:p>
                  </a:txBody>
                  <a:tcPr marL="45723" marR="45723" marT="45719" marB="45719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800"/>
                        <a:t>Belum Ada</a:t>
                      </a:r>
                    </a:p>
                  </a:txBody>
                  <a:tcPr marL="45723" marR="45723" marT="45719" marB="45719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800"/>
                        <a:t>Belum</a:t>
                      </a:r>
                    </a:p>
                  </a:txBody>
                  <a:tcPr marL="45723" marR="45723" marT="45719" marB="45719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1E7E7"/>
                    </a:solidFill>
                  </a:tcPr>
                </a:tc>
              </a:tr>
              <a:tr h="641288"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r>
                        <a:rPr sz="1800"/>
                        <a:t>Tekstil &amp; Produk Tekstil</a:t>
                      </a:r>
                    </a:p>
                  </a:txBody>
                  <a:tcPr marL="45723" marR="45723" marT="45719" marB="45719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800"/>
                        <a:t>Sudah Ada</a:t>
                      </a:r>
                    </a:p>
                  </a:txBody>
                  <a:tcPr marL="45723" marR="45723" marT="45719" marB="45719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800"/>
                        <a:t>Sudah Ada</a:t>
                      </a:r>
                    </a:p>
                  </a:txBody>
                  <a:tcPr marL="45723" marR="45723" marT="45719" marB="45719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800"/>
                        <a:t>Sudah Ada</a:t>
                      </a:r>
                    </a:p>
                  </a:txBody>
                  <a:tcPr marL="45723" marR="45723" marT="45719" marB="45719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800"/>
                        <a:t>Belum</a:t>
                      </a:r>
                    </a:p>
                  </a:txBody>
                  <a:tcPr marL="45723" marR="45723" marT="45719" marB="45719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3CBC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705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5" r="2638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solidFill>
              <a:srgbClr val="4F81BD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3261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453" y="48657"/>
            <a:ext cx="6781800" cy="903751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ISU-ISU STRATEGIS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7380" y="1312791"/>
            <a:ext cx="7068419" cy="440384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err="1" smtClean="0"/>
              <a:t>Misi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: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saing</a:t>
            </a:r>
            <a:r>
              <a:rPr lang="en-US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mempersyaratkan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err="1" smtClean="0"/>
              <a:t>Regulasi</a:t>
            </a:r>
            <a:r>
              <a:rPr lang="en-US" dirty="0" smtClean="0"/>
              <a:t> yang </a:t>
            </a:r>
            <a:r>
              <a:rPr lang="en-US" dirty="0" err="1" smtClean="0"/>
              <a:t>mengharuskan</a:t>
            </a:r>
            <a:r>
              <a:rPr lang="en-US" dirty="0" smtClean="0"/>
              <a:t> </a:t>
            </a:r>
            <a:r>
              <a:rPr lang="en-US" dirty="0" err="1" smtClean="0"/>
              <a:t>sertifikasi</a:t>
            </a:r>
            <a:r>
              <a:rPr lang="en-US" dirty="0" smtClean="0"/>
              <a:t>:</a:t>
            </a:r>
          </a:p>
          <a:p>
            <a:pPr lvl="1">
              <a:spcBef>
                <a:spcPts val="0"/>
              </a:spcBef>
              <a:buFont typeface="Courier New"/>
              <a:buChar char="o"/>
            </a:pPr>
            <a:r>
              <a:rPr lang="en-US" dirty="0" err="1" smtClean="0"/>
              <a:t>Undang-undang</a:t>
            </a:r>
            <a:r>
              <a:rPr lang="en-US" dirty="0" smtClean="0"/>
              <a:t> 10/2009 </a:t>
            </a:r>
            <a:r>
              <a:rPr lang="en-US" dirty="0" err="1" smtClean="0"/>
              <a:t>Kepariwisataan</a:t>
            </a:r>
            <a:endParaRPr lang="en-US" dirty="0" smtClean="0"/>
          </a:p>
          <a:p>
            <a:pPr lvl="1">
              <a:spcBef>
                <a:spcPts val="0"/>
              </a:spcBef>
              <a:buFont typeface="Courier New"/>
              <a:buChar char="o"/>
            </a:pPr>
            <a:r>
              <a:rPr lang="en-US" dirty="0" err="1" smtClean="0"/>
              <a:t>Undang-undang</a:t>
            </a:r>
            <a:r>
              <a:rPr lang="en-US" dirty="0" smtClean="0"/>
              <a:t> </a:t>
            </a:r>
            <a:r>
              <a:rPr lang="en-US" dirty="0"/>
              <a:t>3/</a:t>
            </a:r>
            <a:r>
              <a:rPr lang="en-US" dirty="0" smtClean="0"/>
              <a:t>2014 </a:t>
            </a:r>
            <a:r>
              <a:rPr lang="en-US" dirty="0" err="1" smtClean="0"/>
              <a:t>Industri</a:t>
            </a:r>
            <a:endParaRPr lang="en-US" dirty="0" smtClean="0"/>
          </a:p>
          <a:p>
            <a:pPr lvl="1">
              <a:spcBef>
                <a:spcPts val="0"/>
              </a:spcBef>
              <a:buFont typeface="Courier New"/>
              <a:buChar char="o"/>
            </a:pPr>
            <a:r>
              <a:rPr lang="en-US" dirty="0" err="1" smtClean="0"/>
              <a:t>Undang-Undang</a:t>
            </a:r>
            <a:r>
              <a:rPr lang="en-US" dirty="0" smtClean="0"/>
              <a:t> 20/2004 </a:t>
            </a:r>
            <a:r>
              <a:rPr lang="en-US" dirty="0" err="1" smtClean="0"/>
              <a:t>ttg</a:t>
            </a:r>
            <a:r>
              <a:rPr lang="en-US" dirty="0" smtClean="0"/>
              <a:t> SISDIKNAS</a:t>
            </a:r>
          </a:p>
          <a:p>
            <a:pPr lvl="1">
              <a:spcBef>
                <a:spcPts val="0"/>
              </a:spcBef>
              <a:buFont typeface="Courier New"/>
              <a:buChar char="o"/>
            </a:pPr>
            <a:r>
              <a:rPr lang="en-US" dirty="0" err="1" smtClean="0"/>
              <a:t>Undang-undang</a:t>
            </a:r>
            <a:r>
              <a:rPr lang="en-US" dirty="0" smtClean="0"/>
              <a:t> </a:t>
            </a:r>
            <a:r>
              <a:rPr lang="en-US" dirty="0"/>
              <a:t>12/</a:t>
            </a:r>
            <a:r>
              <a:rPr lang="en-US" dirty="0" smtClean="0"/>
              <a:t>2012 </a:t>
            </a:r>
            <a:r>
              <a:rPr lang="en-US" dirty="0" err="1" smtClean="0"/>
              <a:t>ttg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SISMENAS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MRA ASEAN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MEA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ASEAN Connectivity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151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107" y="0"/>
            <a:ext cx="5933161" cy="755088"/>
          </a:xfrm>
        </p:spPr>
        <p:txBody>
          <a:bodyPr/>
          <a:lstStyle/>
          <a:p>
            <a:r>
              <a:rPr lang="en-US" sz="2400" dirty="0" err="1" smtClean="0">
                <a:latin typeface="Impact"/>
                <a:cs typeface="Impact"/>
              </a:rPr>
              <a:t>Faktor-faktor</a:t>
            </a:r>
            <a:r>
              <a:rPr lang="en-US" sz="2400" dirty="0" smtClean="0">
                <a:latin typeface="Impact"/>
                <a:cs typeface="Impact"/>
              </a:rPr>
              <a:t> </a:t>
            </a:r>
            <a:r>
              <a:rPr lang="en-US" sz="2400" dirty="0" err="1" smtClean="0">
                <a:latin typeface="Impact"/>
                <a:cs typeface="Impact"/>
              </a:rPr>
              <a:t>penyebab</a:t>
            </a:r>
            <a:r>
              <a:rPr lang="en-US" sz="2400" dirty="0" smtClean="0">
                <a:latin typeface="Impact"/>
                <a:cs typeface="Impact"/>
              </a:rPr>
              <a:t> </a:t>
            </a:r>
            <a:r>
              <a:rPr lang="en-US" sz="2400" dirty="0" err="1" smtClean="0">
                <a:latin typeface="Impact"/>
                <a:cs typeface="Impact"/>
              </a:rPr>
              <a:t>belum</a:t>
            </a:r>
            <a:r>
              <a:rPr lang="en-US" sz="2400" dirty="0" smtClean="0">
                <a:latin typeface="Impact"/>
                <a:cs typeface="Impact"/>
              </a:rPr>
              <a:t> </a:t>
            </a:r>
            <a:r>
              <a:rPr lang="en-US" sz="2400" dirty="0" err="1" smtClean="0">
                <a:latin typeface="Impact"/>
                <a:cs typeface="Impact"/>
              </a:rPr>
              <a:t>tercapainya</a:t>
            </a:r>
            <a:r>
              <a:rPr lang="en-US" sz="2400" dirty="0" smtClean="0">
                <a:latin typeface="Impact"/>
                <a:cs typeface="Impact"/>
              </a:rPr>
              <a:t> IKU</a:t>
            </a:r>
            <a:endParaRPr lang="en-US" sz="2400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482804"/>
              </p:ext>
            </p:extLst>
          </p:nvPr>
        </p:nvGraphicFramePr>
        <p:xfrm>
          <a:off x="761998" y="1514670"/>
          <a:ext cx="7867104" cy="4851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08"/>
                <a:gridCol w="34027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Faktor-faktor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Strategi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mengatasi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Terbatasnya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standar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kompetensi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dalam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kemasan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Kualifikasi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menyebabkan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kesulitan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dalam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mengembangkan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skema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sertifikasi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Kualifikasi</a:t>
                      </a:r>
                      <a:r>
                        <a:rPr lang="en-US" baseline="0" dirty="0" smtClean="0"/>
                        <a:t> (KKNI &amp;KON)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err="1" smtClean="0"/>
                        <a:t>Mendorong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Kemenaker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untuk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mengkoordinasikan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K/L </a:t>
                      </a:r>
                      <a:r>
                        <a:rPr lang="en-US" dirty="0" err="1" smtClean="0"/>
                        <a:t>melakukan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pengemasan</a:t>
                      </a:r>
                      <a:r>
                        <a:rPr lang="en-US" dirty="0" smtClean="0"/>
                        <a:t> KKNI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err="1" smtClean="0"/>
                        <a:t>Mengembangkan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skema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sertifikasi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menggunakan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standar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internasional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khusus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Terbatasnya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anggaran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pelayanan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pemeliharaan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lisensi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Kerjasama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penganggaran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dengan</a:t>
                      </a:r>
                      <a:r>
                        <a:rPr lang="en-US" baseline="0" dirty="0" smtClean="0"/>
                        <a:t> K/L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Organisasi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Sekretariat</a:t>
                      </a:r>
                      <a:r>
                        <a:rPr lang="en-US" baseline="0" dirty="0" smtClean="0"/>
                        <a:t> yang </a:t>
                      </a:r>
                      <a:r>
                        <a:rPr lang="en-US" baseline="0" dirty="0" err="1" smtClean="0"/>
                        <a:t>hanya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berfungsi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membantu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kegiatan</a:t>
                      </a:r>
                      <a:r>
                        <a:rPr lang="en-US" baseline="0" dirty="0" smtClean="0"/>
                        <a:t> BNSP, </a:t>
                      </a:r>
                      <a:r>
                        <a:rPr lang="en-US" baseline="0" dirty="0" err="1" smtClean="0"/>
                        <a:t>bukan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sebagai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eksekutor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kebijakan</a:t>
                      </a:r>
                      <a:r>
                        <a:rPr lang="en-US" baseline="0" dirty="0" smtClean="0"/>
                        <a:t> BNSP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Revisi</a:t>
                      </a:r>
                      <a:r>
                        <a:rPr lang="en-US" dirty="0" smtClean="0"/>
                        <a:t> PP23 </a:t>
                      </a:r>
                      <a:r>
                        <a:rPr lang="en-US" dirty="0" err="1" smtClean="0"/>
                        <a:t>belum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juga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berhasil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Belum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adanya</a:t>
                      </a:r>
                      <a:r>
                        <a:rPr lang="en-US" dirty="0" smtClean="0"/>
                        <a:t> program </a:t>
                      </a:r>
                      <a:r>
                        <a:rPr lang="en-US" dirty="0" err="1" smtClean="0"/>
                        <a:t>Sertifikasi</a:t>
                      </a:r>
                      <a:r>
                        <a:rPr lang="en-US" dirty="0" smtClean="0"/>
                        <a:t> yang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dapat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mengkoordinasikan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pembangunan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sertifikasi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nasional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err="1" smtClean="0"/>
                        <a:t>Masih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berusaha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belum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berhasil</a:t>
                      </a:r>
                      <a:r>
                        <a:rPr lang="en-US" dirty="0" smtClean="0"/>
                        <a:t>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err="1" smtClean="0"/>
                        <a:t>Harmoniasasi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dengan</a:t>
                      </a:r>
                      <a:r>
                        <a:rPr lang="en-US" baseline="0" dirty="0" smtClean="0"/>
                        <a:t> K/L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8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2272" y="30635"/>
            <a:ext cx="5627688" cy="684213"/>
          </a:xfrm>
        </p:spPr>
        <p:txBody>
          <a:bodyPr/>
          <a:lstStyle/>
          <a:p>
            <a:r>
              <a:rPr lang="en-GB" sz="2400" b="1" dirty="0">
                <a:solidFill>
                  <a:srgbClr val="000000"/>
                </a:solidFill>
                <a:latin typeface="Impact"/>
                <a:cs typeface="Impact"/>
              </a:rPr>
              <a:t>Roadmap Pembangunan </a:t>
            </a:r>
            <a:r>
              <a:rPr lang="en-GB" sz="2400" b="1" dirty="0" err="1">
                <a:solidFill>
                  <a:srgbClr val="000000"/>
                </a:solidFill>
                <a:latin typeface="Impact"/>
                <a:cs typeface="Impact"/>
              </a:rPr>
              <a:t>Kompetensi</a:t>
            </a:r>
            <a:r>
              <a:rPr lang="en-GB" sz="2400" b="1" dirty="0">
                <a:solidFill>
                  <a:srgbClr val="000000"/>
                </a:solidFill>
                <a:latin typeface="Impact"/>
                <a:cs typeface="Impact"/>
              </a:rPr>
              <a:t> </a:t>
            </a:r>
            <a:r>
              <a:rPr lang="en-GB" sz="2400" b="1" dirty="0" err="1" smtClean="0">
                <a:solidFill>
                  <a:srgbClr val="000000"/>
                </a:solidFill>
                <a:latin typeface="Impact"/>
                <a:cs typeface="Impact"/>
              </a:rPr>
              <a:t>Profesi</a:t>
            </a:r>
            <a:endParaRPr lang="id-ID" sz="2400" b="1" dirty="0">
              <a:solidFill>
                <a:srgbClr val="000000"/>
              </a:solidFill>
              <a:latin typeface="Impact"/>
              <a:cs typeface="Impact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510588" cy="990600"/>
          </a:xfrm>
        </p:spPr>
        <p:txBody>
          <a:bodyPr/>
          <a:lstStyle/>
          <a:p>
            <a:pPr>
              <a:buFontTx/>
              <a:buNone/>
            </a:pPr>
            <a:r>
              <a:rPr lang="en-GB" sz="2400">
                <a:latin typeface="Futura Md" charset="0"/>
              </a:rPr>
              <a:t> </a:t>
            </a:r>
            <a:r>
              <a:rPr lang="en-GB" sz="2400" b="1">
                <a:latin typeface="Futura Md" charset="0"/>
              </a:rPr>
              <a:t>     KONSOLIDASI </a:t>
            </a:r>
            <a:endParaRPr lang="id-ID" sz="2400" b="1">
              <a:latin typeface="Futura Md" charset="0"/>
            </a:endParaRPr>
          </a:p>
          <a:p>
            <a:pPr>
              <a:buFontTx/>
              <a:buNone/>
            </a:pPr>
            <a:r>
              <a:rPr lang="id-ID" sz="2400" b="1">
                <a:latin typeface="Futura Md" charset="0"/>
              </a:rPr>
              <a:t>      </a:t>
            </a:r>
            <a:r>
              <a:rPr lang="en-GB" sz="2400" b="1">
                <a:latin typeface="Futura Md" charset="0"/>
              </a:rPr>
              <a:t>PEMANTAPAN</a:t>
            </a:r>
            <a:r>
              <a:rPr lang="id-ID" sz="2400" b="1">
                <a:latin typeface="Futura Md" charset="0"/>
              </a:rPr>
              <a:t>          </a:t>
            </a:r>
            <a:r>
              <a:rPr lang="en-GB" sz="2400" b="1">
                <a:latin typeface="Futura Md" charset="0"/>
              </a:rPr>
              <a:t>IMPLEMENTASI</a:t>
            </a:r>
            <a:endParaRPr lang="id-ID" sz="2400" b="1">
              <a:latin typeface="Futura Md" charset="0"/>
            </a:endParaRPr>
          </a:p>
        </p:txBody>
      </p:sp>
      <p:grpSp>
        <p:nvGrpSpPr>
          <p:cNvPr id="30724" name="Group 14"/>
          <p:cNvGrpSpPr>
            <a:grpSpLocks/>
          </p:cNvGrpSpPr>
          <p:nvPr/>
        </p:nvGrpSpPr>
        <p:grpSpPr bwMode="auto">
          <a:xfrm>
            <a:off x="304800" y="2079625"/>
            <a:ext cx="2305050" cy="3929063"/>
            <a:chOff x="304800" y="2079216"/>
            <a:chExt cx="2305050" cy="3929090"/>
          </a:xfrm>
        </p:grpSpPr>
        <p:sp>
          <p:nvSpPr>
            <p:cNvPr id="30737" name="AutoShape 4"/>
            <p:cNvSpPr>
              <a:spLocks noChangeArrowheads="1"/>
            </p:cNvSpPr>
            <p:nvPr/>
          </p:nvSpPr>
          <p:spPr bwMode="auto">
            <a:xfrm>
              <a:off x="304800" y="2079216"/>
              <a:ext cx="2305050" cy="3929090"/>
            </a:xfrm>
            <a:prstGeom prst="homePlate">
              <a:avLst>
                <a:gd name="adj" fmla="val 25000"/>
              </a:avLst>
            </a:prstGeom>
            <a:solidFill>
              <a:srgbClr val="C3C3E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 sz="1600">
                <a:latin typeface="Futura Md" charset="0"/>
              </a:endParaRPr>
            </a:p>
          </p:txBody>
        </p:sp>
        <p:sp>
          <p:nvSpPr>
            <p:cNvPr id="30738" name="Text Box 6"/>
            <p:cNvSpPr txBox="1">
              <a:spLocks noChangeArrowheads="1"/>
            </p:cNvSpPr>
            <p:nvPr/>
          </p:nvSpPr>
          <p:spPr bwMode="auto">
            <a:xfrm>
              <a:off x="304800" y="2157948"/>
              <a:ext cx="1993900" cy="3785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AutoNum type="arabicPeriod"/>
              </a:pP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Penyiapan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regulasi</a:t>
              </a:r>
              <a:endParaRPr lang="en-GB" sz="1600" dirty="0">
                <a:solidFill>
                  <a:srgbClr val="000000"/>
                </a:solidFill>
                <a:latin typeface="Futura Md" charset="0"/>
              </a:endParaRPr>
            </a:p>
            <a:p>
              <a:pPr eaLnBrk="1" hangingPunct="1">
                <a:buFontTx/>
                <a:buAutoNum type="arabicPeriod"/>
              </a:pP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Diseminasi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dan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penggalangan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kerjasama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antara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pemerintah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,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dunia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usaha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,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lembaga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Diklat</a:t>
              </a:r>
              <a:endParaRPr lang="en-GB" sz="1600" dirty="0">
                <a:solidFill>
                  <a:srgbClr val="000000"/>
                </a:solidFill>
                <a:latin typeface="Futura Md" charset="0"/>
              </a:endParaRPr>
            </a:p>
            <a:p>
              <a:pPr eaLnBrk="1" hangingPunct="1">
                <a:buFontTx/>
                <a:buAutoNum type="arabicPeriod"/>
              </a:pP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Perluasan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akses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sistem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sertifikasi</a:t>
              </a:r>
              <a:endParaRPr lang="en-GB" sz="1600" dirty="0">
                <a:solidFill>
                  <a:srgbClr val="000000"/>
                </a:solidFill>
                <a:latin typeface="Futura Md" charset="0"/>
              </a:endParaRPr>
            </a:p>
            <a:p>
              <a:pPr eaLnBrk="1" hangingPunct="1">
                <a:buFontTx/>
                <a:buAutoNum type="arabicPeriod"/>
              </a:pP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Penguatan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lembaga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diklat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melalui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pelatihan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berbasis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Kompetensi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endParaRPr lang="id-ID" sz="1600" dirty="0">
                <a:solidFill>
                  <a:srgbClr val="000000"/>
                </a:solidFill>
                <a:latin typeface="Futura Md" charset="0"/>
              </a:endParaRPr>
            </a:p>
          </p:txBody>
        </p:sp>
      </p:grpSp>
      <p:grpSp>
        <p:nvGrpSpPr>
          <p:cNvPr id="30725" name="Group 15"/>
          <p:cNvGrpSpPr>
            <a:grpSpLocks/>
          </p:cNvGrpSpPr>
          <p:nvPr/>
        </p:nvGrpSpPr>
        <p:grpSpPr bwMode="auto">
          <a:xfrm>
            <a:off x="3276600" y="1743075"/>
            <a:ext cx="2938463" cy="4770438"/>
            <a:chOff x="3276600" y="1743741"/>
            <a:chExt cx="2938474" cy="4770537"/>
          </a:xfrm>
        </p:grpSpPr>
        <p:sp>
          <p:nvSpPr>
            <p:cNvPr id="30735" name="AutoShape 7"/>
            <p:cNvSpPr>
              <a:spLocks noChangeArrowheads="1"/>
            </p:cNvSpPr>
            <p:nvPr/>
          </p:nvSpPr>
          <p:spPr bwMode="auto">
            <a:xfrm>
              <a:off x="3286116" y="1904999"/>
              <a:ext cx="2928958" cy="4233875"/>
            </a:xfrm>
            <a:prstGeom prst="homePlate">
              <a:avLst>
                <a:gd name="adj" fmla="val 25000"/>
              </a:avLst>
            </a:prstGeom>
            <a:solidFill>
              <a:srgbClr val="D4E9C9"/>
            </a:solidFill>
            <a:ln w="9525">
              <a:solidFill>
                <a:srgbClr val="C9EFC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 sz="1600">
                <a:latin typeface="Futura Md" charset="0"/>
              </a:endParaRPr>
            </a:p>
          </p:txBody>
        </p:sp>
        <p:sp>
          <p:nvSpPr>
            <p:cNvPr id="30736" name="Text Box 8"/>
            <p:cNvSpPr txBox="1">
              <a:spLocks noChangeArrowheads="1"/>
            </p:cNvSpPr>
            <p:nvPr/>
          </p:nvSpPr>
          <p:spPr bwMode="auto">
            <a:xfrm>
              <a:off x="3276600" y="1743741"/>
              <a:ext cx="2590800" cy="4770537"/>
            </a:xfrm>
            <a:prstGeom prst="rect">
              <a:avLst/>
            </a:prstGeom>
            <a:solidFill>
              <a:srgbClr val="D4E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AutoNum type="arabicPeriod"/>
              </a:pP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Penguatan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kelembagaan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sertifikasi</a:t>
              </a:r>
              <a:endParaRPr lang="en-GB" sz="1600" dirty="0">
                <a:solidFill>
                  <a:srgbClr val="000000"/>
                </a:solidFill>
                <a:latin typeface="Futura Md" charset="0"/>
              </a:endParaRPr>
            </a:p>
            <a:p>
              <a:pPr eaLnBrk="1" hangingPunct="1">
                <a:buFontTx/>
                <a:buAutoNum type="arabicPeriod"/>
              </a:pP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Pembangunan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dan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penguatan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infrastruktur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kompetensi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SDM</a:t>
              </a:r>
            </a:p>
            <a:p>
              <a:pPr eaLnBrk="1" hangingPunct="1">
                <a:buFontTx/>
                <a:buAutoNum type="arabicPeriod"/>
              </a:pP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Optimalisasi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kerjasama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Lembaga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Sertifikasi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-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Profesi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,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lembaga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pendidikan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dan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pelatihan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,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dengan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industri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/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dunia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usaha</a:t>
              </a:r>
              <a:endParaRPr lang="en-GB" sz="1600" dirty="0">
                <a:solidFill>
                  <a:srgbClr val="000000"/>
                </a:solidFill>
                <a:latin typeface="Futura Md" charset="0"/>
              </a:endParaRPr>
            </a:p>
            <a:p>
              <a:pPr eaLnBrk="1" hangingPunct="1">
                <a:buFontTx/>
                <a:buAutoNum type="arabicPeriod"/>
              </a:pP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Implementasi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training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dan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sertifikasi</a:t>
              </a:r>
              <a:endParaRPr lang="en-GB" sz="1600" dirty="0">
                <a:solidFill>
                  <a:srgbClr val="000000"/>
                </a:solidFill>
                <a:latin typeface="Futura Md" charset="0"/>
              </a:endParaRPr>
            </a:p>
            <a:p>
              <a:pPr eaLnBrk="1" hangingPunct="1">
                <a:buFontTx/>
                <a:buAutoNum type="arabicPeriod"/>
              </a:pP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Penguatan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pilar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pengembangan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Tenaga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Kerja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Kompeten</a:t>
              </a:r>
              <a:endParaRPr lang="en-GB" sz="1600" dirty="0">
                <a:solidFill>
                  <a:srgbClr val="000000"/>
                </a:solidFill>
                <a:latin typeface="Futura Md" charset="0"/>
              </a:endParaRPr>
            </a:p>
            <a:p>
              <a:pPr eaLnBrk="1" hangingPunct="1">
                <a:buFontTx/>
                <a:buAutoNum type="arabicPeriod"/>
              </a:pP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Pemasaran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melalui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uji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coba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informasi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pasar</a:t>
              </a:r>
              <a:r>
                <a:rPr lang="en-GB" sz="1600" dirty="0">
                  <a:solidFill>
                    <a:srgbClr val="000000"/>
                  </a:solidFill>
                  <a:latin typeface="Futura Md" charset="0"/>
                </a:rPr>
                <a:t> </a:t>
              </a:r>
              <a:r>
                <a:rPr lang="en-GB" sz="1600" dirty="0" err="1">
                  <a:solidFill>
                    <a:srgbClr val="000000"/>
                  </a:solidFill>
                  <a:latin typeface="Futura Md" charset="0"/>
                </a:rPr>
                <a:t>kerja</a:t>
              </a:r>
              <a:endParaRPr lang="id-ID" sz="1600" dirty="0">
                <a:solidFill>
                  <a:srgbClr val="000000"/>
                </a:solidFill>
                <a:latin typeface="Futura Md" charset="0"/>
              </a:endParaRPr>
            </a:p>
          </p:txBody>
        </p:sp>
      </p:grpSp>
      <p:grpSp>
        <p:nvGrpSpPr>
          <p:cNvPr id="30726" name="Group 11"/>
          <p:cNvGrpSpPr>
            <a:grpSpLocks/>
          </p:cNvGrpSpPr>
          <p:nvPr/>
        </p:nvGrpSpPr>
        <p:grpSpPr bwMode="auto">
          <a:xfrm>
            <a:off x="7010400" y="2057400"/>
            <a:ext cx="1905000" cy="2432050"/>
            <a:chOff x="7467600" y="2971800"/>
            <a:chExt cx="1905000" cy="2431435"/>
          </a:xfrm>
        </p:grpSpPr>
        <p:sp>
          <p:nvSpPr>
            <p:cNvPr id="30733" name="AutoShape 9"/>
            <p:cNvSpPr>
              <a:spLocks noChangeArrowheads="1"/>
            </p:cNvSpPr>
            <p:nvPr/>
          </p:nvSpPr>
          <p:spPr bwMode="auto">
            <a:xfrm>
              <a:off x="7467600" y="2971800"/>
              <a:ext cx="1905000" cy="2362199"/>
            </a:xfrm>
            <a:prstGeom prst="homePlate">
              <a:avLst>
                <a:gd name="adj" fmla="val 25000"/>
              </a:avLst>
            </a:prstGeom>
            <a:solidFill>
              <a:srgbClr val="C6D0E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 sz="1600">
                <a:latin typeface="Century Gothic" charset="0"/>
              </a:endParaRPr>
            </a:p>
          </p:txBody>
        </p:sp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>
              <a:off x="7467600" y="2971800"/>
              <a:ext cx="1524000" cy="2431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GB" sz="1600" b="1" dirty="0">
                <a:solidFill>
                  <a:schemeClr val="bg1">
                    <a:lumMod val="50000"/>
                  </a:schemeClr>
                </a:solidFill>
                <a:latin typeface="Futura Md" pitchFamily="34" charset="0"/>
                <a:ea typeface="+mn-ea"/>
              </a:endParaRPr>
            </a:p>
            <a:p>
              <a:pPr>
                <a:defRPr/>
              </a:pPr>
              <a:endParaRPr lang="en-GB" sz="1600" b="1" dirty="0">
                <a:solidFill>
                  <a:schemeClr val="bg1">
                    <a:lumMod val="50000"/>
                  </a:schemeClr>
                </a:solidFill>
                <a:latin typeface="Futura Md" pitchFamily="34" charset="0"/>
                <a:ea typeface="+mn-ea"/>
              </a:endParaRPr>
            </a:p>
            <a:p>
              <a:pPr>
                <a:defRPr/>
              </a:pPr>
              <a:endParaRPr lang="en-GB" sz="1600" b="1" dirty="0">
                <a:solidFill>
                  <a:schemeClr val="bg1">
                    <a:lumMod val="50000"/>
                  </a:schemeClr>
                </a:solidFill>
                <a:latin typeface="Futura Md" pitchFamily="34" charset="0"/>
                <a:ea typeface="+mn-ea"/>
              </a:endParaRPr>
            </a:p>
            <a:p>
              <a:pPr algn="ctr">
                <a:defRPr/>
              </a:pPr>
              <a:r>
                <a:rPr lang="en-GB" b="1" dirty="0">
                  <a:solidFill>
                    <a:srgbClr val="000000"/>
                  </a:solidFill>
                  <a:latin typeface="Century Gothic" pitchFamily="34" charset="0"/>
                  <a:ea typeface="+mn-ea"/>
                </a:rPr>
                <a:t>SDM </a:t>
              </a:r>
              <a:r>
                <a:rPr lang="en-GB" b="1" dirty="0" err="1">
                  <a:solidFill>
                    <a:srgbClr val="000000"/>
                  </a:solidFill>
                  <a:latin typeface="Century Gothic" pitchFamily="34" charset="0"/>
                  <a:ea typeface="+mn-ea"/>
                </a:rPr>
                <a:t>Kompeten</a:t>
              </a:r>
              <a:r>
                <a:rPr lang="en-GB" b="1" dirty="0">
                  <a:solidFill>
                    <a:srgbClr val="000000"/>
                  </a:solidFill>
                  <a:latin typeface="Century Gothic" pitchFamily="34" charset="0"/>
                  <a:ea typeface="+mn-ea"/>
                </a:rPr>
                <a:t> </a:t>
              </a:r>
              <a:r>
                <a:rPr lang="en-GB" b="1" dirty="0" err="1">
                  <a:solidFill>
                    <a:srgbClr val="000000"/>
                  </a:solidFill>
                  <a:latin typeface="Century Gothic" pitchFamily="34" charset="0"/>
                  <a:ea typeface="+mn-ea"/>
                </a:rPr>
                <a:t>Berdaya</a:t>
              </a:r>
              <a:r>
                <a:rPr lang="en-GB" b="1" dirty="0">
                  <a:solidFill>
                    <a:srgbClr val="000000"/>
                  </a:solidFill>
                  <a:latin typeface="Century Gothic" pitchFamily="34" charset="0"/>
                  <a:ea typeface="+mn-ea"/>
                </a:rPr>
                <a:t> </a:t>
              </a:r>
              <a:r>
                <a:rPr lang="en-GB" b="1" dirty="0" err="1">
                  <a:solidFill>
                    <a:srgbClr val="000000"/>
                  </a:solidFill>
                  <a:latin typeface="Century Gothic" pitchFamily="34" charset="0"/>
                  <a:ea typeface="+mn-ea"/>
                </a:rPr>
                <a:t>Saing</a:t>
              </a:r>
              <a:r>
                <a:rPr lang="en-GB" b="1" dirty="0">
                  <a:solidFill>
                    <a:srgbClr val="000000"/>
                  </a:solidFill>
                  <a:latin typeface="Century Gothic" pitchFamily="34" charset="0"/>
                  <a:ea typeface="+mn-ea"/>
                </a:rPr>
                <a:t> </a:t>
              </a:r>
              <a:r>
                <a:rPr lang="en-GB" b="1" dirty="0" err="1">
                  <a:solidFill>
                    <a:srgbClr val="000000"/>
                  </a:solidFill>
                  <a:latin typeface="Century Gothic" pitchFamily="34" charset="0"/>
                  <a:ea typeface="+mn-ea"/>
                </a:rPr>
                <a:t>Tinggi</a:t>
              </a:r>
              <a:r>
                <a:rPr lang="en-GB" b="1" dirty="0">
                  <a:solidFill>
                    <a:srgbClr val="000000"/>
                  </a:solidFill>
                  <a:latin typeface="Century Gothic" pitchFamily="34" charset="0"/>
                  <a:ea typeface="+mn-ea"/>
                </a:rPr>
                <a:t> </a:t>
              </a:r>
              <a:endParaRPr lang="en-GB" sz="1600" b="1" dirty="0">
                <a:solidFill>
                  <a:srgbClr val="000000"/>
                </a:solidFill>
                <a:latin typeface="Century Gothic" pitchFamily="34" charset="0"/>
                <a:ea typeface="+mn-ea"/>
              </a:endParaRPr>
            </a:p>
            <a:p>
              <a:pPr>
                <a:defRPr/>
              </a:pPr>
              <a:endParaRPr lang="en-GB" sz="1600" b="1" dirty="0">
                <a:solidFill>
                  <a:schemeClr val="bg1">
                    <a:lumMod val="50000"/>
                  </a:schemeClr>
                </a:solidFill>
                <a:latin typeface="Futura Md" pitchFamily="34" charset="0"/>
                <a:ea typeface="+mn-ea"/>
              </a:endParaRPr>
            </a:p>
            <a:p>
              <a:pPr>
                <a:defRPr/>
              </a:pPr>
              <a:endParaRPr lang="id-ID" sz="1600" b="1" dirty="0">
                <a:solidFill>
                  <a:schemeClr val="bg1">
                    <a:lumMod val="50000"/>
                  </a:schemeClr>
                </a:solidFill>
                <a:latin typeface="Futura Md" pitchFamily="34" charset="0"/>
                <a:ea typeface="+mn-ea"/>
              </a:endParaRPr>
            </a:p>
          </p:txBody>
        </p:sp>
      </p:grpSp>
      <p:sp>
        <p:nvSpPr>
          <p:cNvPr id="13" name="Right Arrow 12"/>
          <p:cNvSpPr/>
          <p:nvPr/>
        </p:nvSpPr>
        <p:spPr>
          <a:xfrm>
            <a:off x="2503488" y="2276475"/>
            <a:ext cx="620712" cy="5429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084888" y="2428875"/>
            <a:ext cx="696912" cy="5429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90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408662" y="34392"/>
            <a:ext cx="7314851" cy="853439"/>
          </a:xfrm>
          <a:prstGeom prst="rect">
            <a:avLst/>
          </a:prstGeom>
          <a:solidFill>
            <a:srgbClr val="FFFFFF"/>
          </a:solidFill>
          <a:ln w="25400">
            <a:solidFill>
              <a:srgbClr val="53463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0000"/>
                </a:solidFill>
                <a:latin typeface="Impact"/>
                <a:cs typeface="Impact"/>
              </a:rPr>
              <a:t>Strategi Umum Meningkatkan Kualitas Tenaga Kerja Menghadapi MEA 2015</a:t>
            </a:r>
          </a:p>
        </p:txBody>
      </p:sp>
      <p:sp>
        <p:nvSpPr>
          <p:cNvPr id="58" name="Shape 58"/>
          <p:cNvSpPr/>
          <p:nvPr/>
        </p:nvSpPr>
        <p:spPr>
          <a:xfrm>
            <a:off x="954131" y="1016000"/>
            <a:ext cx="7543452" cy="11140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20842" lvl="0" indent="-320842" algn="just">
              <a:buSzPct val="100000"/>
              <a:buAutoNum type="arabicPeriod"/>
              <a:defRPr sz="1800"/>
            </a:pPr>
            <a:r>
              <a:rPr sz="2400"/>
              <a:t>Meningkatkan kualitas dan daya saing tenaga kerja </a:t>
            </a:r>
          </a:p>
          <a:p>
            <a:pPr lvl="0" algn="just">
              <a:defRPr sz="1800"/>
            </a:pPr>
            <a:r>
              <a:rPr sz="2400"/>
              <a:t>    Indonesia dibandingkan tenaga kerja dari negara</a:t>
            </a:r>
          </a:p>
          <a:p>
            <a:pPr lvl="0" algn="just">
              <a:defRPr sz="1800"/>
            </a:pPr>
            <a:r>
              <a:rPr sz="2400"/>
              <a:t>    negara ASEAN lainnya.</a:t>
            </a:r>
          </a:p>
          <a:p>
            <a:pPr lvl="0" algn="just">
              <a:defRPr sz="1800"/>
            </a:pPr>
            <a:endParaRPr sz="2400"/>
          </a:p>
          <a:p>
            <a:pPr lvl="0" algn="just">
              <a:defRPr sz="1800"/>
            </a:pPr>
            <a:r>
              <a:rPr sz="2400"/>
              <a:t>2.Melaksanakan  percepatan penerapan Sistem</a:t>
            </a:r>
          </a:p>
          <a:p>
            <a:pPr lvl="0" algn="just">
              <a:defRPr sz="1800"/>
            </a:pPr>
            <a:r>
              <a:rPr sz="2400"/>
              <a:t>   Pelatihan Kerja Nasional (SISLATKERNAS)  yang </a:t>
            </a:r>
          </a:p>
          <a:p>
            <a:pPr lvl="0" algn="just">
              <a:defRPr sz="1800"/>
            </a:pPr>
            <a:r>
              <a:rPr sz="2400"/>
              <a:t>   menterpadukan pengembangan standar kompetensi</a:t>
            </a:r>
          </a:p>
          <a:p>
            <a:pPr lvl="0" algn="just">
              <a:defRPr sz="1800"/>
            </a:pPr>
            <a:r>
              <a:rPr sz="2400"/>
              <a:t>   dengan program pelatihan berbasis kompetensi dan</a:t>
            </a:r>
          </a:p>
          <a:p>
            <a:pPr lvl="0" algn="just">
              <a:defRPr sz="1800"/>
            </a:pPr>
            <a:r>
              <a:rPr sz="2400"/>
              <a:t>   sertifikasi kompetensi khususnya pada 12 sektor </a:t>
            </a:r>
          </a:p>
          <a:p>
            <a:pPr lvl="0" algn="just">
              <a:defRPr sz="1800"/>
            </a:pPr>
            <a:r>
              <a:rPr sz="2400"/>
              <a:t>   prioritas MEA 2015.</a:t>
            </a:r>
          </a:p>
          <a:p>
            <a:pPr lvl="0" algn="just">
              <a:defRPr sz="1800"/>
            </a:pPr>
            <a:endParaRPr sz="2400"/>
          </a:p>
          <a:p>
            <a:pPr lvl="0" algn="just">
              <a:defRPr sz="1800"/>
            </a:pPr>
            <a:r>
              <a:rPr sz="2400"/>
              <a:t>3.Mengembangkan dan melaksanakan perjanjian </a:t>
            </a:r>
          </a:p>
          <a:p>
            <a:pPr lvl="0" algn="just">
              <a:defRPr sz="1800"/>
            </a:pPr>
            <a:r>
              <a:rPr sz="2400"/>
              <a:t>   pengakuan kesetaraan atau MRA (Mutual </a:t>
            </a:r>
          </a:p>
          <a:p>
            <a:pPr lvl="0" algn="just">
              <a:defRPr sz="1800"/>
            </a:pPr>
            <a:r>
              <a:rPr sz="2400"/>
              <a:t>   Recognition Arrangement) Ketenagakerjaan untuk 10  </a:t>
            </a:r>
          </a:p>
          <a:p>
            <a:pPr lvl="0" algn="just">
              <a:defRPr sz="1800"/>
            </a:pPr>
            <a:r>
              <a:rPr sz="2400"/>
              <a:t>   sektor prioritas yang belum MRA.</a:t>
            </a:r>
          </a:p>
          <a:p>
            <a:pPr lvl="0" algn="just">
              <a:defRPr sz="1800"/>
            </a:pPr>
            <a:endParaRPr sz="2400"/>
          </a:p>
          <a:p>
            <a:pPr lvl="0" algn="just">
              <a:defRPr sz="1800"/>
            </a:pPr>
            <a:endParaRPr sz="2400"/>
          </a:p>
          <a:p>
            <a:pPr lvl="0" algn="just">
              <a:defRPr sz="1800"/>
            </a:pPr>
            <a:endParaRPr sz="2400"/>
          </a:p>
          <a:p>
            <a:pPr lvl="0" algn="just">
              <a:defRPr sz="1800"/>
            </a:pPr>
            <a:endParaRPr sz="2400"/>
          </a:p>
          <a:p>
            <a:pPr lvl="0" algn="just">
              <a:defRPr sz="1800"/>
            </a:pPr>
            <a:endParaRPr sz="2400"/>
          </a:p>
          <a:p>
            <a:pPr lvl="0" algn="just">
              <a:defRPr sz="1800"/>
            </a:pPr>
            <a:endParaRPr sz="2400"/>
          </a:p>
          <a:p>
            <a:pPr lvl="0" algn="just">
              <a:defRPr sz="1800"/>
            </a:pPr>
            <a:endParaRPr sz="2400"/>
          </a:p>
          <a:p>
            <a:pPr lvl="0" algn="just">
              <a:defRPr sz="1800"/>
            </a:pPr>
            <a:endParaRPr sz="2400"/>
          </a:p>
          <a:p>
            <a:pPr lvl="0" algn="just">
              <a:defRPr sz="1800"/>
            </a:pPr>
            <a:endParaRPr sz="2400"/>
          </a:p>
          <a:p>
            <a:pPr lvl="0" algn="just">
              <a:defRPr sz="1800"/>
            </a:pPr>
            <a:endParaRPr sz="2400"/>
          </a:p>
          <a:p>
            <a:pPr lvl="0" algn="just">
              <a:defRPr sz="1800"/>
            </a:pPr>
            <a:endParaRPr sz="2400"/>
          </a:p>
          <a:p>
            <a:pPr lvl="0" algn="just">
              <a:defRPr sz="1800"/>
            </a:pPr>
            <a:endParaRPr sz="2400"/>
          </a:p>
          <a:p>
            <a:pPr lvl="0" algn="just">
              <a:defRPr sz="1800"/>
            </a:pPr>
            <a:endParaRPr sz="2400"/>
          </a:p>
          <a:p>
            <a:pPr lvl="0" algn="just">
              <a:defRPr sz="1800"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02805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92404" y="1350598"/>
            <a:ext cx="2209800" cy="38862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C-AFTA</a:t>
            </a:r>
          </a:p>
          <a:p>
            <a:pPr algn="ctr">
              <a:defRPr/>
            </a:pPr>
            <a:endParaRPr lang="id-ID" dirty="0"/>
          </a:p>
          <a:p>
            <a:pPr algn="ctr">
              <a:defRPr/>
            </a:pPr>
            <a:endParaRPr lang="id-ID" dirty="0"/>
          </a:p>
          <a:p>
            <a:pPr algn="ctr">
              <a:defRPr/>
            </a:pPr>
            <a:endParaRPr lang="id-ID" dirty="0"/>
          </a:p>
          <a:p>
            <a:pPr algn="ctr">
              <a:defRPr/>
            </a:pPr>
            <a:endParaRPr lang="id-ID" dirty="0"/>
          </a:p>
          <a:p>
            <a:pPr algn="ctr">
              <a:defRPr/>
            </a:pPr>
            <a:endParaRPr lang="id-ID" dirty="0"/>
          </a:p>
          <a:p>
            <a:pPr algn="ctr">
              <a:defRPr/>
            </a:pPr>
            <a:endParaRPr lang="id-ID" dirty="0"/>
          </a:p>
          <a:p>
            <a:pPr algn="ctr">
              <a:defRPr/>
            </a:pPr>
            <a:r>
              <a:rPr lang="id-ID" dirty="0"/>
              <a:t>CHINA- ASEAN</a:t>
            </a:r>
          </a:p>
          <a:p>
            <a:pPr algn="ctr">
              <a:defRPr/>
            </a:pPr>
            <a:r>
              <a:rPr lang="id-ID" dirty="0"/>
              <a:t>2010</a:t>
            </a:r>
          </a:p>
        </p:txBody>
      </p:sp>
      <p:sp>
        <p:nvSpPr>
          <p:cNvPr id="10" name="Oval 9"/>
          <p:cNvSpPr/>
          <p:nvPr/>
        </p:nvSpPr>
        <p:spPr>
          <a:xfrm>
            <a:off x="2424113" y="1206500"/>
            <a:ext cx="2209800" cy="388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>
                <a:solidFill>
                  <a:schemeClr val="bg1"/>
                </a:solidFill>
              </a:rPr>
              <a:t>I-AFTA</a:t>
            </a:r>
          </a:p>
          <a:p>
            <a:pPr algn="ctr">
              <a:defRPr/>
            </a:pPr>
            <a:endParaRPr lang="id-ID" dirty="0"/>
          </a:p>
          <a:p>
            <a:pPr algn="ctr">
              <a:defRPr/>
            </a:pPr>
            <a:endParaRPr lang="id-ID" dirty="0"/>
          </a:p>
          <a:p>
            <a:pPr algn="ctr">
              <a:defRPr/>
            </a:pPr>
            <a:endParaRPr lang="id-ID" dirty="0"/>
          </a:p>
          <a:p>
            <a:pPr algn="ctr">
              <a:defRPr/>
            </a:pPr>
            <a:endParaRPr lang="id-ID" dirty="0"/>
          </a:p>
          <a:p>
            <a:pPr algn="ctr">
              <a:defRPr/>
            </a:pPr>
            <a:endParaRPr lang="id-ID" dirty="0"/>
          </a:p>
          <a:p>
            <a:pPr algn="ctr">
              <a:defRPr/>
            </a:pPr>
            <a:endParaRPr lang="id-ID" dirty="0"/>
          </a:p>
          <a:p>
            <a:pPr algn="ctr">
              <a:defRPr/>
            </a:pPr>
            <a:r>
              <a:rPr lang="id-ID" b="1" dirty="0">
                <a:solidFill>
                  <a:schemeClr val="bg1"/>
                </a:solidFill>
              </a:rPr>
              <a:t>INDIA-ASEAN</a:t>
            </a:r>
          </a:p>
          <a:p>
            <a:pPr algn="ctr">
              <a:defRPr/>
            </a:pPr>
            <a:r>
              <a:rPr lang="id-ID" b="1" dirty="0">
                <a:solidFill>
                  <a:schemeClr val="bg1"/>
                </a:solidFill>
              </a:rPr>
              <a:t>2011</a:t>
            </a:r>
          </a:p>
        </p:txBody>
      </p:sp>
      <p:sp>
        <p:nvSpPr>
          <p:cNvPr id="11" name="Oval 10"/>
          <p:cNvSpPr/>
          <p:nvPr/>
        </p:nvSpPr>
        <p:spPr>
          <a:xfrm>
            <a:off x="4633913" y="909801"/>
            <a:ext cx="2209800" cy="381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d-ID" b="1" dirty="0">
                <a:solidFill>
                  <a:schemeClr val="tx1"/>
                </a:solidFill>
              </a:rPr>
              <a:t>AEC</a:t>
            </a:r>
          </a:p>
          <a:p>
            <a:pPr algn="ctr"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id-ID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id-ID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id-ID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id-ID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id-ID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d-ID" sz="1600" b="1" dirty="0">
                <a:solidFill>
                  <a:schemeClr val="tx1"/>
                </a:solidFill>
              </a:rPr>
              <a:t>ASEAN  ECONOMICS</a:t>
            </a:r>
          </a:p>
          <a:p>
            <a:pPr algn="ctr">
              <a:defRPr/>
            </a:pPr>
            <a:r>
              <a:rPr lang="id-ID" sz="1600" b="1" dirty="0">
                <a:solidFill>
                  <a:schemeClr val="tx1"/>
                </a:solidFill>
              </a:rPr>
              <a:t>COMMUNITY</a:t>
            </a:r>
          </a:p>
          <a:p>
            <a:pPr algn="ctr">
              <a:defRPr/>
            </a:pPr>
            <a:r>
              <a:rPr lang="id-ID" b="1" dirty="0">
                <a:solidFill>
                  <a:schemeClr val="tx1"/>
                </a:solidFill>
              </a:rPr>
              <a:t>2015</a:t>
            </a:r>
          </a:p>
        </p:txBody>
      </p:sp>
      <p:sp>
        <p:nvSpPr>
          <p:cNvPr id="12" name="Oval 11"/>
          <p:cNvSpPr/>
          <p:nvPr/>
        </p:nvSpPr>
        <p:spPr>
          <a:xfrm>
            <a:off x="6934200" y="866574"/>
            <a:ext cx="2209800" cy="3857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/>
              <a:t>WTO</a:t>
            </a:r>
          </a:p>
          <a:p>
            <a:pPr algn="ctr">
              <a:defRPr/>
            </a:pPr>
            <a:endParaRPr lang="id-ID" b="1" dirty="0"/>
          </a:p>
          <a:p>
            <a:pPr algn="ctr">
              <a:defRPr/>
            </a:pPr>
            <a:endParaRPr lang="id-ID" b="1" dirty="0"/>
          </a:p>
          <a:p>
            <a:pPr algn="ctr">
              <a:defRPr/>
            </a:pPr>
            <a:endParaRPr lang="id-ID" b="1" dirty="0"/>
          </a:p>
          <a:p>
            <a:pPr algn="ctr">
              <a:defRPr/>
            </a:pPr>
            <a:endParaRPr lang="id-ID" b="1" dirty="0"/>
          </a:p>
          <a:p>
            <a:pPr algn="ctr">
              <a:defRPr/>
            </a:pPr>
            <a:endParaRPr lang="id-ID" b="1" dirty="0"/>
          </a:p>
          <a:p>
            <a:pPr algn="ctr">
              <a:defRPr/>
            </a:pPr>
            <a:endParaRPr lang="id-ID" b="1" dirty="0"/>
          </a:p>
          <a:p>
            <a:pPr algn="ctr">
              <a:defRPr/>
            </a:pPr>
            <a:endParaRPr lang="id-ID" b="1" dirty="0"/>
          </a:p>
          <a:p>
            <a:pPr algn="ctr">
              <a:defRPr/>
            </a:pPr>
            <a:r>
              <a:rPr lang="id-ID" b="1" dirty="0"/>
              <a:t>+ 130 negara</a:t>
            </a:r>
          </a:p>
          <a:p>
            <a:pPr algn="ctr">
              <a:defRPr/>
            </a:pPr>
            <a:r>
              <a:rPr lang="id-ID" b="1" dirty="0"/>
              <a:t>2020</a:t>
            </a:r>
          </a:p>
        </p:txBody>
      </p:sp>
      <p:pic>
        <p:nvPicPr>
          <p:cNvPr id="46088" name="Picture 4" descr="ag00385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3" y="2362200"/>
            <a:ext cx="3733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4" descr="ag00385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0"/>
            <a:ext cx="3733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4" descr="ag00385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3733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4" descr="ag00385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746" y="2032000"/>
            <a:ext cx="3733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6616" y="45904"/>
            <a:ext cx="40020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Impact"/>
                <a:cs typeface="Impact"/>
              </a:rPr>
              <a:t>Tantangan</a:t>
            </a:r>
            <a:r>
              <a:rPr lang="en-US" sz="3200" dirty="0" smtClean="0">
                <a:latin typeface="Impact"/>
                <a:cs typeface="Impact"/>
              </a:rPr>
              <a:t>  </a:t>
            </a:r>
            <a:r>
              <a:rPr lang="en-US" sz="3200" dirty="0" err="1" smtClean="0">
                <a:latin typeface="Impact"/>
                <a:cs typeface="Impact"/>
              </a:rPr>
              <a:t>Globalisasi</a:t>
            </a:r>
            <a:endParaRPr lang="en-US" sz="3200" dirty="0">
              <a:latin typeface="Impact"/>
              <a:cs typeface="Impac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2404" y="5537200"/>
            <a:ext cx="8837296" cy="965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GLOBALISASI MENCIPTAKAN BERBAGAI KOMUNITAS PEMANGKU KEPENTINGAN YANG MENGARAH PADA AKTIVITAS KOMUNIKASI, KOLABORASI, DAN KOMPETISI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879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67895" y="16495"/>
            <a:ext cx="7518051" cy="853439"/>
          </a:xfrm>
          <a:prstGeom prst="rect">
            <a:avLst/>
          </a:prstGeom>
          <a:solidFill>
            <a:srgbClr val="FFFFFF"/>
          </a:solidFill>
          <a:ln w="25400">
            <a:solidFill>
              <a:srgbClr val="53463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0000"/>
                </a:solidFill>
                <a:latin typeface="Impact"/>
                <a:cs typeface="Impact"/>
              </a:rPr>
              <a:t>Strategi Khusus Percepatan Pengembangan Standar Kompetensi &amp; Kualifikasi Kerja </a:t>
            </a:r>
          </a:p>
        </p:txBody>
      </p:sp>
      <p:sp>
        <p:nvSpPr>
          <p:cNvPr id="61" name="Shape 61"/>
          <p:cNvSpPr/>
          <p:nvPr/>
        </p:nvSpPr>
        <p:spPr>
          <a:xfrm>
            <a:off x="1028700" y="1242062"/>
            <a:ext cx="7543451" cy="5615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just">
              <a:defRPr sz="1800"/>
            </a:pPr>
            <a:r>
              <a:rPr sz="2400" dirty="0"/>
              <a:t>1.Mendorong pengembangan standar kompetensi </a:t>
            </a:r>
          </a:p>
          <a:p>
            <a:pPr lvl="0" algn="just">
              <a:defRPr sz="1800"/>
            </a:pPr>
            <a:r>
              <a:rPr sz="2400" dirty="0"/>
              <a:t>   nasional (SKKNI) dan/atau ASEAN pada 12 Sektor</a:t>
            </a:r>
          </a:p>
          <a:p>
            <a:pPr lvl="0" algn="just">
              <a:defRPr sz="1800"/>
            </a:pPr>
            <a:r>
              <a:rPr sz="2400" dirty="0"/>
              <a:t>   Prioritas oleh Asosiasi Industri/Asosiasi Profesi dan</a:t>
            </a:r>
          </a:p>
          <a:p>
            <a:pPr lvl="0" algn="just">
              <a:defRPr sz="1800"/>
            </a:pPr>
            <a:r>
              <a:rPr sz="2400" dirty="0"/>
              <a:t>   K/L terkait.</a:t>
            </a:r>
          </a:p>
          <a:p>
            <a:pPr lvl="0" algn="just">
              <a:defRPr sz="1800"/>
            </a:pPr>
            <a:r>
              <a:rPr sz="2400" dirty="0"/>
              <a:t>   </a:t>
            </a:r>
          </a:p>
          <a:p>
            <a:pPr lvl="0" algn="just">
              <a:defRPr sz="1800"/>
            </a:pPr>
            <a:r>
              <a:rPr sz="2400" dirty="0"/>
              <a:t>2.Mendorong pengembangan kualifikasi kerja </a:t>
            </a:r>
          </a:p>
          <a:p>
            <a:pPr lvl="0" algn="just">
              <a:defRPr sz="1800"/>
            </a:pPr>
            <a:r>
              <a:rPr sz="2400" dirty="0"/>
              <a:t>   (Job Qualification) pada 12 Sektor Prioritas MEA</a:t>
            </a:r>
          </a:p>
          <a:p>
            <a:pPr lvl="0" algn="just">
              <a:defRPr sz="1800"/>
            </a:pPr>
            <a:r>
              <a:rPr sz="2400" dirty="0"/>
              <a:t>   2015 oleh Asosiasi Industri/Asosiasi Profesi dan</a:t>
            </a:r>
          </a:p>
          <a:p>
            <a:pPr lvl="0" algn="just">
              <a:defRPr sz="1800"/>
            </a:pPr>
            <a:r>
              <a:rPr sz="2400" dirty="0"/>
              <a:t>   K/L terkait.</a:t>
            </a:r>
          </a:p>
          <a:p>
            <a:pPr lvl="0" algn="just">
              <a:defRPr sz="1800"/>
            </a:pPr>
            <a:endParaRPr sz="2400" dirty="0"/>
          </a:p>
          <a:p>
            <a:pPr lvl="0" algn="just">
              <a:defRPr sz="1800"/>
            </a:pPr>
            <a:r>
              <a:rPr sz="2400" dirty="0"/>
              <a:t>3.Mendorong perjanjian MRA untuk 10 sektor prioritas</a:t>
            </a:r>
          </a:p>
          <a:p>
            <a:pPr lvl="0" algn="just">
              <a:defRPr sz="1800"/>
            </a:pPr>
            <a:r>
              <a:rPr sz="2400" dirty="0"/>
              <a:t>   yang belum MRA oleh K/L terkait.</a:t>
            </a:r>
          </a:p>
          <a:p>
            <a:pPr lvl="0" algn="just">
              <a:defRPr sz="1800"/>
            </a:pPr>
            <a:r>
              <a:rPr sz="2400" dirty="0"/>
              <a:t>   </a:t>
            </a:r>
          </a:p>
          <a:p>
            <a:pPr lvl="0" algn="just">
              <a:defRPr sz="1800"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551014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464101" y="1865"/>
            <a:ext cx="6452899" cy="738664"/>
          </a:xfrm>
          <a:prstGeom prst="rect">
            <a:avLst/>
          </a:prstGeom>
          <a:solidFill>
            <a:srgbClr val="FFFFFF"/>
          </a:solidFill>
          <a:ln w="25400">
            <a:solidFill>
              <a:srgbClr val="53463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0000"/>
                </a:solidFill>
                <a:latin typeface="Impact"/>
                <a:cs typeface="Impact"/>
              </a:rPr>
              <a:t>Strategi Khusus Percepatan Pengembangan Program Pelatihan Kerja Berbasis Kompetensi </a:t>
            </a:r>
          </a:p>
        </p:txBody>
      </p:sp>
      <p:sp>
        <p:nvSpPr>
          <p:cNvPr id="64" name="Shape 64"/>
          <p:cNvSpPr/>
          <p:nvPr/>
        </p:nvSpPr>
        <p:spPr>
          <a:xfrm>
            <a:off x="818069" y="932955"/>
            <a:ext cx="7543451" cy="5615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just">
              <a:defRPr sz="1800"/>
            </a:pPr>
            <a:r>
              <a:rPr sz="2400" dirty="0"/>
              <a:t>1.Mendorong pengembangan program pelatihan</a:t>
            </a:r>
          </a:p>
          <a:p>
            <a:pPr lvl="0" algn="just">
              <a:defRPr sz="1800"/>
            </a:pPr>
            <a:r>
              <a:rPr sz="2400" dirty="0"/>
              <a:t>   kerja berbasis kompetensi untuk 12 Sektor</a:t>
            </a:r>
          </a:p>
          <a:p>
            <a:pPr lvl="0" algn="just">
              <a:defRPr sz="1800"/>
            </a:pPr>
            <a:r>
              <a:rPr sz="2400" dirty="0"/>
              <a:t>   Prioritas MEA 2015 oleh lembaga diklat swasta dan</a:t>
            </a:r>
          </a:p>
          <a:p>
            <a:pPr lvl="0" algn="just">
              <a:defRPr sz="1800"/>
            </a:pPr>
            <a:r>
              <a:rPr sz="2400" dirty="0"/>
              <a:t>   pemerintah (K/L). </a:t>
            </a:r>
          </a:p>
          <a:p>
            <a:pPr lvl="0" algn="just">
              <a:defRPr sz="1800"/>
            </a:pPr>
            <a:r>
              <a:rPr sz="2400" dirty="0"/>
              <a:t>   </a:t>
            </a:r>
          </a:p>
          <a:p>
            <a:pPr lvl="0" algn="just">
              <a:defRPr sz="1800"/>
            </a:pPr>
            <a:r>
              <a:rPr sz="2400" dirty="0"/>
              <a:t>2.Mendorong percepatan revitalisasi BLK melalui</a:t>
            </a:r>
          </a:p>
          <a:p>
            <a:pPr lvl="0" algn="just">
              <a:defRPr sz="1800"/>
            </a:pPr>
            <a:r>
              <a:rPr sz="2400" dirty="0"/>
              <a:t>   pengembangan kemitraan dengan industri untuk</a:t>
            </a:r>
          </a:p>
          <a:p>
            <a:pPr lvl="0" algn="just">
              <a:defRPr sz="1800"/>
            </a:pPr>
            <a:r>
              <a:rPr sz="2400" dirty="0"/>
              <a:t>  12 Sektor Prioritas MEA 2015.</a:t>
            </a:r>
          </a:p>
          <a:p>
            <a:pPr lvl="0" algn="just">
              <a:defRPr sz="1800"/>
            </a:pPr>
            <a:endParaRPr sz="2400" dirty="0"/>
          </a:p>
          <a:p>
            <a:pPr lvl="0" algn="just">
              <a:defRPr sz="1800"/>
            </a:pPr>
            <a:r>
              <a:rPr sz="2400" dirty="0"/>
              <a:t>3.Mendorong harmonisasi program pelatihan kerja</a:t>
            </a:r>
          </a:p>
          <a:p>
            <a:pPr lvl="0" algn="just">
              <a:defRPr sz="1800"/>
            </a:pPr>
            <a:r>
              <a:rPr sz="2400" dirty="0"/>
              <a:t>   untuk 12 Sektor Prioritas MEA 2015 dalam lingkup</a:t>
            </a:r>
          </a:p>
          <a:p>
            <a:pPr lvl="0" algn="just">
              <a:defRPr sz="1800"/>
            </a:pPr>
            <a:r>
              <a:rPr sz="2400" dirty="0"/>
              <a:t>   ASEAN.</a:t>
            </a:r>
          </a:p>
          <a:p>
            <a:pPr lvl="0" algn="just">
              <a:defRPr sz="1800"/>
            </a:pPr>
            <a:r>
              <a:rPr sz="2400" dirty="0"/>
              <a:t>   </a:t>
            </a:r>
          </a:p>
          <a:p>
            <a:pPr lvl="0" algn="just">
              <a:defRPr sz="1800"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200945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434907" y="0"/>
            <a:ext cx="5606741" cy="738664"/>
          </a:xfrm>
          <a:prstGeom prst="rect">
            <a:avLst/>
          </a:prstGeom>
          <a:solidFill>
            <a:srgbClr val="FFFFFF"/>
          </a:solidFill>
          <a:ln w="25400">
            <a:solidFill>
              <a:srgbClr val="53463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0000"/>
                </a:solidFill>
                <a:latin typeface="Impact"/>
                <a:cs typeface="Impact"/>
              </a:rPr>
              <a:t>Strategi Khusus Percepatan Sertifikasi Kompetensi</a:t>
            </a:r>
          </a:p>
        </p:txBody>
      </p:sp>
      <p:sp>
        <p:nvSpPr>
          <p:cNvPr id="67" name="Shape 67"/>
          <p:cNvSpPr/>
          <p:nvPr/>
        </p:nvSpPr>
        <p:spPr>
          <a:xfrm>
            <a:off x="434907" y="984466"/>
            <a:ext cx="7543451" cy="4879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just">
              <a:defRPr sz="1800"/>
            </a:pPr>
            <a:r>
              <a:rPr sz="2400" dirty="0"/>
              <a:t>1.Memfasilitasi pengembangan dan penerapan skema</a:t>
            </a:r>
          </a:p>
          <a:p>
            <a:pPr lvl="0" algn="just">
              <a:defRPr sz="1800"/>
            </a:pPr>
            <a:r>
              <a:rPr sz="2400" dirty="0"/>
              <a:t>   sertifikasi ASEAN/KKNI/Okupasi untuk 12 Sektor</a:t>
            </a:r>
          </a:p>
          <a:p>
            <a:pPr lvl="0" algn="just">
              <a:defRPr sz="1800"/>
            </a:pPr>
            <a:r>
              <a:rPr sz="2400" dirty="0"/>
              <a:t>   Prioritas MEA 2015.</a:t>
            </a:r>
          </a:p>
          <a:p>
            <a:pPr lvl="0" algn="just">
              <a:defRPr sz="1800"/>
            </a:pPr>
            <a:endParaRPr sz="2400" dirty="0"/>
          </a:p>
          <a:p>
            <a:pPr lvl="0" algn="just">
              <a:defRPr sz="1800"/>
            </a:pPr>
            <a:r>
              <a:rPr sz="2400" dirty="0"/>
              <a:t>2. Memfasilitasi pengembangan LSP Pihak Ketiga dan</a:t>
            </a:r>
          </a:p>
          <a:p>
            <a:pPr lvl="0" algn="just">
              <a:defRPr sz="1800"/>
            </a:pPr>
            <a:r>
              <a:rPr sz="2400" dirty="0"/>
              <a:t>    LSP Pihak Pertama untuk 12 Sektor Prioritas MEA</a:t>
            </a:r>
          </a:p>
          <a:p>
            <a:pPr lvl="0" algn="just">
              <a:defRPr sz="1800"/>
            </a:pPr>
            <a:r>
              <a:rPr sz="2400" dirty="0"/>
              <a:t>    2015.</a:t>
            </a:r>
          </a:p>
          <a:p>
            <a:pPr lvl="0" algn="just">
              <a:defRPr sz="1800"/>
            </a:pPr>
            <a:endParaRPr sz="2400" dirty="0"/>
          </a:p>
          <a:p>
            <a:pPr lvl="0" algn="just">
              <a:defRPr sz="1800"/>
            </a:pPr>
            <a:r>
              <a:rPr sz="2400" dirty="0"/>
              <a:t>3.Menstimulasi pelaksanaan sertifikasi kompetensi</a:t>
            </a:r>
          </a:p>
          <a:p>
            <a:pPr lvl="0" algn="just">
              <a:defRPr sz="1800"/>
            </a:pPr>
            <a:r>
              <a:rPr sz="2400" dirty="0"/>
              <a:t>   tenaga kerja pada 12 Sektor Prioritas.</a:t>
            </a:r>
          </a:p>
          <a:p>
            <a:pPr lvl="0" algn="just">
              <a:defRPr sz="1800"/>
            </a:pPr>
            <a:endParaRPr sz="2400" dirty="0"/>
          </a:p>
          <a:p>
            <a:pPr lvl="0" algn="just">
              <a:defRPr sz="1800"/>
            </a:pPr>
            <a:r>
              <a:rPr sz="2400" dirty="0"/>
              <a:t>4.Mendorong perjanjian dan pelaksanaan MRA pada</a:t>
            </a:r>
          </a:p>
          <a:p>
            <a:pPr lvl="0" algn="just">
              <a:defRPr sz="1800"/>
            </a:pPr>
            <a:r>
              <a:rPr sz="2400" dirty="0"/>
              <a:t>   12 Sektor Prioritas.</a:t>
            </a:r>
          </a:p>
        </p:txBody>
      </p:sp>
    </p:spTree>
    <p:extLst>
      <p:ext uri="{BB962C8B-B14F-4D97-AF65-F5344CB8AC3E}">
        <p14:creationId xmlns:p14="http://schemas.microsoft.com/office/powerpoint/2010/main" val="3189962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772"/>
            <a:ext cx="5562600" cy="585928"/>
          </a:xfrm>
        </p:spPr>
        <p:txBody>
          <a:bodyPr/>
          <a:lstStyle/>
          <a:p>
            <a:pPr algn="ctr" eaLnBrk="1" hangingPunct="1">
              <a:defRPr/>
            </a:pPr>
            <a:r>
              <a:rPr lang="id-ID" sz="2800" dirty="0" smtClean="0">
                <a:latin typeface="Impact"/>
                <a:ea typeface="+mj-ea"/>
                <a:cs typeface="Impact"/>
              </a:rPr>
              <a:t>TAHAPAN MENUJU AEC 2015</a:t>
            </a:r>
            <a:br>
              <a:rPr lang="id-ID" sz="2800" dirty="0" smtClean="0">
                <a:latin typeface="Impact"/>
                <a:ea typeface="+mj-ea"/>
                <a:cs typeface="Impact"/>
              </a:rPr>
            </a:br>
            <a:endParaRPr lang="en-GB" sz="2800" dirty="0" smtClean="0">
              <a:latin typeface="Impact"/>
              <a:ea typeface="+mj-ea"/>
              <a:cs typeface="Impact"/>
            </a:endParaRP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398" y="1852933"/>
            <a:ext cx="8229600" cy="391319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id-ID" dirty="0" smtClean="0">
                <a:latin typeface="Arial"/>
                <a:ea typeface="+mn-ea"/>
                <a:cs typeface="Arial"/>
              </a:rPr>
              <a:t>Pengembangan Standar Kompetensi dan Sertifikasi Kompetensi untuk 10 PIS (Dalam Negeri)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id-ID" dirty="0" smtClean="0">
                <a:latin typeface="Arial"/>
                <a:ea typeface="+mn-ea"/>
                <a:cs typeface="Arial"/>
              </a:rPr>
              <a:t>Harmonisasi Standar Kompetensi dan Sistem Sertifikasi sektoral dalam lingkup ASEAN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id-ID" dirty="0" smtClean="0">
                <a:latin typeface="Arial"/>
                <a:ea typeface="+mn-ea"/>
                <a:cs typeface="Arial"/>
              </a:rPr>
              <a:t>Kesepakatan MRA dalam lingkup ASEAN</a:t>
            </a:r>
            <a:endParaRPr lang="en-GB" dirty="0" smtClean="0"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1557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38" y="3217863"/>
            <a:ext cx="9009062" cy="806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ea typeface="+mj-ea"/>
              </a:rPr>
              <a:t>Terima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a typeface="+mj-ea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ea typeface="+mj-ea"/>
              </a:rPr>
              <a:t>Kasih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a typeface="+mj-ea"/>
              </a:rPr>
              <a:t/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  <a:ea typeface="+mj-ea"/>
              </a:rPr>
            </a:b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ea typeface="+mj-ea"/>
              </a:rPr>
              <a:t> 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ea typeface="+mj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0160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548313"/>
            <a:ext cx="9144000" cy="10160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6564" name="Group 9"/>
          <p:cNvGrpSpPr>
            <a:grpSpLocks/>
          </p:cNvGrpSpPr>
          <p:nvPr/>
        </p:nvGrpSpPr>
        <p:grpSpPr bwMode="auto">
          <a:xfrm>
            <a:off x="0" y="0"/>
            <a:ext cx="9144000" cy="1371600"/>
            <a:chOff x="0" y="-1"/>
            <a:chExt cx="9144000" cy="203202"/>
          </a:xfrm>
        </p:grpSpPr>
        <p:sp>
          <p:nvSpPr>
            <p:cNvPr id="6" name="Rectangle 5"/>
            <p:cNvSpPr/>
            <p:nvPr/>
          </p:nvSpPr>
          <p:spPr>
            <a:xfrm>
              <a:off x="0" y="-1"/>
              <a:ext cx="3451225" cy="20320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979738" y="-1"/>
              <a:ext cx="6164262" cy="2032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66565" name="Picture 7" descr="Screen Shot 2011-10-27 at 8.06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554163"/>
            <a:ext cx="161766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1371600"/>
            <a:ext cx="9144000" cy="460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6567" name="Picture 12" descr="Screen Shot 2011-10-23 at 2.38.2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9" t="6532" b="32149"/>
          <a:stretch>
            <a:fillRect/>
          </a:stretch>
        </p:blipFill>
        <p:spPr bwMode="auto">
          <a:xfrm>
            <a:off x="0" y="4768850"/>
            <a:ext cx="322738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13"/>
          <p:cNvSpPr>
            <a:spLocks noChangeArrowheads="1"/>
          </p:cNvSpPr>
          <p:nvPr/>
        </p:nvSpPr>
        <p:spPr bwMode="auto">
          <a:xfrm>
            <a:off x="3311525" y="5176838"/>
            <a:ext cx="54943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Bachtiar Siradjuddin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i="1" dirty="0" smtClean="0">
                <a:solidFill>
                  <a:srgbClr val="800000"/>
                </a:solidFill>
              </a:rPr>
              <a:t>btiars08@gmail.com.</a:t>
            </a:r>
            <a:endParaRPr lang="en-US" i="1" dirty="0">
              <a:solidFill>
                <a:srgbClr val="800000"/>
              </a:solidFill>
            </a:endParaRPr>
          </a:p>
          <a:p>
            <a:r>
              <a:rPr lang="en-US" sz="1600" dirty="0" err="1"/>
              <a:t>Gedung</a:t>
            </a:r>
            <a:r>
              <a:rPr lang="en-US" sz="1600" dirty="0"/>
              <a:t> BNSP – </a:t>
            </a:r>
            <a:r>
              <a:rPr lang="en-US" sz="1600" dirty="0" err="1"/>
              <a:t>Jalan</a:t>
            </a:r>
            <a:r>
              <a:rPr lang="en-US" sz="1600" dirty="0"/>
              <a:t> MT </a:t>
            </a:r>
            <a:r>
              <a:rPr lang="en-US" sz="1600" dirty="0" err="1"/>
              <a:t>Haryono</a:t>
            </a:r>
            <a:r>
              <a:rPr lang="en-US" sz="1600" dirty="0"/>
              <a:t> </a:t>
            </a:r>
          </a:p>
          <a:p>
            <a:r>
              <a:rPr lang="en-US" sz="1600" dirty="0"/>
              <a:t>Kav.52 – Jakarta Selatan - Indonesia</a:t>
            </a:r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66569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3167063"/>
            <a:ext cx="4687888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948AA-B3E1-7A41-A3D2-F485ED79A621}" type="slidenum">
              <a:rPr lang="id-ID" smtClean="0"/>
              <a:pPr>
                <a:defRPr/>
              </a:pPr>
              <a:t>35</a:t>
            </a:fld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453571" y="-1501"/>
            <a:ext cx="55335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Curriculum Vitae</a:t>
            </a:r>
            <a:endParaRPr lang="en-US" sz="32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0000" y="961573"/>
            <a:ext cx="8019143" cy="775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Nama</a:t>
            </a:r>
            <a:r>
              <a:rPr lang="en-US" sz="2400" dirty="0" smtClean="0">
                <a:latin typeface="+mj-lt"/>
              </a:rPr>
              <a:t>   </a:t>
            </a:r>
            <a:r>
              <a:rPr lang="en-US" sz="2400" dirty="0" err="1" smtClean="0">
                <a:latin typeface="+mj-lt"/>
              </a:rPr>
              <a:t>Lengkap</a:t>
            </a:r>
            <a:r>
              <a:rPr lang="en-US" sz="2400" dirty="0" smtClean="0">
                <a:latin typeface="+mj-lt"/>
              </a:rPr>
              <a:t>    :  Bachtiar  Siradjuddin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err="1" smtClean="0">
                <a:latin typeface="+mj-lt"/>
              </a:rPr>
              <a:t>Tempat</a:t>
            </a:r>
            <a:r>
              <a:rPr lang="en-US" sz="2400" dirty="0" smtClean="0">
                <a:latin typeface="+mj-lt"/>
              </a:rPr>
              <a:t> /</a:t>
            </a:r>
            <a:r>
              <a:rPr lang="en-US" sz="2400" dirty="0" err="1" smtClean="0">
                <a:latin typeface="+mj-lt"/>
              </a:rPr>
              <a:t>Tgl.Lahir</a:t>
            </a:r>
            <a:r>
              <a:rPr lang="en-US" sz="2400" dirty="0" smtClean="0">
                <a:latin typeface="+mj-lt"/>
              </a:rPr>
              <a:t> :  Manado / 1955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err="1" smtClean="0">
                <a:latin typeface="+mj-lt"/>
              </a:rPr>
              <a:t>Pendidikan</a:t>
            </a:r>
            <a:r>
              <a:rPr lang="en-US" sz="2400" dirty="0" smtClean="0">
                <a:latin typeface="+mj-lt"/>
              </a:rPr>
              <a:t>             :  * </a:t>
            </a:r>
            <a:r>
              <a:rPr lang="en-US" sz="2400" dirty="0" err="1" smtClean="0">
                <a:latin typeface="+mj-lt"/>
              </a:rPr>
              <a:t>Teknik</a:t>
            </a:r>
            <a:r>
              <a:rPr lang="en-US" sz="2400" dirty="0" smtClean="0">
                <a:latin typeface="+mj-lt"/>
              </a:rPr>
              <a:t>   </a:t>
            </a:r>
            <a:r>
              <a:rPr lang="en-US" sz="2400" dirty="0" err="1" smtClean="0">
                <a:latin typeface="+mj-lt"/>
              </a:rPr>
              <a:t>Sipil</a:t>
            </a:r>
            <a:r>
              <a:rPr lang="en-US" sz="2400" dirty="0" smtClean="0">
                <a:latin typeface="+mj-lt"/>
              </a:rPr>
              <a:t>   ITB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                             Bandung   (1980 )</a:t>
            </a:r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                                    * Magister Management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                             </a:t>
            </a:r>
            <a:r>
              <a:rPr lang="en-US" sz="2400" dirty="0" err="1" smtClean="0">
                <a:latin typeface="+mj-lt"/>
              </a:rPr>
              <a:t>Pasca</a:t>
            </a:r>
            <a:r>
              <a:rPr lang="en-US" sz="2400" dirty="0" smtClean="0">
                <a:latin typeface="+mj-lt"/>
              </a:rPr>
              <a:t>  </a:t>
            </a:r>
            <a:r>
              <a:rPr lang="en-US" sz="2400" dirty="0" err="1" smtClean="0">
                <a:latin typeface="+mj-lt"/>
              </a:rPr>
              <a:t>Sarjana</a:t>
            </a:r>
            <a:r>
              <a:rPr lang="en-US" sz="2400" dirty="0" smtClean="0">
                <a:latin typeface="+mj-lt"/>
              </a:rPr>
              <a:t>  </a:t>
            </a:r>
            <a:r>
              <a:rPr lang="en-US" sz="2400" dirty="0" err="1" smtClean="0">
                <a:latin typeface="+mj-lt"/>
              </a:rPr>
              <a:t>Fak.Ekonomi</a:t>
            </a:r>
            <a:endParaRPr lang="en-US" sz="2400" dirty="0" smtClean="0">
              <a:latin typeface="+mj-lt"/>
            </a:endParaRP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                             </a:t>
            </a:r>
            <a:r>
              <a:rPr lang="en-US" sz="2400" dirty="0" err="1" smtClean="0">
                <a:latin typeface="+mj-lt"/>
              </a:rPr>
              <a:t>Universitas</a:t>
            </a:r>
            <a:r>
              <a:rPr lang="en-US" sz="2400" dirty="0" smtClean="0">
                <a:latin typeface="+mj-lt"/>
              </a:rPr>
              <a:t>  Indonesia (1990)</a:t>
            </a:r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J a b a t a n             :</a:t>
            </a:r>
          </a:p>
          <a:p>
            <a:pPr marL="2286000" lvl="4" indent="-457200">
              <a:buFont typeface="Wingdings" charset="2"/>
              <a:buAutoNum type="arabicPlain"/>
            </a:pPr>
            <a:r>
              <a:rPr lang="en-US" sz="2400" dirty="0" err="1" smtClean="0">
                <a:latin typeface="+mj-lt"/>
              </a:rPr>
              <a:t>Komisioner</a:t>
            </a:r>
            <a:r>
              <a:rPr lang="en-US" sz="2400" dirty="0" smtClean="0">
                <a:latin typeface="+mj-lt"/>
              </a:rPr>
              <a:t>  </a:t>
            </a:r>
            <a:r>
              <a:rPr lang="en-US" sz="2400" dirty="0" err="1" smtClean="0">
                <a:latin typeface="+mj-lt"/>
              </a:rPr>
              <a:t>Badan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Nasional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Sertifikasi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Profesi</a:t>
            </a:r>
            <a:r>
              <a:rPr lang="en-US" sz="2400" dirty="0" smtClean="0">
                <a:latin typeface="+mj-lt"/>
              </a:rPr>
              <a:t> (BNSP). 2011 – 2016.</a:t>
            </a:r>
          </a:p>
          <a:p>
            <a:pPr marL="2286000" lvl="4" indent="-457200">
              <a:buFont typeface="Wingdings" charset="2"/>
              <a:buAutoNum type="arabicPlain"/>
            </a:pPr>
            <a:r>
              <a:rPr lang="en-US" sz="2400" dirty="0" smtClean="0">
                <a:latin typeface="+mj-lt"/>
              </a:rPr>
              <a:t>Vice chairman Indonesia Monitoring Committee (IMC)  MRA on Engineering services AEC.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 </a:t>
            </a:r>
            <a:endParaRPr lang="en-US" sz="24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75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id-ID" dirty="0" smtClean="0">
                <a:latin typeface="Impact"/>
                <a:ea typeface="+mj-ea"/>
                <a:cs typeface="Impact"/>
              </a:rPr>
              <a:t>Perundingan Perdagangan Jasa</a:t>
            </a:r>
            <a:endParaRPr lang="en-GB" dirty="0" smtClean="0">
              <a:latin typeface="Impact"/>
              <a:ea typeface="+mj-ea"/>
              <a:cs typeface="Impact"/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12989"/>
            <a:ext cx="8229600" cy="5059363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id-ID" sz="2800" dirty="0" smtClean="0">
                <a:latin typeface="Arial"/>
                <a:ea typeface="+mn-ea"/>
                <a:cs typeface="Arial"/>
              </a:rPr>
              <a:t>ASEAN-ANZ (Australia dan New Zealand)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id-ID" sz="2800" dirty="0" smtClean="0">
                <a:latin typeface="Arial"/>
                <a:ea typeface="+mn-ea"/>
                <a:cs typeface="Arial"/>
              </a:rPr>
              <a:t>ASEAN-China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id-ID" sz="2800" dirty="0" smtClean="0">
                <a:latin typeface="Arial"/>
                <a:ea typeface="+mn-ea"/>
                <a:cs typeface="Arial"/>
              </a:rPr>
              <a:t>ASEAN-Korea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id-ID" sz="2800" dirty="0" smtClean="0">
                <a:latin typeface="Arial"/>
                <a:ea typeface="+mn-ea"/>
                <a:cs typeface="Arial"/>
              </a:rPr>
              <a:t>ASEAN-Japan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id-ID" sz="2800" dirty="0" smtClean="0">
                <a:latin typeface="Arial"/>
                <a:ea typeface="+mn-ea"/>
                <a:cs typeface="Arial"/>
              </a:rPr>
              <a:t>ASEAN-India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id-ID" sz="2800" dirty="0" smtClean="0">
                <a:latin typeface="Arial"/>
                <a:ea typeface="+mn-ea"/>
                <a:cs typeface="Arial"/>
              </a:rPr>
              <a:t>IMT-GT/BIMP-EAGA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id-ID" sz="2800" dirty="0" smtClean="0">
                <a:latin typeface="Arial"/>
                <a:ea typeface="+mn-ea"/>
                <a:cs typeface="Arial"/>
              </a:rPr>
              <a:t>WTO (Bilateral dgn EU,USA,dan Canada)</a:t>
            </a:r>
            <a:endParaRPr lang="en-GB" sz="2800" dirty="0" smtClean="0"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2272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sz="2800" dirty="0" smtClean="0">
                <a:latin typeface="Impact"/>
                <a:ea typeface="+mj-ea"/>
                <a:cs typeface="Impact"/>
              </a:rPr>
              <a:t>TANTANGAN DAN PELUANG AEC 2015</a:t>
            </a:r>
            <a:endParaRPr lang="en-GB" sz="2800" dirty="0" smtClean="0">
              <a:latin typeface="Impact"/>
              <a:ea typeface="+mj-ea"/>
              <a:cs typeface="Impact"/>
            </a:endParaRP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95827"/>
            <a:ext cx="8229600" cy="5059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id-ID" dirty="0" smtClean="0">
                <a:latin typeface="Arial"/>
                <a:ea typeface="+mn-ea"/>
                <a:cs typeface="Arial"/>
              </a:rPr>
              <a:t>Bagaimana Dunia Usaha menghadapi Free Flow of Goods and Services 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id-ID" dirty="0" smtClean="0">
                <a:latin typeface="Arial"/>
                <a:ea typeface="+mn-ea"/>
                <a:cs typeface="Arial"/>
              </a:rPr>
              <a:t>Bagaimana Tenaga Kerja menghadapi dan sekaligus memanfaatkan Free Flow of Skilled labor 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id-ID" dirty="0" smtClean="0">
                <a:latin typeface="Arial"/>
                <a:ea typeface="+mn-ea"/>
                <a:cs typeface="Arial"/>
              </a:rPr>
              <a:t>Peningkatan Kualitas Tenaga Kerja sebagai kata kunci untuk menghadapi kedua tantangan diatas</a:t>
            </a:r>
            <a:endParaRPr lang="en-GB" dirty="0" smtClean="0"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2799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575578"/>
              </p:ext>
            </p:extLst>
          </p:nvPr>
        </p:nvGraphicFramePr>
        <p:xfrm>
          <a:off x="838200" y="1371600"/>
          <a:ext cx="7543800" cy="4464053"/>
        </p:xfrm>
        <a:graphic>
          <a:graphicData uri="http://schemas.openxmlformats.org/drawingml/2006/table">
            <a:tbl>
              <a:tblPr/>
              <a:tblGrid>
                <a:gridCol w="591174"/>
                <a:gridCol w="2101956"/>
                <a:gridCol w="970134"/>
                <a:gridCol w="970134"/>
                <a:gridCol w="970134"/>
                <a:gridCol w="970134"/>
                <a:gridCol w="970134"/>
              </a:tblGrid>
              <a:tr h="405823"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NEGARA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823"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Singapore  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823"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Hong Kong  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823"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China   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823"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Malaysia  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823"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Japan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823"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Thailand  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823"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India  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823"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Korea  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823"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Philippines  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823"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Indonesia  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</a:tbl>
          </a:graphicData>
        </a:graphic>
      </p:graphicFrame>
      <p:sp>
        <p:nvSpPr>
          <p:cNvPr id="287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307390D-76BD-0947-80F9-8E1F766743DE}" type="slidenum">
              <a:rPr lang="en-US" sz="1000">
                <a:solidFill>
                  <a:srgbClr val="9B9A98"/>
                </a:solidFill>
              </a:rPr>
              <a:pPr eaLnBrk="1" hangingPunct="1"/>
              <a:t>6</a:t>
            </a:fld>
            <a:endParaRPr lang="en-US" sz="1000">
              <a:solidFill>
                <a:srgbClr val="9B9A98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5571067" cy="838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0" b="1" dirty="0" err="1" smtClean="0">
                <a:latin typeface="Impact"/>
                <a:ea typeface="+mj-ea"/>
                <a:cs typeface="Impact"/>
              </a:rPr>
              <a:t>Tabel</a:t>
            </a:r>
            <a:r>
              <a:rPr lang="en-US" sz="2400" b="1" dirty="0" smtClean="0">
                <a:latin typeface="Impact"/>
                <a:ea typeface="+mj-ea"/>
                <a:cs typeface="Impact"/>
              </a:rPr>
              <a:t>  TINGKAT DAYA SAING BEBERAPA </a:t>
            </a:r>
            <a:br>
              <a:rPr lang="en-US" sz="2400" b="1" dirty="0" smtClean="0">
                <a:latin typeface="Impact"/>
                <a:ea typeface="+mj-ea"/>
                <a:cs typeface="Impact"/>
              </a:rPr>
            </a:br>
            <a:r>
              <a:rPr lang="en-US" sz="2400" b="1" dirty="0" smtClean="0">
                <a:latin typeface="Impact"/>
                <a:ea typeface="+mj-ea"/>
                <a:cs typeface="Impact"/>
              </a:rPr>
              <a:t>NEGARA DI ASIA PERIODE 200</a:t>
            </a:r>
            <a:r>
              <a:rPr lang="id-ID" sz="2400" b="1" dirty="0" smtClean="0">
                <a:latin typeface="Impact"/>
                <a:ea typeface="+mj-ea"/>
                <a:cs typeface="Impact"/>
              </a:rPr>
              <a:t>8</a:t>
            </a:r>
            <a:r>
              <a:rPr lang="en-US" sz="2400" b="1" dirty="0" smtClean="0">
                <a:latin typeface="Impact"/>
                <a:ea typeface="+mj-ea"/>
                <a:cs typeface="Impact"/>
              </a:rPr>
              <a:t>-201</a:t>
            </a:r>
            <a:r>
              <a:rPr lang="id-ID" sz="2400" b="1" dirty="0" smtClean="0">
                <a:latin typeface="Impact"/>
                <a:ea typeface="+mj-ea"/>
                <a:cs typeface="Impact"/>
              </a:rPr>
              <a:t>2</a:t>
            </a:r>
            <a:endParaRPr lang="id-ID" altLang="ja-JP" sz="2400" b="1" dirty="0">
              <a:latin typeface="Impact"/>
              <a:ea typeface="+mj-ea"/>
              <a:cs typeface="Impact"/>
            </a:endParaRPr>
          </a:p>
        </p:txBody>
      </p:sp>
      <p:sp>
        <p:nvSpPr>
          <p:cNvPr id="28773" name="Rectangle 6"/>
          <p:cNvSpPr>
            <a:spLocks noChangeArrowheads="1"/>
          </p:cNvSpPr>
          <p:nvPr/>
        </p:nvSpPr>
        <p:spPr bwMode="auto">
          <a:xfrm>
            <a:off x="685800" y="6019800"/>
            <a:ext cx="605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i="1" u="sng">
                <a:solidFill>
                  <a:schemeClr val="bg1"/>
                </a:solidFill>
              </a:rPr>
              <a:t>Sumber :</a:t>
            </a:r>
            <a:r>
              <a:rPr lang="en-US" sz="1600" i="1">
                <a:solidFill>
                  <a:schemeClr val="bg1"/>
                </a:solidFill>
              </a:rPr>
              <a:t>  IMD WORLD COMPETITIVENESS YEARBOOK 201</a:t>
            </a:r>
            <a:r>
              <a:rPr lang="id-ID" sz="1600" i="1">
                <a:solidFill>
                  <a:schemeClr val="bg1"/>
                </a:solidFill>
              </a:rPr>
              <a:t>2</a:t>
            </a:r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58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936" name="Text Box 120"/>
          <p:cNvSpPr txBox="1">
            <a:spLocks noChangeArrowheads="1"/>
          </p:cNvSpPr>
          <p:nvPr/>
        </p:nvSpPr>
        <p:spPr bwMode="auto">
          <a:xfrm>
            <a:off x="395536" y="0"/>
            <a:ext cx="5866572" cy="705646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30000"/>
              </a:spcBef>
              <a:spcAft>
                <a:spcPct val="30000"/>
              </a:spcAft>
            </a:pPr>
            <a:r>
              <a:rPr lang="id-ID" sz="2600" b="1" dirty="0">
                <a:latin typeface="Berlin Sans FB Demi" charset="0"/>
              </a:rPr>
              <a:t>KEADAAN KETENAGAKERJAAN INDONESIA</a:t>
            </a:r>
            <a:endParaRPr lang="en-US" sz="2600" b="1" dirty="0">
              <a:latin typeface="Berlin Sans FB Demi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395536" y="2420888"/>
            <a:ext cx="1752600" cy="804442"/>
          </a:xfrm>
          <a:prstGeom prst="rect">
            <a:avLst/>
          </a:prstGeom>
          <a:solidFill>
            <a:srgbClr val="C4BD97"/>
          </a:solidFill>
          <a:ln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0" tIns="32571" rIns="65134" bIns="32571">
            <a:spAutoFit/>
          </a:bodyPr>
          <a:lstStyle/>
          <a:p>
            <a:pPr marL="85725" defTabSz="654050" eaLnBrk="0" hangingPunct="0">
              <a:lnSpc>
                <a:spcPct val="150000"/>
              </a:lnSpc>
              <a:defRPr/>
            </a:pPr>
            <a:r>
              <a:rPr lang="id-ID" sz="1600" b="1" dirty="0">
                <a:solidFill>
                  <a:srgbClr val="008000"/>
                </a:solidFill>
              </a:rPr>
              <a:t>Angkatan Kerja = 120,41</a:t>
            </a:r>
            <a:r>
              <a:rPr lang="en-US" sz="1600" b="1" dirty="0">
                <a:solidFill>
                  <a:srgbClr val="008000"/>
                </a:solidFill>
              </a:rPr>
              <a:t> </a:t>
            </a:r>
            <a:r>
              <a:rPr lang="id-ID" sz="1600" b="1" dirty="0">
                <a:solidFill>
                  <a:srgbClr val="008000"/>
                </a:solidFill>
              </a:rPr>
              <a:t>jt</a:t>
            </a:r>
            <a:r>
              <a:rPr lang="en-US" sz="1600" b="1" dirty="0">
                <a:solidFill>
                  <a:srgbClr val="008000"/>
                </a:solidFill>
              </a:rPr>
              <a:t>  </a:t>
            </a:r>
            <a:endParaRPr lang="id-ID" sz="1600" b="1" dirty="0">
              <a:solidFill>
                <a:srgbClr val="008000"/>
              </a:solidFill>
            </a:endParaRPr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-4419600" y="0"/>
            <a:ext cx="45672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134" tIns="32571" rIns="65134" bIns="32571">
            <a:spAutoFit/>
          </a:bodyPr>
          <a:lstStyle>
            <a:lvl1pPr defTabSz="6540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540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540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540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540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54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54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54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54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d-ID" sz="1000" b="1">
                <a:latin typeface="Eras Demi ITC" charset="0"/>
              </a:rPr>
              <a:t>Catatan : nominal (juta)  Sumber: BPS, Sakernas </a:t>
            </a:r>
            <a:r>
              <a:rPr lang="en-US" sz="1000" b="1">
                <a:latin typeface="Eras Demi ITC" charset="0"/>
              </a:rPr>
              <a:t>Feb 2010</a:t>
            </a:r>
          </a:p>
        </p:txBody>
      </p:sp>
      <p:sp>
        <p:nvSpPr>
          <p:cNvPr id="22534" name="Freeform 8"/>
          <p:cNvSpPr>
            <a:spLocks/>
          </p:cNvSpPr>
          <p:nvPr/>
        </p:nvSpPr>
        <p:spPr bwMode="auto">
          <a:xfrm>
            <a:off x="2438400" y="1414463"/>
            <a:ext cx="304800" cy="3360737"/>
          </a:xfrm>
          <a:custGeom>
            <a:avLst/>
            <a:gdLst>
              <a:gd name="T0" fmla="*/ 2147483647 w 96"/>
              <a:gd name="T1" fmla="*/ 0 h 1536"/>
              <a:gd name="T2" fmla="*/ 0 w 96"/>
              <a:gd name="T3" fmla="*/ 0 h 1536"/>
              <a:gd name="T4" fmla="*/ 0 w 96"/>
              <a:gd name="T5" fmla="*/ 2147483647 h 1536"/>
              <a:gd name="T6" fmla="*/ 2147483647 w 96"/>
              <a:gd name="T7" fmla="*/ 2147483647 h 1536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536"/>
              <a:gd name="T14" fmla="*/ 96 w 96"/>
              <a:gd name="T15" fmla="*/ 1536 h 1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536">
                <a:moveTo>
                  <a:pt x="96" y="0"/>
                </a:moveTo>
                <a:lnTo>
                  <a:pt x="0" y="0"/>
                </a:lnTo>
                <a:lnTo>
                  <a:pt x="0" y="1536"/>
                </a:lnTo>
                <a:lnTo>
                  <a:pt x="96" y="1536"/>
                </a:lnTo>
              </a:path>
            </a:pathLst>
          </a:custGeom>
          <a:noFill/>
          <a:ln w="28575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425" tIns="34212" rIns="68425" bIns="34212" anchor="ctr"/>
          <a:lstStyle/>
          <a:p>
            <a:endParaRPr lang="en-US"/>
          </a:p>
        </p:txBody>
      </p:sp>
      <p:sp>
        <p:nvSpPr>
          <p:cNvPr id="22535" name="Line 11"/>
          <p:cNvSpPr>
            <a:spLocks noChangeShapeType="1"/>
          </p:cNvSpPr>
          <p:nvPr/>
        </p:nvSpPr>
        <p:spPr bwMode="auto">
          <a:xfrm>
            <a:off x="2133600" y="2819400"/>
            <a:ext cx="249238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425" tIns="34212" rIns="68425" bIns="34212"/>
          <a:lstStyle/>
          <a:p>
            <a:endParaRPr lang="en-US"/>
          </a:p>
        </p:txBody>
      </p:sp>
      <p:sp>
        <p:nvSpPr>
          <p:cNvPr id="29705" name="Text Box 13"/>
          <p:cNvSpPr txBox="1">
            <a:spLocks noChangeArrowheads="1"/>
          </p:cNvSpPr>
          <p:nvPr/>
        </p:nvSpPr>
        <p:spPr bwMode="auto">
          <a:xfrm>
            <a:off x="2763838" y="5232400"/>
            <a:ext cx="3622675" cy="1228725"/>
          </a:xfrm>
          <a:prstGeom prst="rect">
            <a:avLst/>
          </a:prstGeom>
          <a:solidFill>
            <a:srgbClr val="EEECE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5134" tIns="32571" rIns="65134" bIns="32571">
            <a:spAutoFit/>
          </a:bodyPr>
          <a:lstStyle/>
          <a:p>
            <a:pPr defTabSz="831850">
              <a:lnSpc>
                <a:spcPct val="90000"/>
              </a:lnSpc>
              <a:tabLst>
                <a:tab pos="1036638" algn="l"/>
              </a:tabLst>
              <a:defRPr/>
            </a:pPr>
            <a:r>
              <a:rPr lang="id-ID" sz="1400" u="sng" dirty="0">
                <a:latin typeface="+mn-lt"/>
                <a:ea typeface="+mn-ea"/>
                <a:cs typeface="Arial" pitchFamily="34" charset="0"/>
              </a:rPr>
              <a:t>&lt;</a:t>
            </a:r>
            <a:r>
              <a:rPr lang="id-ID" sz="1400" dirty="0">
                <a:latin typeface="+mn-lt"/>
                <a:ea typeface="+mn-ea"/>
                <a:cs typeface="Arial" pitchFamily="34" charset="0"/>
              </a:rPr>
              <a:t> SD            </a:t>
            </a:r>
            <a:r>
              <a:rPr lang="en-US" sz="1400" dirty="0">
                <a:latin typeface="+mn-lt"/>
                <a:ea typeface="+mn-ea"/>
                <a:cs typeface="Arial" pitchFamily="34" charset="0"/>
              </a:rPr>
              <a:t>	</a:t>
            </a:r>
            <a:r>
              <a:rPr lang="id-ID" sz="1400" dirty="0">
                <a:latin typeface="+mn-lt"/>
                <a:ea typeface="+mn-ea"/>
                <a:cs typeface="Arial" pitchFamily="34" charset="0"/>
              </a:rPr>
              <a:t>=   2,13 jt (27,99%)</a:t>
            </a:r>
          </a:p>
          <a:p>
            <a:pPr defTabSz="831850">
              <a:lnSpc>
                <a:spcPct val="90000"/>
              </a:lnSpc>
              <a:tabLst>
                <a:tab pos="1036638" algn="l"/>
              </a:tabLst>
              <a:defRPr/>
            </a:pPr>
            <a:r>
              <a:rPr lang="id-ID" sz="1400" dirty="0">
                <a:latin typeface="+mn-lt"/>
                <a:ea typeface="+mn-ea"/>
                <a:cs typeface="Arial" pitchFamily="34" charset="0"/>
              </a:rPr>
              <a:t>SLTP            </a:t>
            </a:r>
            <a:r>
              <a:rPr lang="en-US" sz="1400" dirty="0">
                <a:latin typeface="+mn-lt"/>
                <a:ea typeface="+mn-ea"/>
                <a:cs typeface="Arial" pitchFamily="34" charset="0"/>
              </a:rPr>
              <a:t>	</a:t>
            </a:r>
            <a:r>
              <a:rPr lang="id-ID" sz="1400" dirty="0">
                <a:latin typeface="+mn-lt"/>
                <a:ea typeface="+mn-ea"/>
                <a:cs typeface="Arial" pitchFamily="34" charset="0"/>
              </a:rPr>
              <a:t>=   1,72 jt (22,60%)</a:t>
            </a:r>
          </a:p>
          <a:p>
            <a:pPr defTabSz="831850">
              <a:lnSpc>
                <a:spcPct val="90000"/>
              </a:lnSpc>
              <a:tabLst>
                <a:tab pos="1036638" algn="l"/>
              </a:tabLst>
              <a:defRPr/>
            </a:pPr>
            <a:r>
              <a:rPr lang="id-ID" sz="1400" dirty="0">
                <a:latin typeface="+mn-lt"/>
                <a:ea typeface="+mn-ea"/>
                <a:cs typeface="Arial" pitchFamily="34" charset="0"/>
              </a:rPr>
              <a:t>SLTA            </a:t>
            </a:r>
            <a:r>
              <a:rPr lang="en-US" sz="1400" dirty="0">
                <a:latin typeface="+mn-lt"/>
                <a:ea typeface="+mn-ea"/>
                <a:cs typeface="Arial" pitchFamily="34" charset="0"/>
              </a:rPr>
              <a:t>	</a:t>
            </a:r>
            <a:r>
              <a:rPr lang="id-ID" sz="1400" dirty="0">
                <a:latin typeface="+mn-lt"/>
                <a:ea typeface="+mn-ea"/>
                <a:cs typeface="Arial" pitchFamily="34" charset="0"/>
              </a:rPr>
              <a:t>=   1,98 jt (26,02%)</a:t>
            </a:r>
          </a:p>
          <a:p>
            <a:pPr defTabSz="831850">
              <a:lnSpc>
                <a:spcPct val="90000"/>
              </a:lnSpc>
              <a:tabLst>
                <a:tab pos="1036638" algn="l"/>
              </a:tabLst>
              <a:defRPr/>
            </a:pPr>
            <a:r>
              <a:rPr lang="id-ID" sz="1400" dirty="0">
                <a:latin typeface="+mn-lt"/>
                <a:ea typeface="+mn-ea"/>
                <a:cs typeface="Arial" pitchFamily="34" charset="0"/>
              </a:rPr>
              <a:t>SMK             =    0,99 jt (13,01%)</a:t>
            </a:r>
          </a:p>
          <a:p>
            <a:pPr defTabSz="831850">
              <a:lnSpc>
                <a:spcPct val="90000"/>
              </a:lnSpc>
              <a:tabLst>
                <a:tab pos="1036638" algn="l"/>
              </a:tabLst>
              <a:defRPr/>
            </a:pPr>
            <a:r>
              <a:rPr lang="id-ID" sz="1400" dirty="0">
                <a:latin typeface="+mn-lt"/>
                <a:ea typeface="+mn-ea"/>
                <a:cs typeface="Arial" pitchFamily="34" charset="0"/>
              </a:rPr>
              <a:t>Diploma       </a:t>
            </a:r>
            <a:r>
              <a:rPr lang="en-US" sz="1400" dirty="0">
                <a:latin typeface="+mn-lt"/>
                <a:ea typeface="+mn-ea"/>
                <a:cs typeface="Arial" pitchFamily="34" charset="0"/>
              </a:rPr>
              <a:t>	</a:t>
            </a:r>
            <a:r>
              <a:rPr lang="id-ID" sz="1400" dirty="0">
                <a:latin typeface="+mn-lt"/>
                <a:ea typeface="+mn-ea"/>
                <a:cs typeface="Arial" pitchFamily="34" charset="0"/>
              </a:rPr>
              <a:t>=    0,25 jt (3,29%)</a:t>
            </a:r>
          </a:p>
          <a:p>
            <a:pPr defTabSz="831850">
              <a:lnSpc>
                <a:spcPct val="90000"/>
              </a:lnSpc>
              <a:tabLst>
                <a:tab pos="1036638" algn="l"/>
              </a:tabLst>
              <a:defRPr/>
            </a:pPr>
            <a:r>
              <a:rPr lang="id-ID" sz="1400" dirty="0">
                <a:latin typeface="+mn-lt"/>
                <a:ea typeface="+mn-ea"/>
                <a:cs typeface="Arial" pitchFamily="34" charset="0"/>
              </a:rPr>
              <a:t>Universitas  </a:t>
            </a:r>
            <a:r>
              <a:rPr lang="en-US" sz="1400" dirty="0">
                <a:latin typeface="+mn-lt"/>
                <a:ea typeface="+mn-ea"/>
                <a:cs typeface="Arial" pitchFamily="34" charset="0"/>
              </a:rPr>
              <a:t>	</a:t>
            </a:r>
            <a:r>
              <a:rPr lang="id-ID" sz="1400" dirty="0">
                <a:latin typeface="+mn-lt"/>
                <a:ea typeface="+mn-ea"/>
                <a:cs typeface="Arial" pitchFamily="34" charset="0"/>
              </a:rPr>
              <a:t>=    0,54 jt (7,10%)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2781263" y="3255343"/>
            <a:ext cx="3660480" cy="1026041"/>
          </a:xfrm>
          <a:prstGeom prst="rect">
            <a:avLst/>
          </a:prstGeom>
          <a:solidFill>
            <a:srgbClr val="EEECE1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65134" tIns="32571" rIns="65134" bIns="32571">
            <a:spAutoFit/>
          </a:bodyPr>
          <a:lstStyle/>
          <a:p>
            <a:pPr marL="86400" defTabSz="831850">
              <a:lnSpc>
                <a:spcPct val="80000"/>
              </a:lnSpc>
              <a:tabLst>
                <a:tab pos="758825" algn="l"/>
              </a:tabLst>
              <a:defRPr/>
            </a:pPr>
            <a:r>
              <a:rPr lang="id-ID" sz="1300" i="1" u="sng" dirty="0">
                <a:solidFill>
                  <a:schemeClr val="tx1"/>
                </a:solidFill>
              </a:rPr>
              <a:t>&lt;</a:t>
            </a:r>
            <a:r>
              <a:rPr lang="id-ID" sz="1300" i="1" dirty="0">
                <a:solidFill>
                  <a:schemeClr val="tx1"/>
                </a:solidFill>
              </a:rPr>
              <a:t> SD       </a:t>
            </a:r>
            <a:r>
              <a:rPr lang="en-US" sz="1300" i="1" dirty="0">
                <a:solidFill>
                  <a:schemeClr val="tx1"/>
                </a:solidFill>
              </a:rPr>
              <a:t>	</a:t>
            </a:r>
            <a:r>
              <a:rPr lang="id-ID" sz="1300" i="1" dirty="0">
                <a:solidFill>
                  <a:schemeClr val="tx1"/>
                </a:solidFill>
              </a:rPr>
              <a:t>=  </a:t>
            </a:r>
            <a:r>
              <a:rPr lang="en-US" sz="1300" i="1" dirty="0">
                <a:solidFill>
                  <a:srgbClr val="FF0000"/>
                </a:solidFill>
              </a:rPr>
              <a:t>55,</a:t>
            </a:r>
            <a:r>
              <a:rPr lang="id-ID" sz="1300" i="1" dirty="0">
                <a:solidFill>
                  <a:srgbClr val="FF0000"/>
                </a:solidFill>
              </a:rPr>
              <a:t>51 jt (49,21%) </a:t>
            </a:r>
          </a:p>
          <a:p>
            <a:pPr marL="86400" defTabSz="831850">
              <a:lnSpc>
                <a:spcPct val="80000"/>
              </a:lnSpc>
              <a:tabLst>
                <a:tab pos="758825" algn="l"/>
              </a:tabLst>
              <a:defRPr/>
            </a:pPr>
            <a:r>
              <a:rPr lang="id-ID" sz="1300" i="1" dirty="0">
                <a:solidFill>
                  <a:schemeClr val="tx1"/>
                </a:solidFill>
              </a:rPr>
              <a:t>SLTP      </a:t>
            </a:r>
            <a:r>
              <a:rPr lang="en-US" sz="1300" i="1" dirty="0">
                <a:solidFill>
                  <a:schemeClr val="tx1"/>
                </a:solidFill>
              </a:rPr>
              <a:t>	</a:t>
            </a:r>
            <a:r>
              <a:rPr lang="id-ID" sz="1300" i="1" dirty="0">
                <a:solidFill>
                  <a:schemeClr val="tx1"/>
                </a:solidFill>
              </a:rPr>
              <a:t>  =  20</a:t>
            </a:r>
            <a:r>
              <a:rPr lang="en-US" sz="1300" i="1" dirty="0">
                <a:solidFill>
                  <a:schemeClr val="tx1"/>
                </a:solidFill>
              </a:rPr>
              <a:t>,</a:t>
            </a:r>
            <a:r>
              <a:rPr lang="id-ID" sz="1300" i="1" dirty="0">
                <a:solidFill>
                  <a:schemeClr val="tx1"/>
                </a:solidFill>
              </a:rPr>
              <a:t>29 jt (17,99%)</a:t>
            </a:r>
          </a:p>
          <a:p>
            <a:pPr marL="86400" defTabSz="831850">
              <a:lnSpc>
                <a:spcPct val="80000"/>
              </a:lnSpc>
              <a:tabLst>
                <a:tab pos="758825" algn="l"/>
              </a:tabLst>
              <a:defRPr/>
            </a:pPr>
            <a:r>
              <a:rPr lang="id-ID" sz="1300" i="1" dirty="0">
                <a:solidFill>
                  <a:schemeClr val="tx1"/>
                </a:solidFill>
              </a:rPr>
              <a:t>SLTA        =  17</a:t>
            </a:r>
            <a:r>
              <a:rPr lang="en-US" sz="1300" i="1" dirty="0">
                <a:solidFill>
                  <a:schemeClr val="tx1"/>
                </a:solidFill>
              </a:rPr>
              <a:t>,</a:t>
            </a:r>
            <a:r>
              <a:rPr lang="id-ID" sz="1300" i="1" dirty="0">
                <a:solidFill>
                  <a:schemeClr val="tx1"/>
                </a:solidFill>
              </a:rPr>
              <a:t>20 jt (15,25%)</a:t>
            </a:r>
          </a:p>
          <a:p>
            <a:pPr marL="86400" defTabSz="831850">
              <a:lnSpc>
                <a:spcPct val="80000"/>
              </a:lnSpc>
              <a:tabLst>
                <a:tab pos="758825" algn="l"/>
              </a:tabLst>
              <a:defRPr/>
            </a:pPr>
            <a:r>
              <a:rPr lang="id-ID" sz="1300" i="1" dirty="0">
                <a:solidFill>
                  <a:schemeClr val="tx1"/>
                </a:solidFill>
              </a:rPr>
              <a:t>SMK         =    9,43 jt (8,36%)</a:t>
            </a:r>
          </a:p>
          <a:p>
            <a:pPr marL="86400" defTabSz="831850">
              <a:lnSpc>
                <a:spcPct val="80000"/>
              </a:lnSpc>
              <a:tabLst>
                <a:tab pos="758825" algn="l"/>
              </a:tabLst>
              <a:defRPr/>
            </a:pPr>
            <a:r>
              <a:rPr lang="id-ID" sz="1300" i="1" dirty="0">
                <a:solidFill>
                  <a:schemeClr val="tx1"/>
                </a:solidFill>
              </a:rPr>
              <a:t>Diploma </a:t>
            </a:r>
            <a:r>
              <a:rPr lang="en-US" sz="1300" i="1" dirty="0">
                <a:solidFill>
                  <a:schemeClr val="tx1"/>
                </a:solidFill>
              </a:rPr>
              <a:t>	</a:t>
            </a:r>
            <a:r>
              <a:rPr lang="id-ID" sz="1300" i="1" dirty="0">
                <a:solidFill>
                  <a:schemeClr val="tx1"/>
                </a:solidFill>
              </a:rPr>
              <a:t>  =    3,12 jt (2,77%)</a:t>
            </a:r>
          </a:p>
          <a:p>
            <a:pPr marL="86400" defTabSz="831850">
              <a:lnSpc>
                <a:spcPct val="80000"/>
              </a:lnSpc>
              <a:tabLst>
                <a:tab pos="758825" algn="l"/>
              </a:tabLst>
              <a:defRPr/>
            </a:pPr>
            <a:r>
              <a:rPr lang="id-ID" sz="1300" i="1" dirty="0">
                <a:solidFill>
                  <a:schemeClr val="tx1"/>
                </a:solidFill>
              </a:rPr>
              <a:t>Sarjana  </a:t>
            </a:r>
            <a:r>
              <a:rPr lang="en-US" sz="1300" i="1" dirty="0">
                <a:solidFill>
                  <a:schemeClr val="tx1"/>
                </a:solidFill>
              </a:rPr>
              <a:t>	</a:t>
            </a:r>
            <a:r>
              <a:rPr lang="id-ID" sz="1300" i="1" dirty="0">
                <a:solidFill>
                  <a:schemeClr val="tx1"/>
                </a:solidFill>
              </a:rPr>
              <a:t>  =    7,25 jt (6,43%)</a:t>
            </a:r>
            <a:endParaRPr lang="id-ID" sz="1300" b="1" i="1" dirty="0">
              <a:solidFill>
                <a:schemeClr val="tx1"/>
              </a:solidFill>
            </a:endParaRPr>
          </a:p>
        </p:txBody>
      </p:sp>
      <p:sp>
        <p:nvSpPr>
          <p:cNvPr id="48" name="Text Box 16"/>
          <p:cNvSpPr txBox="1">
            <a:spLocks noChangeArrowheads="1"/>
          </p:cNvSpPr>
          <p:nvPr/>
        </p:nvSpPr>
        <p:spPr bwMode="auto">
          <a:xfrm>
            <a:off x="2794910" y="1850353"/>
            <a:ext cx="3660481" cy="1346129"/>
          </a:xfrm>
          <a:prstGeom prst="rect">
            <a:avLst/>
          </a:prstGeom>
          <a:solidFill>
            <a:srgbClr val="EEECE1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65134" tIns="32571" rIns="65134" bIns="32571">
            <a:spAutoFit/>
          </a:bodyPr>
          <a:lstStyle/>
          <a:p>
            <a:pPr marL="86400" defTabSz="831850">
              <a:lnSpc>
                <a:spcPct val="80000"/>
              </a:lnSpc>
              <a:buFont typeface="Wingdings" pitchFamily="2" charset="2"/>
              <a:buChar char="Ø"/>
              <a:tabLst>
                <a:tab pos="758825" algn="l"/>
              </a:tabLst>
              <a:defRPr/>
            </a:pPr>
            <a:r>
              <a:rPr lang="id-ID" sz="1300" i="1" dirty="0">
                <a:solidFill>
                  <a:schemeClr val="tx1"/>
                </a:solidFill>
              </a:rPr>
              <a:t>    Pertanian       =   41</a:t>
            </a:r>
            <a:r>
              <a:rPr lang="en-US" sz="1300" i="1" dirty="0">
                <a:solidFill>
                  <a:schemeClr val="tx1"/>
                </a:solidFill>
              </a:rPr>
              <a:t>,</a:t>
            </a:r>
            <a:r>
              <a:rPr lang="id-ID" sz="1300" i="1" dirty="0">
                <a:solidFill>
                  <a:schemeClr val="tx1"/>
                </a:solidFill>
              </a:rPr>
              <a:t>20 jt (36,52 %) </a:t>
            </a:r>
          </a:p>
          <a:p>
            <a:pPr marL="86400" defTabSz="831850">
              <a:lnSpc>
                <a:spcPct val="80000"/>
              </a:lnSpc>
              <a:buFont typeface="Wingdings" pitchFamily="2" charset="2"/>
              <a:buChar char="Ø"/>
              <a:tabLst>
                <a:tab pos="758825" algn="l"/>
              </a:tabLst>
              <a:defRPr/>
            </a:pPr>
            <a:r>
              <a:rPr lang="id-ID" sz="1300" i="1" dirty="0">
                <a:solidFill>
                  <a:schemeClr val="tx1"/>
                </a:solidFill>
              </a:rPr>
              <a:t>    Industri           =  </a:t>
            </a:r>
            <a:r>
              <a:rPr lang="en-US" sz="1300" i="1" dirty="0">
                <a:solidFill>
                  <a:schemeClr val="tx1"/>
                </a:solidFill>
              </a:rPr>
              <a:t>1</a:t>
            </a:r>
            <a:r>
              <a:rPr lang="id-ID" sz="1300" i="1" dirty="0">
                <a:solidFill>
                  <a:schemeClr val="tx1"/>
                </a:solidFill>
              </a:rPr>
              <a:t>4,21 jt (12,60 %)</a:t>
            </a:r>
          </a:p>
          <a:p>
            <a:pPr marL="86400" defTabSz="831850">
              <a:lnSpc>
                <a:spcPct val="80000"/>
              </a:lnSpc>
              <a:buFont typeface="Wingdings" pitchFamily="2" charset="2"/>
              <a:buChar char="Ø"/>
              <a:tabLst>
                <a:tab pos="758825" algn="l"/>
              </a:tabLst>
              <a:defRPr/>
            </a:pPr>
            <a:r>
              <a:rPr lang="id-ID" sz="1300" i="1" dirty="0">
                <a:solidFill>
                  <a:schemeClr val="tx1"/>
                </a:solidFill>
              </a:rPr>
              <a:t>    Konstruksi      =    6,10 jt (5,41 %)</a:t>
            </a:r>
          </a:p>
          <a:p>
            <a:pPr marL="86400" defTabSz="831850">
              <a:lnSpc>
                <a:spcPct val="80000"/>
              </a:lnSpc>
              <a:buFont typeface="Wingdings" pitchFamily="2" charset="2"/>
              <a:buChar char="Ø"/>
              <a:tabLst>
                <a:tab pos="758825" algn="l"/>
              </a:tabLst>
              <a:defRPr/>
            </a:pPr>
            <a:r>
              <a:rPr lang="id-ID" sz="1300" i="1" dirty="0">
                <a:solidFill>
                  <a:schemeClr val="tx1"/>
                </a:solidFill>
              </a:rPr>
              <a:t>    Perdagangan =   24,02 jt (2,29 %)</a:t>
            </a:r>
          </a:p>
          <a:p>
            <a:pPr marL="86400" defTabSz="831850">
              <a:lnSpc>
                <a:spcPct val="80000"/>
              </a:lnSpc>
              <a:buFont typeface="Wingdings" pitchFamily="2" charset="2"/>
              <a:buChar char="Ø"/>
              <a:tabLst>
                <a:tab pos="758825" algn="l"/>
              </a:tabLst>
              <a:defRPr/>
            </a:pPr>
            <a:r>
              <a:rPr lang="id-ID" sz="1300" i="1" dirty="0">
                <a:solidFill>
                  <a:schemeClr val="tx1"/>
                </a:solidFill>
              </a:rPr>
              <a:t>    Transportasi   =     5,20 jt (4,61 %)</a:t>
            </a:r>
          </a:p>
          <a:p>
            <a:pPr marL="86400" defTabSz="831850">
              <a:lnSpc>
                <a:spcPct val="80000"/>
              </a:lnSpc>
              <a:buFont typeface="Wingdings" pitchFamily="2" charset="2"/>
              <a:buChar char="Ø"/>
              <a:tabLst>
                <a:tab pos="758825" algn="l"/>
              </a:tabLst>
              <a:defRPr/>
            </a:pPr>
            <a:r>
              <a:rPr lang="id-ID" sz="1300" i="1" dirty="0">
                <a:solidFill>
                  <a:schemeClr val="tx1"/>
                </a:solidFill>
              </a:rPr>
              <a:t>    Keuangan      =      2,78 jt (2,46 %)</a:t>
            </a:r>
          </a:p>
          <a:p>
            <a:pPr marL="86400" defTabSz="831850">
              <a:lnSpc>
                <a:spcPct val="80000"/>
              </a:lnSpc>
              <a:buFont typeface="Wingdings" pitchFamily="2" charset="2"/>
              <a:buChar char="Ø"/>
              <a:tabLst>
                <a:tab pos="758825" algn="l"/>
              </a:tabLst>
              <a:defRPr/>
            </a:pPr>
            <a:r>
              <a:rPr lang="id-ID" sz="1300" i="1" dirty="0">
                <a:solidFill>
                  <a:schemeClr val="tx1"/>
                </a:solidFill>
              </a:rPr>
              <a:t>    Jasa               =   17,37 jt (15,40 %)</a:t>
            </a:r>
          </a:p>
          <a:p>
            <a:pPr marL="86400" defTabSz="831850">
              <a:lnSpc>
                <a:spcPct val="80000"/>
              </a:lnSpc>
              <a:buFont typeface="Wingdings" pitchFamily="2" charset="2"/>
              <a:buChar char="Ø"/>
              <a:tabLst>
                <a:tab pos="758825" algn="l"/>
              </a:tabLst>
              <a:defRPr/>
            </a:pPr>
            <a:r>
              <a:rPr lang="id-ID" sz="1300" i="1" dirty="0">
                <a:solidFill>
                  <a:schemeClr val="tx1"/>
                </a:solidFill>
              </a:rPr>
              <a:t>    Lainnya          =     1,92 jt (1,70 %)</a:t>
            </a:r>
            <a:endParaRPr lang="id-ID" sz="1300" b="1" i="1" dirty="0">
              <a:solidFill>
                <a:schemeClr val="tx1"/>
              </a:solidFill>
            </a:endParaRP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2767612" y="1073326"/>
            <a:ext cx="4062623" cy="73980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65134" tIns="32571" rIns="65134" bIns="32571">
            <a:spAutoFit/>
          </a:bodyPr>
          <a:lstStyle/>
          <a:p>
            <a:pPr algn="ctr" defTabSz="654050" eaLnBrk="0" hangingPunct="0">
              <a:lnSpc>
                <a:spcPct val="80000"/>
              </a:lnSpc>
              <a:tabLst>
                <a:tab pos="1076325" algn="l"/>
                <a:tab pos="2238375" algn="l"/>
              </a:tabLst>
              <a:defRPr/>
            </a:pPr>
            <a:endParaRPr lang="en-US" b="1" dirty="0">
              <a:solidFill>
                <a:srgbClr val="FFFF00"/>
              </a:solidFill>
              <a:latin typeface="Arial" pitchFamily="34" charset="0"/>
              <a:ea typeface="+mn-ea"/>
              <a:cs typeface="Arial" charset="0"/>
            </a:endParaRPr>
          </a:p>
          <a:p>
            <a:pPr algn="ctr" defTabSz="654050" eaLnBrk="0" hangingPunct="0">
              <a:lnSpc>
                <a:spcPct val="80000"/>
              </a:lnSpc>
              <a:tabLst>
                <a:tab pos="1076325" algn="l"/>
                <a:tab pos="2238375" algn="l"/>
              </a:tabLst>
              <a:defRPr/>
            </a:pPr>
            <a:r>
              <a:rPr lang="id-ID" b="1" dirty="0">
                <a:solidFill>
                  <a:srgbClr val="FF0000"/>
                </a:solidFill>
                <a:latin typeface="Arial" pitchFamily="34" charset="0"/>
                <a:ea typeface="+mn-ea"/>
                <a:cs typeface="Arial" charset="0"/>
              </a:rPr>
              <a:t>Bekerja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+mn-ea"/>
                <a:cs typeface="Arial" charset="0"/>
              </a:rPr>
              <a:t>  </a:t>
            </a:r>
            <a:r>
              <a:rPr lang="id-ID" b="1" dirty="0">
                <a:solidFill>
                  <a:srgbClr val="FF0000"/>
                </a:solidFill>
                <a:latin typeface="Arial" pitchFamily="34" charset="0"/>
                <a:ea typeface="+mn-ea"/>
                <a:cs typeface="Arial" charset="0"/>
              </a:rPr>
              <a:t> = </a:t>
            </a:r>
            <a:r>
              <a:rPr lang="id-ID" b="1" dirty="0">
                <a:solidFill>
                  <a:srgbClr val="FF0000"/>
                </a:solidFill>
                <a:ea typeface="+mn-ea"/>
                <a:cs typeface="Arial" pitchFamily="34" charset="0"/>
              </a:rPr>
              <a:t>112,80 jt (93,68%)</a:t>
            </a:r>
            <a:endParaRPr lang="en-US" b="1" dirty="0">
              <a:solidFill>
                <a:srgbClr val="FF0000"/>
              </a:solidFill>
              <a:latin typeface="Arial" pitchFamily="34" charset="0"/>
              <a:ea typeface="+mn-ea"/>
              <a:cs typeface="Arial" charset="0"/>
            </a:endParaRPr>
          </a:p>
          <a:p>
            <a:pPr algn="ctr" defTabSz="654050" eaLnBrk="0" hangingPunct="0">
              <a:lnSpc>
                <a:spcPct val="80000"/>
              </a:lnSpc>
              <a:tabLst>
                <a:tab pos="1076325" algn="l"/>
                <a:tab pos="2238375" algn="l"/>
              </a:tabLst>
              <a:defRPr/>
            </a:pPr>
            <a:endParaRPr lang="id-ID" b="1" dirty="0">
              <a:solidFill>
                <a:srgbClr val="FFFF00"/>
              </a:solidFill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2713641" y="4435522"/>
            <a:ext cx="4116574" cy="739809"/>
          </a:xfrm>
          <a:prstGeom prst="rect">
            <a:avLst/>
          </a:prstGeom>
          <a:solidFill>
            <a:srgbClr val="C4BD9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rgbClr val="FF0000">
                <a:alpha val="40000"/>
              </a:srgbClr>
            </a:glow>
          </a:effectLst>
        </p:spPr>
        <p:txBody>
          <a:bodyPr lIns="65134" tIns="32571" rIns="65134" bIns="32571">
            <a:spAutoFit/>
          </a:bodyPr>
          <a:lstStyle/>
          <a:p>
            <a:pPr algn="ctr" defTabSz="654050" eaLnBrk="0" hangingPunct="0">
              <a:lnSpc>
                <a:spcPct val="80000"/>
              </a:lnSpc>
              <a:tabLst>
                <a:tab pos="1076325" algn="l"/>
                <a:tab pos="2238375" algn="l"/>
              </a:tabLst>
              <a:defRPr/>
            </a:pPr>
            <a:endParaRPr lang="en-US" b="1" dirty="0">
              <a:solidFill>
                <a:srgbClr val="FFFF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ctr" defTabSz="654050" eaLnBrk="0" hangingPunct="0">
              <a:lnSpc>
                <a:spcPct val="80000"/>
              </a:lnSpc>
              <a:tabLst>
                <a:tab pos="1076325" algn="l"/>
                <a:tab pos="2238375" algn="l"/>
              </a:tabLst>
              <a:defRPr/>
            </a:pPr>
            <a:r>
              <a:rPr lang="id-ID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Penganggur  = </a:t>
            </a:r>
            <a:r>
              <a:rPr lang="id-ID" b="1" dirty="0">
                <a:solidFill>
                  <a:srgbClr val="FF0000"/>
                </a:solidFill>
                <a:latin typeface="+mn-lt"/>
                <a:ea typeface="+mn-ea"/>
                <a:cs typeface="Arial" pitchFamily="34" charset="0"/>
              </a:rPr>
              <a:t>7,61 jt (</a:t>
            </a:r>
            <a:r>
              <a:rPr lang="en-US" b="1" dirty="0">
                <a:solidFill>
                  <a:srgbClr val="FF0000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id-ID" b="1" dirty="0">
                <a:solidFill>
                  <a:srgbClr val="FF0000"/>
                </a:solidFill>
                <a:latin typeface="+mn-lt"/>
                <a:ea typeface="+mn-ea"/>
                <a:cs typeface="Arial" pitchFamily="34" charset="0"/>
              </a:rPr>
              <a:t>6,32%)</a:t>
            </a:r>
            <a:r>
              <a:rPr lang="en-US" b="1" dirty="0">
                <a:solidFill>
                  <a:srgbClr val="FF0000"/>
                </a:solidFill>
                <a:latin typeface="+mn-lt"/>
                <a:ea typeface="+mn-ea"/>
                <a:cs typeface="Arial" pitchFamily="34" charset="0"/>
              </a:rPr>
              <a:t> </a:t>
            </a:r>
          </a:p>
          <a:p>
            <a:pPr algn="ctr" defTabSz="654050" eaLnBrk="0" hangingPunct="0">
              <a:lnSpc>
                <a:spcPct val="80000"/>
              </a:lnSpc>
              <a:tabLst>
                <a:tab pos="1076325" algn="l"/>
                <a:tab pos="2238375" algn="l"/>
              </a:tabLst>
              <a:defRPr/>
            </a:pPr>
            <a:r>
              <a:rPr lang="id-ID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   </a:t>
            </a:r>
            <a:endParaRPr lang="id-ID" b="1" dirty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 bwMode="auto">
          <a:xfrm rot="12925616">
            <a:off x="6833789" y="1351119"/>
            <a:ext cx="573206" cy="655093"/>
          </a:xfrm>
          <a:prstGeom prst="stripedRight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endParaRPr lang="en-US" dirty="0"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25770" y="2048470"/>
            <a:ext cx="204716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n w="12700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Skill Upgrading Training, </a:t>
            </a:r>
            <a:r>
              <a:rPr lang="en-US" b="1" dirty="0" err="1">
                <a:ln w="12700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Sertifikasi</a:t>
            </a:r>
            <a:endParaRPr lang="en-US" b="1" dirty="0">
              <a:ln w="12700">
                <a:solidFill>
                  <a:schemeClr val="tx2">
                    <a:lumMod val="1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Striped Right Arrow 19"/>
          <p:cNvSpPr/>
          <p:nvPr/>
        </p:nvSpPr>
        <p:spPr bwMode="auto">
          <a:xfrm rot="8674384" flipV="1">
            <a:off x="6791569" y="4205776"/>
            <a:ext cx="573206" cy="655093"/>
          </a:xfrm>
          <a:prstGeom prst="stripedRight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endParaRPr lang="en-US" dirty="0"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45160" y="3478721"/>
            <a:ext cx="228708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n w="12700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Training, </a:t>
            </a:r>
            <a:r>
              <a:rPr lang="en-US" b="1" dirty="0" err="1">
                <a:ln w="12700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Sertifikasi</a:t>
            </a:r>
            <a:r>
              <a:rPr lang="en-US" b="1" dirty="0">
                <a:ln w="12700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dan</a:t>
            </a:r>
            <a:r>
              <a:rPr lang="en-US" b="1" dirty="0">
                <a:ln w="12700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Penempatan</a:t>
            </a:r>
            <a:r>
              <a:rPr lang="en-US" b="1" dirty="0">
                <a:ln w="12700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b="1" dirty="0">
                <a:ln w="12700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(3 in 1)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4594" y="1219200"/>
            <a:ext cx="203351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n w="12700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Target group </a:t>
            </a:r>
            <a:r>
              <a:rPr lang="en-US" sz="2000" b="1" dirty="0" err="1">
                <a:ln w="12700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pelatihan</a:t>
            </a:r>
            <a:endParaRPr lang="en-US" sz="2000" b="1" dirty="0">
              <a:ln w="12700">
                <a:solidFill>
                  <a:schemeClr val="tx2">
                    <a:lumMod val="1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95536" y="2075597"/>
            <a:ext cx="1924334" cy="1487606"/>
          </a:xfrm>
          <a:prstGeom prst="ellipse">
            <a:avLst/>
          </a:prstGeom>
          <a:solidFill>
            <a:schemeClr val="accent4">
              <a:alpha val="0"/>
            </a:schemeClr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endParaRPr lang="en-US" dirty="0"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22561" name="Text Box 2"/>
          <p:cNvSpPr txBox="1">
            <a:spLocks noChangeArrowheads="1"/>
          </p:cNvSpPr>
          <p:nvPr/>
        </p:nvSpPr>
        <p:spPr bwMode="auto">
          <a:xfrm>
            <a:off x="228600" y="6619875"/>
            <a:ext cx="411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079" tIns="41544" rIns="83079" bIns="41544">
            <a:spAutoFit/>
          </a:bodyPr>
          <a:lstStyle>
            <a:lvl1pPr defTabSz="8334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334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334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334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334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33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33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33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33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d-ID" sz="1000">
                <a:solidFill>
                  <a:schemeClr val="bg1"/>
                </a:solidFill>
              </a:rPr>
              <a:t>Sumber: Berita Resmi Statistik BPS, Mei 2012, Diolah Pusdatinaker</a:t>
            </a:r>
          </a:p>
        </p:txBody>
      </p:sp>
    </p:spTree>
    <p:extLst>
      <p:ext uri="{BB962C8B-B14F-4D97-AF65-F5344CB8AC3E}">
        <p14:creationId xmlns:p14="http://schemas.microsoft.com/office/powerpoint/2010/main" val="346060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4302125"/>
          <a:ext cx="8229600" cy="247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45731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RPJM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</a:rPr>
                        <a:t> 2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RPJM 3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T="45732" marB="45732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RPJM 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T="45732" marB="45732"/>
                </a:tc>
              </a:tr>
              <a:tr h="640244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Pertumbuhan</a:t>
                      </a:r>
                      <a:r>
                        <a:rPr lang="en-US" sz="1800" baseline="0" dirty="0" smtClean="0"/>
                        <a:t> PDB</a:t>
                      </a:r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Minimal</a:t>
                      </a:r>
                      <a:r>
                        <a:rPr lang="en-US" sz="1800" b="1" baseline="0" dirty="0" smtClean="0"/>
                        <a:t> 7 % </a:t>
                      </a:r>
                    </a:p>
                    <a:p>
                      <a:pPr algn="ctr"/>
                      <a:r>
                        <a:rPr lang="en-US" sz="1800" b="1" baseline="0" dirty="0" smtClean="0"/>
                        <a:t>per </a:t>
                      </a:r>
                      <a:r>
                        <a:rPr lang="en-US" sz="1800" b="1" baseline="0" dirty="0" err="1" smtClean="0"/>
                        <a:t>tahun</a:t>
                      </a:r>
                      <a:endParaRPr lang="en-US" sz="1800" b="1" dirty="0"/>
                    </a:p>
                  </a:txBody>
                  <a:tcPr marT="45732" marB="45732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2" marB="45732"/>
                </a:tc>
              </a:tr>
              <a:tr h="6402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PDB per </a:t>
                      </a:r>
                      <a:r>
                        <a:rPr lang="en-US" sz="1800" dirty="0" err="1" smtClean="0"/>
                        <a:t>kapita</a:t>
                      </a:r>
                      <a:endParaRPr lang="en-US" sz="1800" dirty="0"/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2013: </a:t>
                      </a:r>
                    </a:p>
                    <a:p>
                      <a:pPr algn="ctr"/>
                      <a:r>
                        <a:rPr lang="en-US" sz="1800" dirty="0" smtClean="0"/>
                        <a:t>USD 4.000</a:t>
                      </a:r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2019:</a:t>
                      </a:r>
                    </a:p>
                    <a:p>
                      <a:pPr algn="ctr"/>
                      <a:r>
                        <a:rPr lang="en-US" sz="1800" dirty="0" smtClean="0"/>
                        <a:t>USD 8.000</a:t>
                      </a:r>
                      <a:endParaRPr lang="en-US" sz="1800" dirty="0"/>
                    </a:p>
                  </a:txBody>
                  <a:tcPr marT="45732" marB="4573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2025:</a:t>
                      </a:r>
                    </a:p>
                    <a:p>
                      <a:pPr algn="ctr"/>
                      <a:r>
                        <a:rPr lang="en-US" sz="1800" smtClean="0"/>
                        <a:t>&gt; USD 10.000</a:t>
                      </a:r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2" marB="45732"/>
                </a:tc>
              </a:tr>
              <a:tr h="370935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Kemiskinan</a:t>
                      </a:r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6-8 </a:t>
                      </a:r>
                      <a:r>
                        <a:rPr lang="en-US" sz="1800" dirty="0" err="1" smtClean="0"/>
                        <a:t>Persen</a:t>
                      </a:r>
                      <a:endParaRPr lang="en-US" sz="1800" dirty="0"/>
                    </a:p>
                  </a:txBody>
                  <a:tcPr marT="45732" marB="45732"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2" marB="45732"/>
                </a:tc>
              </a:tr>
              <a:tr h="370935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Pengangguran</a:t>
                      </a:r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2" marB="45732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2" marB="45732"/>
                </a:tc>
              </a:tr>
            </a:tbl>
          </a:graphicData>
        </a:graphic>
      </p:graphicFrame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95313" y="1908175"/>
            <a:ext cx="8375650" cy="2359025"/>
            <a:chOff x="595516" y="1857867"/>
            <a:chExt cx="8374835" cy="235960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2103494" y="4038043"/>
              <a:ext cx="653986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 17"/>
            <p:cNvSpPr/>
            <p:nvPr/>
          </p:nvSpPr>
          <p:spPr>
            <a:xfrm>
              <a:off x="2103494" y="1857867"/>
              <a:ext cx="6539864" cy="1876888"/>
            </a:xfrm>
            <a:custGeom>
              <a:avLst/>
              <a:gdLst>
                <a:gd name="connsiteX0" fmla="*/ 0 w 6539891"/>
                <a:gd name="connsiteY0" fmla="*/ 1857869 h 1876527"/>
                <a:gd name="connsiteX1" fmla="*/ 1213197 w 6539891"/>
                <a:gd name="connsiteY1" fmla="*/ 1819953 h 1876527"/>
                <a:gd name="connsiteX2" fmla="*/ 3355248 w 6539891"/>
                <a:gd name="connsiteY2" fmla="*/ 1383923 h 1876527"/>
                <a:gd name="connsiteX3" fmla="*/ 5326694 w 6539891"/>
                <a:gd name="connsiteY3" fmla="*/ 682483 h 1876527"/>
                <a:gd name="connsiteX4" fmla="*/ 6539891 w 6539891"/>
                <a:gd name="connsiteY4" fmla="*/ 0 h 187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39891" h="1876527">
                  <a:moveTo>
                    <a:pt x="0" y="1857869"/>
                  </a:moveTo>
                  <a:cubicBezTo>
                    <a:pt x="326994" y="1878406"/>
                    <a:pt x="653989" y="1898944"/>
                    <a:pt x="1213197" y="1819953"/>
                  </a:cubicBezTo>
                  <a:cubicBezTo>
                    <a:pt x="1772405" y="1740962"/>
                    <a:pt x="2669665" y="1573501"/>
                    <a:pt x="3355248" y="1383923"/>
                  </a:cubicBezTo>
                  <a:cubicBezTo>
                    <a:pt x="4040831" y="1194345"/>
                    <a:pt x="4795920" y="913137"/>
                    <a:pt x="5326694" y="682483"/>
                  </a:cubicBezTo>
                  <a:cubicBezTo>
                    <a:pt x="5857468" y="451829"/>
                    <a:pt x="6539891" y="0"/>
                    <a:pt x="6539891" y="0"/>
                  </a:cubicBezTo>
                </a:path>
              </a:pathLst>
            </a:custGeom>
            <a:ln w="1460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602" name="TextBox 18"/>
            <p:cNvSpPr txBox="1">
              <a:spLocks noChangeArrowheads="1"/>
            </p:cNvSpPr>
            <p:nvPr/>
          </p:nvSpPr>
          <p:spPr bwMode="auto">
            <a:xfrm>
              <a:off x="3408051" y="3839311"/>
              <a:ext cx="652643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2015</a:t>
              </a:r>
            </a:p>
          </p:txBody>
        </p:sp>
        <p:sp>
          <p:nvSpPr>
            <p:cNvPr id="23603" name="TextBox 19"/>
            <p:cNvSpPr txBox="1">
              <a:spLocks noChangeArrowheads="1"/>
            </p:cNvSpPr>
            <p:nvPr/>
          </p:nvSpPr>
          <p:spPr bwMode="auto">
            <a:xfrm>
              <a:off x="5020079" y="3820790"/>
              <a:ext cx="652643" cy="369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2020</a:t>
              </a:r>
            </a:p>
          </p:txBody>
        </p:sp>
        <p:sp>
          <p:nvSpPr>
            <p:cNvPr id="23604" name="TextBox 20"/>
            <p:cNvSpPr txBox="1">
              <a:spLocks noChangeArrowheads="1"/>
            </p:cNvSpPr>
            <p:nvPr/>
          </p:nvSpPr>
          <p:spPr bwMode="auto">
            <a:xfrm>
              <a:off x="6726888" y="3845398"/>
              <a:ext cx="652643" cy="369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2025</a:t>
              </a:r>
            </a:p>
          </p:txBody>
        </p:sp>
        <p:sp>
          <p:nvSpPr>
            <p:cNvPr id="23605" name="TextBox 21"/>
            <p:cNvSpPr txBox="1">
              <a:spLocks noChangeArrowheads="1"/>
            </p:cNvSpPr>
            <p:nvPr/>
          </p:nvSpPr>
          <p:spPr bwMode="auto">
            <a:xfrm>
              <a:off x="8317708" y="3848142"/>
              <a:ext cx="652643" cy="369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2030</a:t>
              </a:r>
            </a:p>
          </p:txBody>
        </p:sp>
        <p:sp>
          <p:nvSpPr>
            <p:cNvPr id="23606" name="TextBox 24"/>
            <p:cNvSpPr txBox="1">
              <a:spLocks noChangeArrowheads="1"/>
            </p:cNvSpPr>
            <p:nvPr/>
          </p:nvSpPr>
          <p:spPr bwMode="auto">
            <a:xfrm>
              <a:off x="1838755" y="3834397"/>
              <a:ext cx="652643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2010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7089346" y="2786784"/>
              <a:ext cx="0" cy="106071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2084446" y="1857867"/>
              <a:ext cx="0" cy="19769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2103494" y="2578770"/>
              <a:ext cx="498585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610" name="TextBox 33"/>
            <p:cNvSpPr txBox="1">
              <a:spLocks noChangeArrowheads="1"/>
            </p:cNvSpPr>
            <p:nvPr/>
          </p:nvSpPr>
          <p:spPr bwMode="auto">
            <a:xfrm>
              <a:off x="3066837" y="2126113"/>
              <a:ext cx="34462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/>
                <a:t>Threshold Middle Income Trap</a:t>
              </a:r>
            </a:p>
          </p:txBody>
        </p:sp>
        <p:sp>
          <p:nvSpPr>
            <p:cNvPr id="23611" name="TextBox 34"/>
            <p:cNvSpPr txBox="1">
              <a:spLocks noChangeArrowheads="1"/>
            </p:cNvSpPr>
            <p:nvPr/>
          </p:nvSpPr>
          <p:spPr bwMode="auto">
            <a:xfrm>
              <a:off x="595516" y="2369284"/>
              <a:ext cx="14896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/>
                <a:t>USD 12.500</a:t>
              </a:r>
            </a:p>
          </p:txBody>
        </p:sp>
        <p:sp>
          <p:nvSpPr>
            <p:cNvPr id="36" name="Isosceles Triangle 35"/>
            <p:cNvSpPr/>
            <p:nvPr/>
          </p:nvSpPr>
          <p:spPr>
            <a:xfrm>
              <a:off x="6987756" y="2502551"/>
              <a:ext cx="212704" cy="2842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1066800" y="1344613"/>
            <a:ext cx="7904163" cy="377825"/>
            <a:chOff x="1137372" y="895931"/>
            <a:chExt cx="7687563" cy="37647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137372" y="1081002"/>
              <a:ext cx="7550147" cy="379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443594" y="933894"/>
              <a:ext cx="5742126" cy="338507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/>
                <a:t>BONUS DEMOGRAPHIC</a:t>
              </a:r>
            </a:p>
          </p:txBody>
        </p:sp>
        <p:sp>
          <p:nvSpPr>
            <p:cNvPr id="23598" name="TextBox 43"/>
            <p:cNvSpPr txBox="1">
              <a:spLocks noChangeArrowheads="1"/>
            </p:cNvSpPr>
            <p:nvPr/>
          </p:nvSpPr>
          <p:spPr bwMode="auto">
            <a:xfrm>
              <a:off x="1804079" y="922179"/>
              <a:ext cx="639919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2010</a:t>
              </a:r>
            </a:p>
          </p:txBody>
        </p:sp>
        <p:sp>
          <p:nvSpPr>
            <p:cNvPr id="23599" name="TextBox 44"/>
            <p:cNvSpPr txBox="1">
              <a:spLocks noChangeArrowheads="1"/>
            </p:cNvSpPr>
            <p:nvPr/>
          </p:nvSpPr>
          <p:spPr bwMode="auto">
            <a:xfrm>
              <a:off x="8185016" y="895931"/>
              <a:ext cx="639919" cy="3385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2030</a:t>
              </a: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id-ID" sz="3200" dirty="0" smtClean="0">
                <a:latin typeface="Impact"/>
                <a:cs typeface="Impact"/>
              </a:rPr>
              <a:t>SCENARIO KELUAR DARI MIDDLE INCOME TRAP</a:t>
            </a:r>
            <a:endParaRPr lang="en-US" sz="3200" dirty="0">
              <a:latin typeface="Impact"/>
              <a:cs typeface="Impact"/>
            </a:endParaRPr>
          </a:p>
        </p:txBody>
      </p:sp>
      <p:sp>
        <p:nvSpPr>
          <p:cNvPr id="2359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837363" y="640080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2FE6BC2-5DBC-423D-B57D-6FC3EEDE60B8}" type="slidenum">
              <a:rPr lang="en-US" altLang="id-ID" smtClean="0">
                <a:solidFill>
                  <a:srgbClr val="000000"/>
                </a:solidFill>
              </a:rPr>
              <a:pPr/>
              <a:t>8</a:t>
            </a:fld>
            <a:endParaRPr lang="en-US" altLang="id-ID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0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155700"/>
            <a:ext cx="7556500" cy="4094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d-ID" sz="2800" b="1" dirty="0" smtClean="0">
                <a:latin typeface="Arial" pitchFamily="34" charset="0"/>
                <a:ea typeface="+mn-ea"/>
              </a:rPr>
              <a:t> </a:t>
            </a:r>
            <a:endParaRPr lang="id-ID" sz="2800" b="1" dirty="0">
              <a:latin typeface="Arial" pitchFamily="34" charset="0"/>
              <a:ea typeface="+mn-ea"/>
            </a:endParaRPr>
          </a:p>
          <a:p>
            <a:pPr>
              <a:defRPr/>
            </a:pPr>
            <a:r>
              <a:rPr lang="id-ID" sz="2800" b="1" dirty="0">
                <a:solidFill>
                  <a:srgbClr val="C00000"/>
                </a:solidFill>
                <a:latin typeface="Arial" pitchFamily="34" charset="0"/>
                <a:ea typeface="+mn-ea"/>
              </a:rPr>
              <a:t>Faktor Kompetensi Tenaga Kerja</a:t>
            </a:r>
          </a:p>
          <a:p>
            <a:pPr>
              <a:defRPr/>
            </a:pPr>
            <a:endParaRPr lang="id-ID" sz="2400" b="1" dirty="0">
              <a:solidFill>
                <a:srgbClr val="C00000"/>
              </a:solidFill>
              <a:latin typeface="Arial" pitchFamily="34" charset="0"/>
              <a:ea typeface="+mn-ea"/>
            </a:endParaRPr>
          </a:p>
          <a:p>
            <a:pPr>
              <a:defRPr/>
            </a:pPr>
            <a:endParaRPr lang="id-ID" dirty="0">
              <a:latin typeface="Arial" pitchFamily="34" charset="0"/>
              <a:ea typeface="+mn-ea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id-ID" sz="2400" dirty="0">
                <a:latin typeface="Arial"/>
                <a:ea typeface="+mn-ea"/>
                <a:cs typeface="Arial"/>
              </a:rPr>
              <a:t>Tingkat kompetensi tenaga kerja masih di bawah standar yang dibutuhkan industri</a:t>
            </a:r>
          </a:p>
          <a:p>
            <a:pPr marL="342900" indent="-342900" algn="just">
              <a:buFont typeface="+mj-lt"/>
              <a:buAutoNum type="arabicPeriod" startAt="2"/>
              <a:defRPr/>
            </a:pPr>
            <a:endParaRPr lang="id-ID" sz="2400" dirty="0">
              <a:latin typeface="Arial"/>
              <a:ea typeface="+mn-ea"/>
              <a:cs typeface="Arial"/>
            </a:endParaRPr>
          </a:p>
          <a:p>
            <a:pPr marL="342900" indent="-342900" algn="just">
              <a:buFont typeface="+mj-lt"/>
              <a:buAutoNum type="arabicPeriod" startAt="2"/>
              <a:defRPr/>
            </a:pPr>
            <a:r>
              <a:rPr lang="id-ID" sz="2400" dirty="0">
                <a:latin typeface="Arial"/>
                <a:ea typeface="+mn-ea"/>
                <a:cs typeface="Arial"/>
              </a:rPr>
              <a:t>Tenaga kerja yang sudah kompeten belum mendapat pengakuan resmi dalam bentuk sertifikat kompetensi</a:t>
            </a:r>
          </a:p>
          <a:p>
            <a:pPr algn="ctr">
              <a:defRPr/>
            </a:pPr>
            <a:endParaRPr lang="id-ID" dirty="0">
              <a:latin typeface="Arial" pitchFamily="34" charset="0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5984" y="153020"/>
            <a:ext cx="53528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d-ID" sz="3200" b="1" dirty="0">
                <a:latin typeface="Arial" pitchFamily="34" charset="0"/>
              </a:rPr>
              <a:t>Permasalahan Utama  </a:t>
            </a:r>
          </a:p>
        </p:txBody>
      </p:sp>
    </p:spTree>
    <p:extLst>
      <p:ext uri="{BB962C8B-B14F-4D97-AF65-F5344CB8AC3E}">
        <p14:creationId xmlns:p14="http://schemas.microsoft.com/office/powerpoint/2010/main" val="1363762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7473</TotalTime>
  <Words>1930</Words>
  <Application>Microsoft Macintosh PowerPoint</Application>
  <PresentationFormat>On-screen Show (4:3)</PresentationFormat>
  <Paragraphs>550</Paragraphs>
  <Slides>35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 SERTIFIKASI KOMPETENSI PROFESI  SDM INDONESIA  MENYONGSONG AEC 2015  </vt:lpstr>
      <vt:lpstr>PowerPoint Presentation</vt:lpstr>
      <vt:lpstr>PowerPoint Presentation</vt:lpstr>
      <vt:lpstr>Perundingan Perdagangan Jasa</vt:lpstr>
      <vt:lpstr>TANTANGAN DAN PELUANG AEC 2015</vt:lpstr>
      <vt:lpstr>Tabel  TINGKAT DAYA SAING BEBERAPA  NEGARA DI ASIA PERIODE 2008-2012</vt:lpstr>
      <vt:lpstr>PowerPoint Presentation</vt:lpstr>
      <vt:lpstr>SCENARIO KELUAR DARI MIDDLE INCOME TRAP</vt:lpstr>
      <vt:lpstr>PowerPoint Presentation</vt:lpstr>
      <vt:lpstr>Menilai Pentingnya Peranan SDM</vt:lpstr>
      <vt:lpstr>PowerPoint Presentation</vt:lpstr>
      <vt:lpstr>SISTEM PENGEMBANGAN SDM BERBASIS KOMPETENSI</vt:lpstr>
      <vt:lpstr>PowerPoint Presentation</vt:lpstr>
      <vt:lpstr>POTENSI SDM MENUJU SERTIFIKASI</vt:lpstr>
      <vt:lpstr>PowerPoint Presentation</vt:lpstr>
      <vt:lpstr>PERKEMBANGAN DAN PROYEKSI LSP</vt:lpstr>
      <vt:lpstr>PowerPoint Presentation</vt:lpstr>
      <vt:lpstr>PERKEMBANGAN DAN PROYEKSI SERTIFIKASI KOMPETENSI</vt:lpstr>
      <vt:lpstr>Perkembangan asesor</vt:lpstr>
      <vt:lpstr>PowerPoint Presentation</vt:lpstr>
      <vt:lpstr>PowerPoint Presentation</vt:lpstr>
      <vt:lpstr>PowerPoint Presentation</vt:lpstr>
      <vt:lpstr>Ketersediaan Standar Kompetensi, Program Diklat, LSP, dan MRA Pada 12 Sektor Prioritas</vt:lpstr>
      <vt:lpstr>PowerPoint Presentation</vt:lpstr>
      <vt:lpstr>PowerPoint Presentation</vt:lpstr>
      <vt:lpstr>ISU-ISU STRATEGIS</vt:lpstr>
      <vt:lpstr>Faktor-faktor penyebab belum tercapainya IKU</vt:lpstr>
      <vt:lpstr>Roadmap Pembangunan Kompetensi Profesi</vt:lpstr>
      <vt:lpstr>PowerPoint Presentation</vt:lpstr>
      <vt:lpstr>PowerPoint Presentation</vt:lpstr>
      <vt:lpstr>PowerPoint Presentation</vt:lpstr>
      <vt:lpstr>PowerPoint Presentation</vt:lpstr>
      <vt:lpstr>TAHAPAN MENUJU AEC 2015 </vt:lpstr>
      <vt:lpstr>Terima Kasih  </vt:lpstr>
      <vt:lpstr>PowerPoint Presentation</vt:lpstr>
    </vt:vector>
  </TitlesOfParts>
  <Company>Renaissance Indonesia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Richardus Eko Indrajit</dc:creator>
  <cp:lastModifiedBy>Bachtiar  Siradjuddin</cp:lastModifiedBy>
  <cp:revision>434</cp:revision>
  <cp:lastPrinted>2014-02-05T06:37:38Z</cp:lastPrinted>
  <dcterms:created xsi:type="dcterms:W3CDTF">2011-10-27T13:05:01Z</dcterms:created>
  <dcterms:modified xsi:type="dcterms:W3CDTF">2014-12-19T06:11:10Z</dcterms:modified>
</cp:coreProperties>
</file>